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ED2A7E-D465-4CA1-9256-CE5E17F00D54}">
  <a:tblStyle styleId="{0FED2A7E-D465-4CA1-9256-CE5E17F00D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45825" y="1089800"/>
            <a:ext cx="84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13"/>
          <p:cNvSpPr txBox="1"/>
          <p:nvPr/>
        </p:nvSpPr>
        <p:spPr>
          <a:xfrm>
            <a:off x="850375" y="668750"/>
            <a:ext cx="47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13"/>
          <p:cNvSpPr txBox="1"/>
          <p:nvPr/>
        </p:nvSpPr>
        <p:spPr>
          <a:xfrm>
            <a:off x="396300" y="165125"/>
            <a:ext cx="8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1205400" y="565325"/>
            <a:ext cx="46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58" name="Google Shape;58;p13"/>
          <p:cNvGraphicFramePr/>
          <p:nvPr/>
        </p:nvGraphicFramePr>
        <p:xfrm>
          <a:off x="952500" y="221700"/>
          <a:ext cx="3000000" cy="3000000"/>
        </p:xfrm>
        <a:graphic>
          <a:graphicData uri="http://schemas.openxmlformats.org/drawingml/2006/table">
            <a:tbl>
              <a:tblPr>
                <a:noFill/>
                <a:tableStyleId>{0FED2A7E-D465-4CA1-9256-CE5E17F00D54}</a:tableStyleId>
              </a:tblPr>
              <a:tblGrid>
                <a:gridCol w="3619500"/>
                <a:gridCol w="3619500"/>
              </a:tblGrid>
              <a:tr h="2333550">
                <a:tc>
                  <a:txBody>
                    <a:bodyPr/>
                    <a:lstStyle/>
                    <a:p>
                      <a:pPr indent="0" lvl="0" marL="0" rtl="0" algn="l">
                        <a:spcBef>
                          <a:spcPts val="0"/>
                        </a:spcBef>
                        <a:spcAft>
                          <a:spcPts val="0"/>
                        </a:spcAft>
                        <a:buNone/>
                      </a:pPr>
                      <a:r>
                        <a:rPr b="1" i="1" lang="en" sz="1800" u="sng">
                          <a:solidFill>
                            <a:srgbClr val="FF0000"/>
                          </a:solidFill>
                        </a:rPr>
                        <a:t>Motivation</a:t>
                      </a:r>
                      <a:endParaRPr b="1" i="1" sz="1800" u="sng">
                        <a:solidFill>
                          <a:srgbClr val="FF0000"/>
                        </a:solidFill>
                      </a:endParaRPr>
                    </a:p>
                    <a:p>
                      <a:pPr indent="0" lvl="0" marL="0" rtl="0" algn="l">
                        <a:spcBef>
                          <a:spcPts val="0"/>
                        </a:spcBef>
                        <a:spcAft>
                          <a:spcPts val="0"/>
                        </a:spcAft>
                        <a:buNone/>
                      </a:pPr>
                      <a:r>
                        <a:t/>
                      </a:r>
                      <a:endParaRPr b="1" i="1" sz="1800" u="sng">
                        <a:solidFill>
                          <a:srgbClr val="FF0000"/>
                        </a:solidFill>
                      </a:endParaRPr>
                    </a:p>
                    <a:p>
                      <a:pPr indent="0" lvl="0" marL="0" rtl="0" algn="l">
                        <a:spcBef>
                          <a:spcPts val="0"/>
                        </a:spcBef>
                        <a:spcAft>
                          <a:spcPts val="0"/>
                        </a:spcAft>
                        <a:buNone/>
                      </a:pPr>
                      <a:r>
                        <a:rPr lang="en" sz="1100">
                          <a:solidFill>
                            <a:schemeClr val="dk1"/>
                          </a:solidFill>
                        </a:rPr>
                        <a:t>My </a:t>
                      </a:r>
                      <a:r>
                        <a:rPr lang="en" sz="1100">
                          <a:solidFill>
                            <a:schemeClr val="dk1"/>
                          </a:solidFill>
                        </a:rPr>
                        <a:t>interest</a:t>
                      </a:r>
                      <a:r>
                        <a:rPr lang="en" sz="1100">
                          <a:solidFill>
                            <a:schemeClr val="dk1"/>
                          </a:solidFill>
                        </a:rPr>
                        <a:t> in Convolutional Neural nets led me to this paper where the researcher had used various methods to identify a sentence and its association to various factors in the best possible ways using multiple CNN based methodologies. I do believe that the researcher did apply and use a lot of models to this dataset, but I felt that it was still limited and there was a chance of extending this work.</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b="1" i="1" lang="en" sz="1800" u="sng">
                          <a:solidFill>
                            <a:srgbClr val="FF0000"/>
                          </a:solidFill>
                        </a:rPr>
                        <a:t>Contribution</a:t>
                      </a:r>
                      <a:endParaRPr b="1" i="1" sz="1800" u="sng">
                        <a:solidFill>
                          <a:srgbClr val="FF0000"/>
                        </a:solidFill>
                      </a:endParaRPr>
                    </a:p>
                    <a:p>
                      <a:pPr indent="0" lvl="0" marL="0" rtl="0" algn="l">
                        <a:spcBef>
                          <a:spcPts val="0"/>
                        </a:spcBef>
                        <a:spcAft>
                          <a:spcPts val="0"/>
                        </a:spcAft>
                        <a:buNone/>
                      </a:pPr>
                      <a:r>
                        <a:t/>
                      </a:r>
                      <a:endParaRPr b="1" i="1" sz="1100" u="sng">
                        <a:solidFill>
                          <a:srgbClr val="FF0000"/>
                        </a:solidFill>
                      </a:endParaRPr>
                    </a:p>
                    <a:p>
                      <a:pPr indent="0" lvl="0" marL="0" rtl="0" algn="l">
                        <a:spcBef>
                          <a:spcPts val="0"/>
                        </a:spcBef>
                        <a:spcAft>
                          <a:spcPts val="0"/>
                        </a:spcAft>
                        <a:buNone/>
                      </a:pPr>
                      <a:r>
                        <a:rPr lang="en" sz="1100">
                          <a:solidFill>
                            <a:schemeClr val="dk1"/>
                          </a:solidFill>
                        </a:rPr>
                        <a:t>Since there was a variety of implementations in the researcher’s work, but no utilization of Recurrent Neural networks, I tried implementing a correlated model the LSTM, and the LSTM-CNN model and tried achieving a better accuracy. In addition to this, Since this dataset is huge, I have also used the ‘ReLU’ activation at many instances since it seems to converge much more quickly.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txBody>
                  <a:tcPr marT="91425" marB="91425" marR="91425" marL="91425"/>
                </a:tc>
              </a:tr>
              <a:tr h="2333550">
                <a:tc>
                  <a:txBody>
                    <a:bodyPr/>
                    <a:lstStyle/>
                    <a:p>
                      <a:pPr indent="0" lvl="0" marL="0" rtl="0" algn="l">
                        <a:spcBef>
                          <a:spcPts val="0"/>
                        </a:spcBef>
                        <a:spcAft>
                          <a:spcPts val="0"/>
                        </a:spcAft>
                        <a:buNone/>
                      </a:pPr>
                      <a:r>
                        <a:rPr b="1" i="1" lang="en" sz="1800" u="sng">
                          <a:solidFill>
                            <a:srgbClr val="FF0000"/>
                          </a:solidFill>
                        </a:rPr>
                        <a:t>Summary</a:t>
                      </a:r>
                      <a:endParaRPr b="1" i="1" sz="1800" u="sng">
                        <a:solidFill>
                          <a:srgbClr val="FF0000"/>
                        </a:solidFill>
                      </a:endParaRPr>
                    </a:p>
                    <a:p>
                      <a:pPr indent="0" lvl="0" marL="0" rtl="0" algn="l">
                        <a:spcBef>
                          <a:spcPts val="0"/>
                        </a:spcBef>
                        <a:spcAft>
                          <a:spcPts val="0"/>
                        </a:spcAft>
                        <a:buNone/>
                      </a:pPr>
                      <a:r>
                        <a:t/>
                      </a:r>
                      <a:endParaRPr b="1" i="1" sz="1800" u="sng">
                        <a:solidFill>
                          <a:srgbClr val="FF0000"/>
                        </a:solidFill>
                      </a:endParaRPr>
                    </a:p>
                    <a:p>
                      <a:pPr indent="0" lvl="0" marL="0" rtl="0" algn="l">
                        <a:spcBef>
                          <a:spcPts val="0"/>
                        </a:spcBef>
                        <a:spcAft>
                          <a:spcPts val="0"/>
                        </a:spcAft>
                        <a:buClr>
                          <a:schemeClr val="dk1"/>
                        </a:buClr>
                        <a:buSzPts val="1100"/>
                        <a:buFont typeface="Arial"/>
                        <a:buNone/>
                      </a:pPr>
                      <a:r>
                        <a:rPr lang="en" sz="1100">
                          <a:solidFill>
                            <a:schemeClr val="dk1"/>
                          </a:solidFill>
                        </a:rPr>
                        <a:t>I decided to apply RNNs via the LSTM method and merged LSTM-CNN methods. I did this because on the basis of many sources available, I got myself familiar about the properties of RNNs like its back-propagation, it’s suitability with text and its flexibility on the basis of many other factors. Taking these factors into consideration, I applied LSTMs to the dataset and got positive results.</a:t>
                      </a:r>
                      <a:endParaRPr b="1" i="1" sz="1800" u="sng">
                        <a:solidFill>
                          <a:srgbClr val="FF0000"/>
                        </a:solidFill>
                      </a:endParaRPr>
                    </a:p>
                  </a:txBody>
                  <a:tcPr marT="91425" marB="91425" marR="91425" marL="91425"/>
                </a:tc>
                <a:tc>
                  <a:txBody>
                    <a:bodyPr/>
                    <a:lstStyle/>
                    <a:p>
                      <a:pPr indent="0" lvl="0" marL="0" rtl="0" algn="l">
                        <a:spcBef>
                          <a:spcPts val="0"/>
                        </a:spcBef>
                        <a:spcAft>
                          <a:spcPts val="0"/>
                        </a:spcAft>
                        <a:buNone/>
                      </a:pPr>
                      <a:r>
                        <a:rPr b="1" i="1" lang="en" sz="1800" u="sng">
                          <a:solidFill>
                            <a:srgbClr val="FF0000"/>
                          </a:solidFill>
                        </a:rPr>
                        <a:t>Results</a:t>
                      </a:r>
                      <a:endParaRPr b="1" i="1" sz="1800" u="sng">
                        <a:solidFill>
                          <a:srgbClr val="FF0000"/>
                        </a:solidFill>
                      </a:endParaRPr>
                    </a:p>
                    <a:p>
                      <a:pPr indent="0" lvl="0" marL="0" rtl="0" algn="l">
                        <a:spcBef>
                          <a:spcPts val="0"/>
                        </a:spcBef>
                        <a:spcAft>
                          <a:spcPts val="0"/>
                        </a:spcAft>
                        <a:buNone/>
                      </a:pPr>
                      <a:r>
                        <a:t/>
                      </a:r>
                      <a:endParaRPr b="1" i="1" sz="1800" u="sng">
                        <a:solidFill>
                          <a:srgbClr val="FF0000"/>
                        </a:solidFill>
                      </a:endParaRPr>
                    </a:p>
                    <a:p>
                      <a:pPr indent="0" lvl="0" marL="0" rtl="0" algn="l">
                        <a:spcBef>
                          <a:spcPts val="0"/>
                        </a:spcBef>
                        <a:spcAft>
                          <a:spcPts val="0"/>
                        </a:spcAft>
                        <a:buNone/>
                      </a:pPr>
                      <a:r>
                        <a:rPr lang="en" sz="1100">
                          <a:solidFill>
                            <a:schemeClr val="dk1"/>
                          </a:solidFill>
                        </a:rPr>
                        <a:t>By applying the LSTM and the LSTM-CNN model, I am able to arrive at an accuracy that could not be said to be considerably greater than the CNN model, but is fairly better than the CNN model. Apart from that the loss is indeed fairly less than that of CNNs.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txBody>
                  <a:tcPr marT="91425" marB="91425" marR="91425" marL="91425"/>
                </a:tc>
              </a:tr>
            </a:tbl>
          </a:graphicData>
        </a:graphic>
      </p:graphicFrame>
      <p:pic>
        <p:nvPicPr>
          <p:cNvPr id="59" name="Google Shape;59;p13"/>
          <p:cNvPicPr preferRelativeResize="0"/>
          <p:nvPr/>
        </p:nvPicPr>
        <p:blipFill>
          <a:blip r:embed="rId3">
            <a:alphaModFix/>
          </a:blip>
          <a:stretch>
            <a:fillRect/>
          </a:stretch>
        </p:blipFill>
        <p:spPr>
          <a:xfrm>
            <a:off x="4572000" y="4488600"/>
            <a:ext cx="3619500" cy="400200"/>
          </a:xfrm>
          <a:prstGeom prst="rect">
            <a:avLst/>
          </a:prstGeom>
          <a:noFill/>
          <a:ln>
            <a:noFill/>
          </a:ln>
        </p:spPr>
      </p:pic>
      <p:pic>
        <p:nvPicPr>
          <p:cNvPr id="60" name="Google Shape;60;p13"/>
          <p:cNvPicPr preferRelativeResize="0"/>
          <p:nvPr/>
        </p:nvPicPr>
        <p:blipFill>
          <a:blip r:embed="rId4">
            <a:alphaModFix/>
          </a:blip>
          <a:stretch>
            <a:fillRect/>
          </a:stretch>
        </p:blipFill>
        <p:spPr>
          <a:xfrm>
            <a:off x="4572000" y="4088400"/>
            <a:ext cx="3619500" cy="4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