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91" r:id="rId27"/>
    <p:sldId id="290" r:id="rId28"/>
    <p:sldId id="283" r:id="rId29"/>
    <p:sldId id="284" r:id="rId30"/>
    <p:sldId id="288" r:id="rId31"/>
    <p:sldId id="289" r:id="rId32"/>
    <p:sldId id="285" r:id="rId33"/>
    <p:sldId id="286" r:id="rId34"/>
    <p:sldId id="287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80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07" y="69722"/>
            <a:ext cx="9013444" cy="669333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64007" y="69722"/>
            <a:ext cx="9013825" cy="6693534"/>
          </a:xfrm>
          <a:custGeom>
            <a:avLst/>
            <a:gdLst/>
            <a:ahLst/>
            <a:cxnLst/>
            <a:rect l="l" t="t" r="r" b="b"/>
            <a:pathLst>
              <a:path w="9013825" h="6693534">
                <a:moveTo>
                  <a:pt x="0" y="329946"/>
                </a:moveTo>
                <a:lnTo>
                  <a:pt x="3576" y="281184"/>
                </a:lnTo>
                <a:lnTo>
                  <a:pt x="13967" y="234645"/>
                </a:lnTo>
                <a:lnTo>
                  <a:pt x="30661" y="190840"/>
                </a:lnTo>
                <a:lnTo>
                  <a:pt x="53149" y="150277"/>
                </a:lnTo>
                <a:lnTo>
                  <a:pt x="80919" y="113468"/>
                </a:lnTo>
                <a:lnTo>
                  <a:pt x="113462" y="80923"/>
                </a:lnTo>
                <a:lnTo>
                  <a:pt x="150267" y="53151"/>
                </a:lnTo>
                <a:lnTo>
                  <a:pt x="190825" y="30662"/>
                </a:lnTo>
                <a:lnTo>
                  <a:pt x="234624" y="13967"/>
                </a:lnTo>
                <a:lnTo>
                  <a:pt x="281155" y="3576"/>
                </a:lnTo>
                <a:lnTo>
                  <a:pt x="329907" y="0"/>
                </a:lnTo>
                <a:lnTo>
                  <a:pt x="8683625" y="0"/>
                </a:lnTo>
                <a:lnTo>
                  <a:pt x="8732355" y="3576"/>
                </a:lnTo>
                <a:lnTo>
                  <a:pt x="8778867" y="13967"/>
                </a:lnTo>
                <a:lnTo>
                  <a:pt x="8822652" y="30662"/>
                </a:lnTo>
                <a:lnTo>
                  <a:pt x="8863198" y="53151"/>
                </a:lnTo>
                <a:lnTo>
                  <a:pt x="8899995" y="80923"/>
                </a:lnTo>
                <a:lnTo>
                  <a:pt x="8932532" y="113468"/>
                </a:lnTo>
                <a:lnTo>
                  <a:pt x="8960299" y="150277"/>
                </a:lnTo>
                <a:lnTo>
                  <a:pt x="8982783" y="190840"/>
                </a:lnTo>
                <a:lnTo>
                  <a:pt x="8999476" y="234645"/>
                </a:lnTo>
                <a:lnTo>
                  <a:pt x="9009867" y="281184"/>
                </a:lnTo>
                <a:lnTo>
                  <a:pt x="9013444" y="329946"/>
                </a:lnTo>
                <a:lnTo>
                  <a:pt x="9013444" y="6363423"/>
                </a:lnTo>
                <a:lnTo>
                  <a:pt x="9009867" y="6412173"/>
                </a:lnTo>
                <a:lnTo>
                  <a:pt x="8999476" y="6458702"/>
                </a:lnTo>
                <a:lnTo>
                  <a:pt x="8982783" y="6502500"/>
                </a:lnTo>
                <a:lnTo>
                  <a:pt x="8960299" y="6543057"/>
                </a:lnTo>
                <a:lnTo>
                  <a:pt x="8932532" y="6579863"/>
                </a:lnTo>
                <a:lnTo>
                  <a:pt x="8899995" y="6612407"/>
                </a:lnTo>
                <a:lnTo>
                  <a:pt x="8863198" y="6640178"/>
                </a:lnTo>
                <a:lnTo>
                  <a:pt x="8822652" y="6662666"/>
                </a:lnTo>
                <a:lnTo>
                  <a:pt x="8778867" y="6679361"/>
                </a:lnTo>
                <a:lnTo>
                  <a:pt x="8732355" y="6689753"/>
                </a:lnTo>
                <a:lnTo>
                  <a:pt x="8683625" y="6693330"/>
                </a:lnTo>
                <a:lnTo>
                  <a:pt x="329907" y="6693330"/>
                </a:lnTo>
                <a:lnTo>
                  <a:pt x="281155" y="6689753"/>
                </a:lnTo>
                <a:lnTo>
                  <a:pt x="234624" y="6679361"/>
                </a:lnTo>
                <a:lnTo>
                  <a:pt x="190825" y="6662666"/>
                </a:lnTo>
                <a:lnTo>
                  <a:pt x="150267" y="6640178"/>
                </a:lnTo>
                <a:lnTo>
                  <a:pt x="113462" y="6612407"/>
                </a:lnTo>
                <a:lnTo>
                  <a:pt x="80919" y="6579863"/>
                </a:lnTo>
                <a:lnTo>
                  <a:pt x="53149" y="6543057"/>
                </a:lnTo>
                <a:lnTo>
                  <a:pt x="30661" y="6502500"/>
                </a:lnTo>
                <a:lnTo>
                  <a:pt x="13967" y="6458702"/>
                </a:lnTo>
                <a:lnTo>
                  <a:pt x="3576" y="6412173"/>
                </a:lnTo>
                <a:lnTo>
                  <a:pt x="0" y="6363423"/>
                </a:lnTo>
                <a:lnTo>
                  <a:pt x="0" y="329946"/>
                </a:lnTo>
                <a:close/>
              </a:path>
            </a:pathLst>
          </a:custGeom>
          <a:ln w="952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8710" y="81483"/>
            <a:ext cx="6459829" cy="124249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659" y="1948637"/>
            <a:ext cx="7768590" cy="1489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325" y="156210"/>
            <a:ext cx="9023350" cy="6701790"/>
            <a:chOff x="60551" y="64960"/>
            <a:chExt cx="9023350" cy="670179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5313" y="69722"/>
              <a:ext cx="9013535" cy="669213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65313" y="69722"/>
              <a:ext cx="9013825" cy="6692265"/>
            </a:xfrm>
            <a:custGeom>
              <a:avLst/>
              <a:gdLst/>
              <a:ahLst/>
              <a:cxnLst/>
              <a:rect l="l" t="t" r="r" b="b"/>
              <a:pathLst>
                <a:path w="9013825" h="6692265">
                  <a:moveTo>
                    <a:pt x="0" y="329946"/>
                  </a:moveTo>
                  <a:lnTo>
                    <a:pt x="3576" y="281184"/>
                  </a:lnTo>
                  <a:lnTo>
                    <a:pt x="13965" y="234645"/>
                  </a:lnTo>
                  <a:lnTo>
                    <a:pt x="30657" y="190840"/>
                  </a:lnTo>
                  <a:lnTo>
                    <a:pt x="53141" y="150277"/>
                  </a:lnTo>
                  <a:lnTo>
                    <a:pt x="80907" y="113468"/>
                  </a:lnTo>
                  <a:lnTo>
                    <a:pt x="113445" y="80923"/>
                  </a:lnTo>
                  <a:lnTo>
                    <a:pt x="150245" y="53151"/>
                  </a:lnTo>
                  <a:lnTo>
                    <a:pt x="190796" y="30662"/>
                  </a:lnTo>
                  <a:lnTo>
                    <a:pt x="234589" y="13967"/>
                  </a:lnTo>
                  <a:lnTo>
                    <a:pt x="281114" y="3576"/>
                  </a:lnTo>
                  <a:lnTo>
                    <a:pt x="329859" y="0"/>
                  </a:lnTo>
                  <a:lnTo>
                    <a:pt x="8683589" y="0"/>
                  </a:lnTo>
                  <a:lnTo>
                    <a:pt x="8732351" y="3576"/>
                  </a:lnTo>
                  <a:lnTo>
                    <a:pt x="8778889" y="13967"/>
                  </a:lnTo>
                  <a:lnTo>
                    <a:pt x="8822695" y="30662"/>
                  </a:lnTo>
                  <a:lnTo>
                    <a:pt x="8863257" y="53151"/>
                  </a:lnTo>
                  <a:lnTo>
                    <a:pt x="8900066" y="80923"/>
                  </a:lnTo>
                  <a:lnTo>
                    <a:pt x="8932612" y="113468"/>
                  </a:lnTo>
                  <a:lnTo>
                    <a:pt x="8960384" y="150277"/>
                  </a:lnTo>
                  <a:lnTo>
                    <a:pt x="8982872" y="190840"/>
                  </a:lnTo>
                  <a:lnTo>
                    <a:pt x="8999567" y="234645"/>
                  </a:lnTo>
                  <a:lnTo>
                    <a:pt x="9009958" y="281184"/>
                  </a:lnTo>
                  <a:lnTo>
                    <a:pt x="9013535" y="329946"/>
                  </a:lnTo>
                  <a:lnTo>
                    <a:pt x="9013535" y="6362280"/>
                  </a:lnTo>
                  <a:lnTo>
                    <a:pt x="9009958" y="6411023"/>
                  </a:lnTo>
                  <a:lnTo>
                    <a:pt x="8999567" y="6457545"/>
                  </a:lnTo>
                  <a:lnTo>
                    <a:pt x="8982872" y="6501336"/>
                  </a:lnTo>
                  <a:lnTo>
                    <a:pt x="8960384" y="6541886"/>
                  </a:lnTo>
                  <a:lnTo>
                    <a:pt x="8932612" y="6578685"/>
                  </a:lnTo>
                  <a:lnTo>
                    <a:pt x="8900066" y="6611223"/>
                  </a:lnTo>
                  <a:lnTo>
                    <a:pt x="8863257" y="6638989"/>
                  </a:lnTo>
                  <a:lnTo>
                    <a:pt x="8822695" y="6661473"/>
                  </a:lnTo>
                  <a:lnTo>
                    <a:pt x="8778889" y="6678164"/>
                  </a:lnTo>
                  <a:lnTo>
                    <a:pt x="8732351" y="6688553"/>
                  </a:lnTo>
                  <a:lnTo>
                    <a:pt x="8683589" y="6692130"/>
                  </a:lnTo>
                  <a:lnTo>
                    <a:pt x="329859" y="6692130"/>
                  </a:lnTo>
                  <a:lnTo>
                    <a:pt x="281114" y="6688553"/>
                  </a:lnTo>
                  <a:lnTo>
                    <a:pt x="234589" y="6678164"/>
                  </a:lnTo>
                  <a:lnTo>
                    <a:pt x="190796" y="6661473"/>
                  </a:lnTo>
                  <a:lnTo>
                    <a:pt x="150245" y="6638989"/>
                  </a:lnTo>
                  <a:lnTo>
                    <a:pt x="113445" y="6611223"/>
                  </a:lnTo>
                  <a:lnTo>
                    <a:pt x="80907" y="6578685"/>
                  </a:lnTo>
                  <a:lnTo>
                    <a:pt x="53141" y="6541886"/>
                  </a:lnTo>
                  <a:lnTo>
                    <a:pt x="30657" y="6501336"/>
                  </a:lnTo>
                  <a:lnTo>
                    <a:pt x="13965" y="6457545"/>
                  </a:lnTo>
                  <a:lnTo>
                    <a:pt x="3576" y="6411023"/>
                  </a:lnTo>
                  <a:lnTo>
                    <a:pt x="0" y="6362280"/>
                  </a:lnTo>
                  <a:lnTo>
                    <a:pt x="0" y="329946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62931" y="1396668"/>
            <a:ext cx="9022080" cy="120650"/>
          </a:xfrm>
          <a:custGeom>
            <a:avLst/>
            <a:gdLst/>
            <a:ahLst/>
            <a:cxnLst/>
            <a:rect l="l" t="t" r="r" b="b"/>
            <a:pathLst>
              <a:path w="9022080" h="120650">
                <a:moveTo>
                  <a:pt x="9021572" y="0"/>
                </a:moveTo>
                <a:lnTo>
                  <a:pt x="0" y="0"/>
                </a:lnTo>
                <a:lnTo>
                  <a:pt x="0" y="120600"/>
                </a:lnTo>
                <a:lnTo>
                  <a:pt x="9021572" y="120600"/>
                </a:lnTo>
                <a:lnTo>
                  <a:pt x="9021572" y="0"/>
                </a:lnTo>
                <a:close/>
              </a:path>
            </a:pathLst>
          </a:custGeom>
          <a:solidFill>
            <a:srgbClr val="E6AEA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31" y="2976589"/>
            <a:ext cx="9022080" cy="110489"/>
          </a:xfrm>
          <a:custGeom>
            <a:avLst/>
            <a:gdLst/>
            <a:ahLst/>
            <a:cxnLst/>
            <a:rect l="l" t="t" r="r" b="b"/>
            <a:pathLst>
              <a:path w="9022080" h="110489">
                <a:moveTo>
                  <a:pt x="9021572" y="0"/>
                </a:moveTo>
                <a:lnTo>
                  <a:pt x="0" y="0"/>
                </a:lnTo>
                <a:lnTo>
                  <a:pt x="0" y="110399"/>
                </a:lnTo>
                <a:lnTo>
                  <a:pt x="9021572" y="110399"/>
                </a:lnTo>
                <a:lnTo>
                  <a:pt x="9021572" y="0"/>
                </a:lnTo>
                <a:close/>
              </a:path>
            </a:pathLst>
          </a:custGeom>
          <a:solidFill>
            <a:srgbClr val="91848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300665" y="426085"/>
            <a:ext cx="2769870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1400" spc="-50" dirty="0">
                <a:latin typeface="Times New Roman"/>
                <a:cs typeface="Times New Roman"/>
              </a:rPr>
              <a:t>A</a:t>
            </a:r>
            <a:endParaRPr sz="1400" dirty="0">
              <a:latin typeface="Times New Roman"/>
              <a:cs typeface="Times New Roman"/>
            </a:endParaRPr>
          </a:p>
          <a:p>
            <a:pPr marL="12700" marR="5080" algn="ctr">
              <a:lnSpc>
                <a:spcPct val="100000"/>
              </a:lnSpc>
            </a:pPr>
            <a:r>
              <a:rPr sz="1800" dirty="0">
                <a:latin typeface="Times New Roman"/>
                <a:cs typeface="Times New Roman"/>
              </a:rPr>
              <a:t>Project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Review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Presentation </a:t>
            </a:r>
            <a:r>
              <a:rPr sz="1800" spc="-25" dirty="0">
                <a:latin typeface="Times New Roman"/>
                <a:cs typeface="Times New Roman"/>
              </a:rPr>
              <a:t>on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31" y="1517269"/>
            <a:ext cx="9022080" cy="1459865"/>
          </a:xfrm>
          <a:prstGeom prst="rect">
            <a:avLst/>
          </a:prstGeom>
          <a:solidFill>
            <a:srgbClr val="D24717"/>
          </a:solidFill>
        </p:spPr>
        <p:txBody>
          <a:bodyPr vert="horz" wrap="square" lIns="0" tIns="0" rIns="0" bIns="0" rtlCol="0">
            <a:spAutoFit/>
          </a:bodyPr>
          <a:lstStyle/>
          <a:p>
            <a:pPr marL="222885" algn="ctr">
              <a:lnSpc>
                <a:spcPts val="3435"/>
              </a:lnSpc>
            </a:pP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Enhanced</a:t>
            </a:r>
            <a:r>
              <a:rPr sz="3200" b="1" spc="-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Skin</a:t>
            </a:r>
            <a:r>
              <a:rPr sz="3200" b="1" spc="-2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Cancer</a:t>
            </a:r>
            <a:r>
              <a:rPr sz="3200" b="1" spc="-3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Detection</a:t>
            </a:r>
            <a:r>
              <a:rPr sz="3200" b="1" spc="-5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through</a:t>
            </a:r>
            <a:endParaRPr sz="3200">
              <a:latin typeface="Times New Roman"/>
              <a:cs typeface="Times New Roman"/>
            </a:endParaRPr>
          </a:p>
          <a:p>
            <a:pPr marL="227965" algn="ctr">
              <a:lnSpc>
                <a:spcPct val="100000"/>
              </a:lnSpc>
              <a:tabLst>
                <a:tab pos="2124710" algn="l"/>
              </a:tabLst>
            </a:pP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Ensemble</a:t>
            </a:r>
            <a:r>
              <a:rPr sz="3200" b="1" dirty="0">
                <a:solidFill>
                  <a:srgbClr val="FFFFFF"/>
                </a:solidFill>
                <a:latin typeface="Times New Roman"/>
                <a:cs typeface="Times New Roman"/>
              </a:rPr>
              <a:t>	Machine</a:t>
            </a:r>
            <a:r>
              <a:rPr sz="3200" b="1" spc="-1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3200" b="1" spc="-10" dirty="0">
                <a:solidFill>
                  <a:srgbClr val="FFFFFF"/>
                </a:solidFill>
                <a:latin typeface="Times New Roman"/>
                <a:cs typeface="Times New Roman"/>
              </a:rPr>
              <a:t>Learning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268471" y="3167252"/>
            <a:ext cx="2837180" cy="20351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13360" marR="207645" indent="1270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Times New Roman"/>
                <a:cs typeface="Times New Roman"/>
              </a:rPr>
              <a:t>Deep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Navle(121B1D015) </a:t>
            </a:r>
            <a:r>
              <a:rPr sz="1600" dirty="0">
                <a:latin typeface="Times New Roman"/>
                <a:cs typeface="Times New Roman"/>
              </a:rPr>
              <a:t>Pankaj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Kaname(121B1D016) </a:t>
            </a:r>
            <a:r>
              <a:rPr sz="1600" dirty="0">
                <a:latin typeface="Times New Roman"/>
                <a:cs typeface="Times New Roman"/>
              </a:rPr>
              <a:t>Om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Mahajan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(121B1D034) </a:t>
            </a:r>
            <a:r>
              <a:rPr sz="1600" dirty="0">
                <a:latin typeface="Times New Roman"/>
                <a:cs typeface="Times New Roman"/>
              </a:rPr>
              <a:t>Rohan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Patil(121B1D036)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600" dirty="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600" dirty="0">
                <a:latin typeface="Times New Roman"/>
                <a:cs typeface="Times New Roman"/>
              </a:rPr>
              <a:t>(A.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Y.</a:t>
            </a:r>
            <a:r>
              <a:rPr sz="1600" spc="-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2024-</a:t>
            </a:r>
            <a:r>
              <a:rPr sz="1600" spc="-25" dirty="0">
                <a:latin typeface="Times New Roman"/>
                <a:cs typeface="Times New Roman"/>
              </a:rPr>
              <a:t>25)</a:t>
            </a:r>
            <a:endParaRPr sz="1600" dirty="0">
              <a:latin typeface="Times New Roman"/>
              <a:cs typeface="Times New Roman"/>
            </a:endParaRPr>
          </a:p>
          <a:p>
            <a:pPr marL="46990" algn="ctr">
              <a:lnSpc>
                <a:spcPts val="1910"/>
              </a:lnSpc>
            </a:pPr>
            <a:r>
              <a:rPr sz="1600" dirty="0">
                <a:latin typeface="Times New Roman"/>
                <a:cs typeface="Times New Roman"/>
              </a:rPr>
              <a:t>Under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the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guidance</a:t>
            </a:r>
            <a:r>
              <a:rPr sz="1600" spc="-25" dirty="0">
                <a:latin typeface="Times New Roman"/>
                <a:cs typeface="Times New Roman"/>
              </a:rPr>
              <a:t> of</a:t>
            </a:r>
            <a:endParaRPr sz="1600" dirty="0">
              <a:latin typeface="Times New Roman"/>
              <a:cs typeface="Times New Roman"/>
            </a:endParaRPr>
          </a:p>
          <a:p>
            <a:pPr algn="ctr">
              <a:lnSpc>
                <a:spcPts val="2390"/>
              </a:lnSpc>
            </a:pPr>
            <a:r>
              <a:rPr sz="2000" b="1" dirty="0">
                <a:latin typeface="Times New Roman"/>
                <a:cs typeface="Times New Roman"/>
              </a:rPr>
              <a:t>Prof.</a:t>
            </a:r>
            <a:r>
              <a:rPr sz="2000" b="1" spc="-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Minal</a:t>
            </a:r>
            <a:r>
              <a:rPr sz="2000" b="1" spc="-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Shahakar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910333" y="6002528"/>
            <a:ext cx="5550535" cy="541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167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Department</a:t>
            </a:r>
            <a:r>
              <a:rPr sz="1400" b="1" spc="-4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of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Computer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Engineering(Regional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Language)</a:t>
            </a:r>
            <a:endParaRPr sz="1400">
              <a:latin typeface="Times New Roman"/>
              <a:cs typeface="Times New Roman"/>
            </a:endParaRPr>
          </a:p>
          <a:p>
            <a:pPr algn="ctr">
              <a:lnSpc>
                <a:spcPts val="2390"/>
              </a:lnSpc>
            </a:pPr>
            <a:r>
              <a:rPr sz="2000" b="1" dirty="0">
                <a:latin typeface="Times New Roman"/>
                <a:cs typeface="Times New Roman"/>
              </a:rPr>
              <a:t>PCET’s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Pimpri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Chinchwad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College</a:t>
            </a:r>
            <a:r>
              <a:rPr sz="2000" b="1" spc="-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of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Engineering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0" y="5166359"/>
            <a:ext cx="1524000" cy="838199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96850" y="831850"/>
          <a:ext cx="8776968" cy="54933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75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69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226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1500" b="1" spc="3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50" dirty="0">
                          <a:latin typeface="Times New Roman"/>
                          <a:cs typeface="Times New Roman"/>
                        </a:rPr>
                        <a:t>2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8509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Indraswari,</a:t>
                      </a:r>
                      <a:r>
                        <a:rPr sz="1400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Rarasmaya,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Rika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Rokhana,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Wiwiet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Herulambang.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"Melanoma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image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MobileNetV2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network."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Procedia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computer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science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197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(2022):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198-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207.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38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Objectives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18542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propose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classifying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melanoma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images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into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benign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malignant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classes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MobileNetV2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model.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694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42545" algn="ctr">
                        <a:lnSpc>
                          <a:spcPct val="100000"/>
                        </a:lnSpc>
                      </a:pPr>
                      <a:r>
                        <a:rPr sz="1500" b="1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500" b="1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Solution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286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965" indent="-286385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solution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involves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pre-training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MobileNetV2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ImageNet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dataset.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4965" marR="33591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Add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head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layers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MobileNetV2: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global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pooling,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two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fully-connected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layers</a:t>
                      </a:r>
                      <a:r>
                        <a:rPr sz="1400" spc="3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ReLU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activation,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output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layer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class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prediction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softmax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activation.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4965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Train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head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freezing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weights,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1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Adam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optimizer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4965" marR="20574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Employ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augmentation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(rotation,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flip,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zoom,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shift)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enhance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generalization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performance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Results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3083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achieved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up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85%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dataset,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showing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promise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melanoma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classification.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Overfitting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was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not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observed,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indicating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good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generalization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ability.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MobileNetV2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outperformed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efficiency.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69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Advantages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965" marR="368935" indent="-28702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utilization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transfer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pre-trained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MobileNetV2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enhances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melanoma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image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leveraging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knowledge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 large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dataset.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3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500" b="1" spc="-10" dirty="0">
                          <a:latin typeface="Times New Roman"/>
                          <a:cs typeface="Times New Roman"/>
                        </a:rPr>
                        <a:t>Limitations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2349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965" marR="728980" indent="-287020">
                        <a:lnSpc>
                          <a:spcPct val="100000"/>
                        </a:lnSpc>
                        <a:spcBef>
                          <a:spcPts val="235"/>
                        </a:spcBef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imbalance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lower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specificity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classifying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malignant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lesions,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potentially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resulting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false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positive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classifications.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73050" y="1136650"/>
          <a:ext cx="8751569" cy="51885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2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491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448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1000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1400" b="1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3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Mahmud,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Faysal, et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al.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"An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Interpretable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1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Cancer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Categorization."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arXiv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preprint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arXiv:2312.10696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(2023).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4958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Objectives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647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aims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modern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explainable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AI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techniques.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262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Solution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570230" indent="-28702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355600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Preprocess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lesion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images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resizing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labeling,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augment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for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generalization.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4965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Train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XceptionNet,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EfficientNetV2S,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InceptionResNetV2,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EfficientNetV2M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models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56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optimized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configurations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rates.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5600" marR="23241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55600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Evaluate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metrics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accuracy,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recall,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precision,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F1-score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to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determine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most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detection.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747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Results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965" indent="-286385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XceptionNet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achieved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highest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88.72%,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followed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closely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EfficientNetV2S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56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88.02%.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5600" marR="102235" indent="-287020">
                        <a:lnSpc>
                          <a:spcPct val="100000"/>
                        </a:lnSpc>
                        <a:spcBef>
                          <a:spcPts val="5"/>
                        </a:spcBef>
                        <a:buFont typeface="Arial MT"/>
                        <a:buChar char="•"/>
                        <a:tabLst>
                          <a:tab pos="355600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InceptionResNetV2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EfficientNetV2M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achieved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slightly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lower accuracies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 85.73%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85.02%,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respectively.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51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Advantages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555625" indent="-28702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355600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Pre-trained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XceptionNet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EfficientNetV2S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achieve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high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rates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(88.72%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88.02%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respectively)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classification.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957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Limitations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166370" indent="-287020">
                        <a:lnSpc>
                          <a:spcPct val="100000"/>
                        </a:lnSpc>
                        <a:spcBef>
                          <a:spcPts val="234"/>
                        </a:spcBef>
                        <a:buFont typeface="Arial MT"/>
                        <a:buChar char="•"/>
                        <a:tabLst>
                          <a:tab pos="355600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Despite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achieving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accuracies,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computational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complexity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these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may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pose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terms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deployment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resource-constrained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environments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real-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time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applications.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8950" y="1238250"/>
          <a:ext cx="8853170" cy="48856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22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31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4328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1400" b="1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4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0355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Shah,</a:t>
                      </a:r>
                      <a:r>
                        <a:rPr sz="1400" spc="-10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Aarushi,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et al.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"A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artificial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(ANN)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network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(CNN)."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Clinical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eHealth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(2023).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373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Objectives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937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objective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recent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advancements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using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artificial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(ANN)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neural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(CNN).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87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5085" algn="ct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Solution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965" indent="-286385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This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study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aims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review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recent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advancements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Advanced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4965">
                        <a:lnSpc>
                          <a:spcPct val="100000"/>
                        </a:lnSpc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Technologies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Detection.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4965" marR="355600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Systematic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literature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search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conducted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across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various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databases,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studies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on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relevance.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4965" marR="11747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Exploration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algorithms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SVM,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KNN,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Decision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Trees,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LSTM,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ANN,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CNN for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 detection,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emphasis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recent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studies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their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methodologies.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578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Results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965" indent="-286385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CNN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Accuracy: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Achieved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95.40%.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4965" indent="-286385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ANN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Accuracy: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Attained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</a:t>
                      </a:r>
                      <a:r>
                        <a:rPr sz="1400" spc="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accuracy of</a:t>
                      </a:r>
                      <a:r>
                        <a:rPr sz="1400" spc="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86.3%.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54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Advantages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965" marR="280035" indent="-28702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CNN offer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high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detection,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potentially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leading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earlier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diagnosis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improved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treatment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outcomes.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35"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Limitations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965" marR="463550" indent="-287020">
                        <a:lnSpc>
                          <a:spcPct val="100000"/>
                        </a:lnSpc>
                        <a:spcBef>
                          <a:spcPts val="234"/>
                        </a:spcBef>
                        <a:buChar char="•"/>
                        <a:tabLst>
                          <a:tab pos="354965" algn="l"/>
                          <a:tab pos="399415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Implementing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models such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CNN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complex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require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technical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expertise,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while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also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demanding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large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amounts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labeled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training,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facing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challenges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standardization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collection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methods.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53085" y="1339850"/>
          <a:ext cx="8825864" cy="474281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70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108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0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798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1400" b="1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5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8130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Raval,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Dhatri,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Jaimin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N.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Undavia.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"A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Comprehensive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assessment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Convolutional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Neural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Networks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medical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images."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Healthcare</a:t>
                      </a:r>
                      <a:r>
                        <a:rPr sz="1400" spc="-10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Analytics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3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(2023):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100199.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294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5529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Objectives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4483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proposes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deep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approach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oral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detection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CNN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techniques.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790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Solution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965" indent="-286385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paper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applies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CNN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lesions,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employing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preprocessing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like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560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resizing,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augmentation,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filtering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enhance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training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accuracy.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5600" marR="73596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55600" algn="l"/>
                        </a:tabLst>
                      </a:pP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like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normalization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segmentation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aid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standardizing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identifying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features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better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classification.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2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Results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110489" indent="-287020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355600" algn="l"/>
                        </a:tabLst>
                      </a:pP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Various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CNN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models,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including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AlexNet,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VGGNet,</a:t>
                      </a:r>
                      <a:r>
                        <a:rPr sz="1400" spc="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ResNet,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DenseNet,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were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trained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compared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detection.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5600" marR="400685" indent="-287020">
                        <a:lnSpc>
                          <a:spcPct val="100000"/>
                        </a:lnSpc>
                        <a:buFont typeface="Arial MT"/>
                        <a:buChar char="•"/>
                        <a:tabLst>
                          <a:tab pos="355600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DenseNet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outperformed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other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models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terms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accuracy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loss,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showcasing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superior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classification.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148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Advantages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4965" indent="-286385">
                        <a:lnSpc>
                          <a:spcPct val="100000"/>
                        </a:lnSpc>
                        <a:spcBef>
                          <a:spcPts val="229"/>
                        </a:spcBef>
                        <a:buFont typeface="Arial MT"/>
                        <a:buChar char="•"/>
                        <a:tabLst>
                          <a:tab pos="354965" algn="l"/>
                        </a:tabLst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thresholding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effective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removing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hair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structures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that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differ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significantly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color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556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intensity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surrounding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skin,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simplifying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improving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clarity.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262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783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Limitations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355600" marR="314325" indent="-287020">
                        <a:lnSpc>
                          <a:spcPct val="100000"/>
                        </a:lnSpc>
                        <a:spcBef>
                          <a:spcPts val="234"/>
                        </a:spcBef>
                        <a:buChar char="•"/>
                        <a:tabLst>
                          <a:tab pos="355600" algn="l"/>
                          <a:tab pos="399415" algn="l"/>
                        </a:tabLst>
                      </a:pPr>
                      <a:r>
                        <a:rPr sz="1400" dirty="0">
                          <a:latin typeface="Arial MT"/>
                          <a:cs typeface="Arial MT"/>
                        </a:rPr>
                        <a:t>	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Morphological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might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inadvertently</a:t>
                      </a:r>
                      <a:r>
                        <a:rPr sz="1400" spc="-6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remove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important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details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along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noise,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potentially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compromising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integrity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image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affecting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subsequent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analysis.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3600" y="457200"/>
            <a:ext cx="514286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r>
              <a:rPr sz="28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z="2800" spc="-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  <a:br>
              <a:rPr lang="en-IN"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27087" y="1188995"/>
            <a:ext cx="7489825" cy="44800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855" algn="just">
              <a:lnSpc>
                <a:spcPct val="107300"/>
              </a:lnSpc>
              <a:spcBef>
                <a:spcPts val="100"/>
              </a:spcBef>
            </a:pPr>
            <a:endParaRPr lang="en-IN" sz="1800"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109855" algn="just">
              <a:lnSpc>
                <a:spcPct val="107300"/>
              </a:lnSpc>
              <a:spcBef>
                <a:spcPts val="100"/>
              </a:spcBef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Various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been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explored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detection.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reviewed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papers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are: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44"/>
              </a:spcBef>
            </a:pP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outperform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905510" algn="just">
              <a:lnSpc>
                <a:spcPct val="106700"/>
              </a:lnSpc>
              <a:spcBef>
                <a:spcPts val="815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models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DCENSnet,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OESV-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KRF)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combining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multiple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5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extraction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GLCM,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RDWT)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algn="just">
              <a:lnSpc>
                <a:spcPct val="100000"/>
              </a:lnSpc>
              <a:spcBef>
                <a:spcPts val="965"/>
              </a:spcBef>
            </a:pP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</a:t>
            </a:r>
            <a:r>
              <a:rPr sz="18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(e.g.,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MobileNetV2)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speeds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213995" algn="just">
              <a:lnSpc>
                <a:spcPct val="106700"/>
              </a:lnSpc>
              <a:spcBef>
                <a:spcPts val="80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Challenges: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8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imbalance,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computational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complexity,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generalizability issues.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 marR="387350" algn="just">
              <a:lnSpc>
                <a:spcPct val="107000"/>
              </a:lnSpc>
              <a:spcBef>
                <a:spcPts val="810"/>
              </a:spcBef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approaches,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particularly</a:t>
            </a:r>
            <a:r>
              <a:rPr sz="1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CNNs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ensemble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learning,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significantly improve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cancer</a:t>
            </a:r>
            <a:r>
              <a:rPr sz="1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detection,</a:t>
            </a:r>
            <a:r>
              <a:rPr sz="1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18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</a:t>
            </a:r>
            <a:r>
              <a:rPr sz="18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18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real-world deployment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18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</a:t>
            </a:r>
            <a:r>
              <a:rPr sz="1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  <a:r>
              <a:rPr sz="18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1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standardization.</a:t>
            </a: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47800" y="-43543"/>
            <a:ext cx="6495287" cy="1237184"/>
          </a:xfrm>
          <a:prstGeom prst="rect">
            <a:avLst/>
          </a:prstGeom>
        </p:spPr>
        <p:txBody>
          <a:bodyPr vert="horz" wrap="square" lIns="0" tIns="676579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00"/>
              </a:spcBef>
            </a:pPr>
            <a:r>
              <a:rPr dirty="0"/>
              <a:t>Flowchart</a:t>
            </a:r>
            <a:r>
              <a:rPr spc="-65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Proposed</a:t>
            </a:r>
            <a:r>
              <a:rPr spc="-60" dirty="0"/>
              <a:t> </a:t>
            </a:r>
            <a:r>
              <a:rPr spc="-10" dirty="0"/>
              <a:t>Method: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9327" y="1222222"/>
            <a:ext cx="7551420" cy="53294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4BE7C8-ACE9-7F6A-5162-B4E85EBFD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339613"/>
            <a:ext cx="7006211" cy="5212037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18032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z="4000" b="0" dirty="0">
                <a:latin typeface="Times New Roman"/>
                <a:cs typeface="Times New Roman"/>
              </a:rPr>
              <a:t>STEPS</a:t>
            </a:r>
            <a:r>
              <a:rPr sz="4000" b="0" spc="-80" dirty="0">
                <a:latin typeface="Times New Roman"/>
                <a:cs typeface="Times New Roman"/>
              </a:rPr>
              <a:t> </a:t>
            </a:r>
            <a:r>
              <a:rPr sz="4000" b="0" dirty="0">
                <a:latin typeface="Times New Roman"/>
                <a:cs typeface="Times New Roman"/>
              </a:rPr>
              <a:t>OF</a:t>
            </a:r>
            <a:r>
              <a:rPr sz="4000" b="0" spc="-90" dirty="0">
                <a:latin typeface="Times New Roman"/>
                <a:cs typeface="Times New Roman"/>
              </a:rPr>
              <a:t> </a:t>
            </a:r>
            <a:r>
              <a:rPr sz="4000" b="0" spc="-10" dirty="0">
                <a:latin typeface="Times New Roman"/>
                <a:cs typeface="Times New Roman"/>
              </a:rPr>
              <a:t>EXECUTION:</a:t>
            </a:r>
            <a:endParaRPr sz="4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24508" y="1469866"/>
            <a:ext cx="7208520" cy="478272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57692"/>
              <a:buFont typeface="Wingdings"/>
              <a:buChar char="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Step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1.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Take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skin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lesion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image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as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the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input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image.</a:t>
            </a:r>
            <a:endParaRPr sz="2600" dirty="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57692"/>
              <a:buFont typeface="Wingdings"/>
              <a:buChar char="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Step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2.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Feature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Extraction:</a:t>
            </a:r>
            <a:endParaRPr sz="2600" dirty="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57692"/>
              <a:buFont typeface="Wingdings"/>
              <a:buChar char="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2.1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Extract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features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from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finetuned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GLCM.</a:t>
            </a:r>
            <a:endParaRPr sz="2600" dirty="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57692"/>
              <a:buFont typeface="Wingdings"/>
              <a:buChar char="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2.2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Extract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TSBTC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7-ary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features.</a:t>
            </a:r>
            <a:endParaRPr sz="2600" dirty="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57692"/>
              <a:buFont typeface="Wingdings"/>
              <a:buChar char="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Step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3.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Concatenation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of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both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features.</a:t>
            </a:r>
            <a:endParaRPr sz="2600" dirty="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57692"/>
              <a:buFont typeface="Wingdings"/>
              <a:buChar char="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Step</a:t>
            </a:r>
            <a:r>
              <a:rPr sz="2600" spc="-10" dirty="0">
                <a:latin typeface="Times New Roman"/>
                <a:cs typeface="Times New Roman"/>
              </a:rPr>
              <a:t> </a:t>
            </a:r>
            <a:r>
              <a:rPr lang="en-IN" sz="2600" spc="-10" dirty="0">
                <a:latin typeface="Times New Roman"/>
                <a:cs typeface="Times New Roman"/>
              </a:rPr>
              <a:t>4</a:t>
            </a:r>
            <a:r>
              <a:rPr sz="2600" dirty="0">
                <a:latin typeface="Times New Roman"/>
                <a:cs typeface="Times New Roman"/>
              </a:rPr>
              <a:t>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Training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Machine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Learning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classifiers.</a:t>
            </a:r>
            <a:endParaRPr sz="2600" dirty="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57692"/>
              <a:buFont typeface="Wingdings"/>
              <a:buChar char="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Step </a:t>
            </a:r>
            <a:r>
              <a:rPr lang="en-IN" sz="2600" dirty="0">
                <a:latin typeface="Times New Roman"/>
                <a:cs typeface="Times New Roman"/>
              </a:rPr>
              <a:t>5</a:t>
            </a:r>
            <a:r>
              <a:rPr sz="2600" dirty="0">
                <a:latin typeface="Times New Roman"/>
                <a:cs typeface="Times New Roman"/>
              </a:rPr>
              <a:t>.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Testing.</a:t>
            </a:r>
            <a:endParaRPr sz="2600" dirty="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57692"/>
              <a:buFont typeface="Wingdings"/>
              <a:buChar char=""/>
              <a:tabLst>
                <a:tab pos="338455" algn="l"/>
              </a:tabLst>
            </a:pPr>
            <a:r>
              <a:rPr sz="2600" dirty="0">
                <a:latin typeface="Times New Roman"/>
                <a:cs typeface="Times New Roman"/>
              </a:rPr>
              <a:t>Step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lang="en-IN" sz="2600" spc="-25" dirty="0">
                <a:latin typeface="Times New Roman"/>
                <a:cs typeface="Times New Roman"/>
              </a:rPr>
              <a:t>6</a:t>
            </a:r>
            <a:r>
              <a:rPr sz="2600" dirty="0">
                <a:latin typeface="Times New Roman"/>
                <a:cs typeface="Times New Roman"/>
              </a:rPr>
              <a:t>.</a:t>
            </a:r>
            <a:r>
              <a:rPr sz="2600" spc="-3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Classification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Result.</a:t>
            </a:r>
            <a:endParaRPr sz="2600" dirty="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57692"/>
              <a:buFont typeface="Wingdings"/>
              <a:buChar char=""/>
              <a:tabLst>
                <a:tab pos="338455" algn="l"/>
              </a:tabLst>
            </a:pPr>
            <a:r>
              <a:rPr lang="en-IN" sz="2600" dirty="0">
                <a:latin typeface="Times New Roman"/>
                <a:cs typeface="Times New Roman"/>
              </a:rPr>
              <a:t>Step 7. </a:t>
            </a:r>
            <a:r>
              <a:rPr sz="2600" dirty="0">
                <a:latin typeface="Times New Roman"/>
                <a:cs typeface="Times New Roman"/>
              </a:rPr>
              <a:t>Benign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/</a:t>
            </a:r>
            <a:r>
              <a:rPr sz="2600" spc="-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Malignant</a:t>
            </a:r>
            <a:endParaRPr lang="en-IN" sz="2600" spc="-10" dirty="0">
              <a:latin typeface="Times New Roman"/>
              <a:cs typeface="Times New Roman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57692"/>
              <a:buFont typeface="Wingdings"/>
              <a:buChar char=""/>
              <a:tabLst>
                <a:tab pos="338455" algn="l"/>
              </a:tabLst>
            </a:pPr>
            <a:r>
              <a:rPr lang="en-IN" sz="2600" dirty="0">
                <a:latin typeface="Times New Roman"/>
                <a:cs typeface="Times New Roman"/>
              </a:rPr>
              <a:t>Step 8. If Malignant, detect type of cancer</a:t>
            </a:r>
            <a:endParaRPr sz="26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45388" y="1205865"/>
            <a:ext cx="2298065" cy="8489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858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ALGORITHM</a:t>
            </a:r>
            <a:r>
              <a:rPr sz="1800" b="1" spc="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USED</a:t>
            </a:r>
            <a:r>
              <a:rPr sz="1800" b="1" spc="-10" dirty="0">
                <a:latin typeface="Arial"/>
                <a:cs typeface="Arial"/>
              </a:rPr>
              <a:t>: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TSBTC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6860" y="2129574"/>
            <a:ext cx="2167508" cy="74659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47896" y="2095017"/>
            <a:ext cx="2149602" cy="657453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45971" y="3154667"/>
            <a:ext cx="2109597" cy="75464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61865" y="3154730"/>
            <a:ext cx="2138172" cy="70645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545971" y="4258297"/>
            <a:ext cx="2096007" cy="65838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247896" y="4258297"/>
            <a:ext cx="2149602" cy="6583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97788" y="1477136"/>
            <a:ext cx="9740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20" dirty="0"/>
              <a:t>GLCM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1517650" y="1994661"/>
            <a:ext cx="1821180" cy="22878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lang="en-US" sz="2100" spc="-10" dirty="0">
                <a:latin typeface="Times New Roman"/>
                <a:cs typeface="Times New Roman"/>
              </a:rPr>
              <a:t>Correlation</a:t>
            </a:r>
            <a:endParaRPr lang="en-US" sz="2100" dirty="0">
              <a:latin typeface="Times New Roman"/>
              <a:cs typeface="Times New Roman"/>
            </a:endParaRPr>
          </a:p>
          <a:p>
            <a:pPr marL="317500" indent="-304800">
              <a:lnSpc>
                <a:spcPct val="100000"/>
              </a:lnSpc>
              <a:spcBef>
                <a:spcPts val="100"/>
              </a:spcBef>
              <a:buFont typeface="Wingdings"/>
              <a:buChar char=""/>
              <a:tabLst>
                <a:tab pos="317500" algn="l"/>
              </a:tabLst>
            </a:pPr>
            <a:r>
              <a:rPr lang="en-US" sz="2100" spc="-10" dirty="0">
                <a:latin typeface="Times New Roman"/>
                <a:cs typeface="Times New Roman"/>
              </a:rPr>
              <a:t>Contrast</a:t>
            </a:r>
            <a:endParaRPr lang="en-US" sz="2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lang="en-US" sz="2100" spc="-10" dirty="0">
                <a:latin typeface="Times New Roman"/>
                <a:cs typeface="Times New Roman"/>
              </a:rPr>
              <a:t>Energy</a:t>
            </a:r>
            <a:endParaRPr lang="en-US" sz="21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lang="en-US" sz="2100" spc="-10" dirty="0">
                <a:latin typeface="Times New Roman"/>
                <a:cs typeface="Times New Roman"/>
              </a:rPr>
              <a:t>Dissimilarity</a:t>
            </a: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lang="en-US" sz="2100" spc="-10" dirty="0">
                <a:latin typeface="Times New Roman"/>
                <a:cs typeface="Times New Roman"/>
              </a:rPr>
              <a:t>Homogeneity</a:t>
            </a:r>
          </a:p>
          <a:p>
            <a:pPr marL="355600" indent="-342900">
              <a:lnSpc>
                <a:spcPct val="100000"/>
              </a:lnSpc>
              <a:buFont typeface="Wingdings"/>
              <a:buChar char=""/>
              <a:tabLst>
                <a:tab pos="355600" algn="l"/>
              </a:tabLst>
            </a:pPr>
            <a:r>
              <a:rPr lang="en-US" sz="2100" spc="-10" dirty="0">
                <a:latin typeface="Times New Roman"/>
                <a:cs typeface="Times New Roman"/>
              </a:rPr>
              <a:t>ASM </a:t>
            </a:r>
          </a:p>
          <a:p>
            <a:pPr marL="12700">
              <a:lnSpc>
                <a:spcPct val="100000"/>
              </a:lnSpc>
              <a:tabLst>
                <a:tab pos="355600" algn="l"/>
              </a:tabLst>
            </a:pPr>
            <a:endParaRPr sz="21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8639" y="1376235"/>
            <a:ext cx="7778877" cy="42675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0931" rIns="0" bIns="0" rtlCol="0">
            <a:spAutoFit/>
          </a:bodyPr>
          <a:lstStyle/>
          <a:p>
            <a:pPr marL="2690495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Contents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609701" y="1770989"/>
            <a:ext cx="3145790" cy="4629472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756285" indent="-743585">
              <a:lnSpc>
                <a:spcPct val="100000"/>
              </a:lnSpc>
              <a:spcBef>
                <a:spcPts val="700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Problem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statement</a:t>
            </a:r>
            <a:endParaRPr sz="20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600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sz="2000" spc="-10" dirty="0">
                <a:latin typeface="Times New Roman"/>
                <a:cs typeface="Times New Roman"/>
              </a:rPr>
              <a:t>Introduction</a:t>
            </a:r>
            <a:endParaRPr sz="20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600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sz="2000" spc="-10" dirty="0">
                <a:latin typeface="Times New Roman"/>
                <a:cs typeface="Times New Roman"/>
              </a:rPr>
              <a:t>Motivation</a:t>
            </a:r>
            <a:endParaRPr sz="20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600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sz="2000" spc="-10" dirty="0">
                <a:latin typeface="Times New Roman"/>
                <a:cs typeface="Times New Roman"/>
              </a:rPr>
              <a:t>Objectives</a:t>
            </a:r>
            <a:endParaRPr sz="20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600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Requirement</a:t>
            </a:r>
            <a:endParaRPr sz="20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600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Literature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Review</a:t>
            </a:r>
            <a:endParaRPr sz="20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605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sz="2000" dirty="0">
                <a:latin typeface="Times New Roman"/>
                <a:cs typeface="Times New Roman"/>
              </a:rPr>
              <a:t>Proposed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Methodology</a:t>
            </a:r>
            <a:endParaRPr lang="en-IN" sz="2000" spc="-1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605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lang="en-IN" sz="2000" spc="-10" dirty="0">
                <a:latin typeface="Times New Roman"/>
                <a:cs typeface="Times New Roman"/>
              </a:rPr>
              <a:t>Algorithms</a:t>
            </a:r>
          </a:p>
          <a:p>
            <a:pPr marL="756285" indent="-743585">
              <a:lnSpc>
                <a:spcPct val="100000"/>
              </a:lnSpc>
              <a:spcBef>
                <a:spcPts val="605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lang="en-IN" sz="2000" spc="-10" dirty="0">
                <a:latin typeface="Times New Roman"/>
                <a:cs typeface="Times New Roman"/>
              </a:rPr>
              <a:t>Results</a:t>
            </a:r>
            <a:endParaRPr sz="20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600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sz="2000" spc="-10" dirty="0">
                <a:latin typeface="Times New Roman"/>
                <a:cs typeface="Times New Roman"/>
              </a:rPr>
              <a:t>Conclusion</a:t>
            </a:r>
            <a:endParaRPr lang="en-IN" sz="2000" spc="-1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600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lang="en-IN" sz="2000" spc="-10" dirty="0">
                <a:latin typeface="Times New Roman"/>
                <a:cs typeface="Times New Roman"/>
              </a:rPr>
              <a:t>Paper Publication</a:t>
            </a:r>
            <a:endParaRPr sz="2000" dirty="0">
              <a:latin typeface="Times New Roman"/>
              <a:cs typeface="Times New Roman"/>
            </a:endParaRPr>
          </a:p>
          <a:p>
            <a:pPr marL="756285" indent="-743585">
              <a:lnSpc>
                <a:spcPct val="100000"/>
              </a:lnSpc>
              <a:spcBef>
                <a:spcPts val="600"/>
              </a:spcBef>
              <a:buClr>
                <a:srgbClr val="9E3611"/>
              </a:buClr>
              <a:buAutoNum type="arabicPeriod"/>
              <a:tabLst>
                <a:tab pos="756285" algn="l"/>
              </a:tabLst>
            </a:pPr>
            <a:r>
              <a:rPr sz="2000" spc="-10" dirty="0">
                <a:latin typeface="Times New Roman"/>
                <a:cs typeface="Times New Roman"/>
              </a:rPr>
              <a:t>References</a:t>
            </a:r>
            <a:endParaRPr sz="2000" dirty="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34307" y="2269108"/>
            <a:ext cx="4661027" cy="2621788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10" y="81483"/>
            <a:ext cx="6459829" cy="1051185"/>
          </a:xfrm>
          <a:prstGeom prst="rect">
            <a:avLst/>
          </a:prstGeom>
        </p:spPr>
        <p:txBody>
          <a:bodyPr vert="horz" wrap="square" lIns="0" tIns="431419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sz="4000" spc="170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348423-6353-34A5-2E0A-1FF7EEF6C4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371600"/>
            <a:ext cx="8229599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10" y="81483"/>
            <a:ext cx="6459829" cy="1051185"/>
          </a:xfrm>
          <a:prstGeom prst="rect">
            <a:avLst/>
          </a:prstGeom>
        </p:spPr>
        <p:txBody>
          <a:bodyPr vert="horz" wrap="square" lIns="0" tIns="431419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lang="en-IN" sz="4000" dirty="0">
                <a:latin typeface="Tahoma"/>
                <a:cs typeface="Tahoma"/>
              </a:rPr>
              <a:t> </a:t>
            </a:r>
            <a:endParaRPr sz="40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60F38D-81E4-801F-E25B-38C3AE396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990600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10" y="81483"/>
            <a:ext cx="6459829" cy="1051185"/>
          </a:xfrm>
          <a:prstGeom prst="rect">
            <a:avLst/>
          </a:prstGeom>
        </p:spPr>
        <p:txBody>
          <a:bodyPr vert="horz" wrap="square" lIns="0" tIns="431419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95"/>
              </a:spcBef>
            </a:pPr>
            <a:r>
              <a:rPr lang="en-IN" sz="4000" dirty="0">
                <a:latin typeface="Tahoma"/>
                <a:cs typeface="Tahoma"/>
              </a:rPr>
              <a:t> </a:t>
            </a:r>
            <a:endParaRPr sz="4000" dirty="0">
              <a:latin typeface="Tahoma"/>
              <a:cs typeface="Tahom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F06270-C813-B8BA-7A56-74A7BF44D3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816" y="838200"/>
            <a:ext cx="8654368" cy="486808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423DB03-D7EA-4774-CE78-8E2E4E412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990600"/>
            <a:ext cx="8094133" cy="455295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6AD68D2-C0D4-76C0-DFC1-01D05A251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990600"/>
            <a:ext cx="7958667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8710" y="81483"/>
            <a:ext cx="6459829" cy="1053364"/>
          </a:xfrm>
          <a:prstGeom prst="rect">
            <a:avLst/>
          </a:prstGeom>
        </p:spPr>
        <p:txBody>
          <a:bodyPr vert="horz" wrap="square" lIns="0" tIns="494537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lang="en-IN" b="0" spc="150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spc="150" dirty="0">
              <a:solidFill>
                <a:srgbClr val="6963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2A7AD7-01F1-32D4-D628-AB6F3AA1F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8229600" cy="462915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4DB1F-DD76-0B86-004C-9971FBD912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62A85D-7A86-2F1F-0FE9-0C1EE5536B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710" y="81483"/>
            <a:ext cx="6459829" cy="1053364"/>
          </a:xfrm>
          <a:prstGeom prst="rect">
            <a:avLst/>
          </a:prstGeom>
        </p:spPr>
        <p:txBody>
          <a:bodyPr vert="horz" wrap="square" lIns="0" tIns="494537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lang="en-IN" b="0" spc="150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spc="150" dirty="0">
              <a:solidFill>
                <a:srgbClr val="6963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E04138-96AB-894B-2CCA-B202EC6604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838200"/>
            <a:ext cx="8094133" cy="45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830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7CBC7-1AD9-B883-147C-DE47266CB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674A4EC-C1EF-E679-3048-6482DE447D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08710" y="81483"/>
            <a:ext cx="6459829" cy="1053364"/>
          </a:xfrm>
          <a:prstGeom prst="rect">
            <a:avLst/>
          </a:prstGeom>
        </p:spPr>
        <p:txBody>
          <a:bodyPr vert="horz" wrap="square" lIns="0" tIns="494537" rIns="0" bIns="0" rtlCol="0">
            <a:spAutoFit/>
          </a:bodyPr>
          <a:lstStyle/>
          <a:p>
            <a:pPr marL="96520">
              <a:lnSpc>
                <a:spcPct val="100000"/>
              </a:lnSpc>
              <a:spcBef>
                <a:spcPts val="100"/>
              </a:spcBef>
            </a:pPr>
            <a:r>
              <a:rPr lang="en-IN" b="0" spc="150" dirty="0">
                <a:solidFill>
                  <a:srgbClr val="69636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b="0" spc="150" dirty="0">
              <a:solidFill>
                <a:srgbClr val="69636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0FF26F-8FF8-89A2-5BBE-5D97B1B8F85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67" t="1324" r="280"/>
          <a:stretch/>
        </p:blipFill>
        <p:spPr>
          <a:xfrm>
            <a:off x="228600" y="304800"/>
            <a:ext cx="8686800" cy="5678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9039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rcRect t="4352" r="2609" b="5719"/>
          <a:stretch/>
        </p:blipFill>
        <p:spPr>
          <a:xfrm>
            <a:off x="304800" y="838200"/>
            <a:ext cx="8610600" cy="47244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53356" y="457200"/>
            <a:ext cx="645982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69845">
              <a:lnSpc>
                <a:spcPct val="100000"/>
              </a:lnSpc>
              <a:spcBef>
                <a:spcPts val="100"/>
              </a:spcBef>
            </a:pPr>
            <a:br>
              <a:rPr lang="en-IN" spc="-10" dirty="0"/>
            </a:br>
            <a:r>
              <a:rPr spc="-10" dirty="0"/>
              <a:t>Conclusion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81659" y="1948637"/>
            <a:ext cx="7724141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69850" algn="just">
              <a:lnSpc>
                <a:spcPct val="100000"/>
              </a:lnSpc>
              <a:spcBef>
                <a:spcPts val="100"/>
              </a:spcBef>
            </a:pPr>
            <a:r>
              <a:rPr lang="en-IN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system successfully implements a multi-stage skin cancer detection system combining binary classification and detailed cancer type analysis. The project integrates secure user authentication, efficient image processing, and  web interface to provide accessible dermatological pre-screening.</a:t>
            </a:r>
            <a:endParaRPr spc="-1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48131" rIns="0" bIns="0" rtlCol="0">
            <a:spAutoFit/>
          </a:bodyPr>
          <a:lstStyle/>
          <a:p>
            <a:pPr marL="148971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Problem</a:t>
            </a:r>
            <a:r>
              <a:rPr sz="4000" spc="-155" dirty="0"/>
              <a:t> </a:t>
            </a:r>
            <a:r>
              <a:rPr sz="4000" spc="-10" dirty="0"/>
              <a:t>Statement</a:t>
            </a:r>
            <a:endParaRPr sz="4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61507" y="2172970"/>
            <a:ext cx="2511933" cy="2511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6272" y="2437892"/>
            <a:ext cx="3644900" cy="2160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Times New Roman"/>
                <a:cs typeface="Times New Roman"/>
              </a:rPr>
              <a:t>Delayed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skin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cancer </a:t>
            </a:r>
            <a:r>
              <a:rPr sz="2000" dirty="0">
                <a:latin typeface="Times New Roman"/>
                <a:cs typeface="Times New Roman"/>
              </a:rPr>
              <a:t>reduces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survival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rates,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manual </a:t>
            </a:r>
            <a:r>
              <a:rPr sz="2000" dirty="0">
                <a:latin typeface="Times New Roman"/>
                <a:cs typeface="Times New Roman"/>
              </a:rPr>
              <a:t>diagnosis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time-</a:t>
            </a:r>
            <a:r>
              <a:rPr sz="2000" dirty="0">
                <a:latin typeface="Times New Roman"/>
                <a:cs typeface="Times New Roman"/>
              </a:rPr>
              <a:t>consuming</a:t>
            </a:r>
            <a:r>
              <a:rPr sz="2000" spc="-25" dirty="0">
                <a:latin typeface="Times New Roman"/>
                <a:cs typeface="Times New Roman"/>
              </a:rPr>
              <a:t> and </a:t>
            </a:r>
            <a:r>
              <a:rPr sz="2000" dirty="0">
                <a:latin typeface="Times New Roman"/>
                <a:cs typeface="Times New Roman"/>
              </a:rPr>
              <a:t>prone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errors.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automated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 </a:t>
            </a:r>
            <a:r>
              <a:rPr sz="2000" dirty="0">
                <a:latin typeface="Times New Roman"/>
                <a:cs typeface="Times New Roman"/>
              </a:rPr>
              <a:t>accurate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system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needed </a:t>
            </a:r>
            <a:r>
              <a:rPr sz="2000" dirty="0">
                <a:latin typeface="Times New Roman"/>
                <a:cs typeface="Times New Roman"/>
              </a:rPr>
              <a:t>for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early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diagnosis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10" dirty="0">
                <a:latin typeface="Times New Roman"/>
                <a:cs typeface="Times New Roman"/>
              </a:rPr>
              <a:t> better </a:t>
            </a:r>
            <a:r>
              <a:rPr sz="2000" dirty="0">
                <a:latin typeface="Times New Roman"/>
                <a:cs typeface="Times New Roman"/>
              </a:rPr>
              <a:t>treatment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outcomes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B47E2-8F44-9DC8-D8B7-841989821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10" y="81483"/>
            <a:ext cx="6459829" cy="1107996"/>
          </a:xfrm>
        </p:spPr>
        <p:txBody>
          <a:bodyPr/>
          <a:lstStyle/>
          <a:p>
            <a:br>
              <a:rPr lang="en-US" dirty="0"/>
            </a:br>
            <a:r>
              <a:rPr lang="en-US" dirty="0"/>
              <a:t>Paper Publication Details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7CF4AE-AEFA-3ADE-1C2D-1077416D41EB}"/>
              </a:ext>
            </a:extLst>
          </p:cNvPr>
          <p:cNvSpPr txBox="1"/>
          <p:nvPr/>
        </p:nvSpPr>
        <p:spPr>
          <a:xfrm>
            <a:off x="457200" y="2255984"/>
            <a:ext cx="8382000" cy="2821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lvl="0" indent="-1714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 of Paper: Enhanced Melanoma Skin Cancer Detection through    	                   Ensemble of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Thepade's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SBTC and GLCM Features    	                   Using Machine Learning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International Journal / conference : IEEE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Status : Accepted/ Published : Accepted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of Authors: Rohan P, Pankaj K, Om M, Deep N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 of paper submission/ acceptance: </a:t>
            </a:r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Indexing: Scopus/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UGC care</a:t>
            </a:r>
          </a:p>
        </p:txBody>
      </p:sp>
    </p:spTree>
    <p:extLst>
      <p:ext uri="{BB962C8B-B14F-4D97-AF65-F5344CB8AC3E}">
        <p14:creationId xmlns:p14="http://schemas.microsoft.com/office/powerpoint/2010/main" val="20533324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54600-F28F-1CC8-44CA-769B3D7C3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10" y="81483"/>
            <a:ext cx="6459829" cy="553998"/>
          </a:xfrm>
        </p:spPr>
        <p:txBody>
          <a:bodyPr/>
          <a:lstStyle/>
          <a:p>
            <a:r>
              <a:rPr lang="en-IN" dirty="0"/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3F37CD-E953-DE39-EE23-87DBB16E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486"/>
          <a:stretch/>
        </p:blipFill>
        <p:spPr>
          <a:xfrm>
            <a:off x="1502488" y="533400"/>
            <a:ext cx="5866051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829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5965" y="641349"/>
            <a:ext cx="2392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10" dirty="0"/>
              <a:t>References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438404" y="1570990"/>
            <a:ext cx="8346440" cy="4860925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338455" marR="9525" indent="-326390">
              <a:lnSpc>
                <a:spcPct val="80000"/>
              </a:lnSpc>
              <a:spcBef>
                <a:spcPts val="530"/>
              </a:spcBef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dirty="0">
                <a:latin typeface="Times New Roman"/>
                <a:cs typeface="Times New Roman"/>
              </a:rPr>
              <a:t>Indraswari,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Rarasmaya,</a:t>
            </a:r>
            <a:r>
              <a:rPr sz="1800" spc="-9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Rika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Rokhana,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Wiwiet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Herulambang.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"Melanoma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image </a:t>
            </a:r>
            <a:r>
              <a:rPr sz="1800" dirty="0">
                <a:latin typeface="Times New Roman"/>
                <a:cs typeface="Times New Roman"/>
              </a:rPr>
              <a:t>classification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MobileNetV2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network."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Procedia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computer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science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197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(2022): 198-</a:t>
            </a:r>
            <a:r>
              <a:rPr sz="1800" spc="-20" dirty="0">
                <a:latin typeface="Times New Roman"/>
                <a:cs typeface="Times New Roman"/>
              </a:rPr>
              <a:t>207.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buClr>
                <a:srgbClr val="D24717"/>
              </a:buClr>
              <a:buFont typeface="Segoe UI Emoji"/>
              <a:buChar char="⚫"/>
            </a:pPr>
            <a:endParaRPr sz="1800">
              <a:latin typeface="Times New Roman"/>
              <a:cs typeface="Times New Roman"/>
            </a:endParaRPr>
          </a:p>
          <a:p>
            <a:pPr marL="338455" marR="66675" indent="-326390">
              <a:lnSpc>
                <a:spcPct val="80000"/>
              </a:lnSpc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dirty="0">
                <a:latin typeface="Times New Roman"/>
                <a:cs typeface="Times New Roman"/>
              </a:rPr>
              <a:t>S.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D.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Thepade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and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A.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Aher,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"Machine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Melanoma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Skin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Cancer </a:t>
            </a:r>
            <a:r>
              <a:rPr sz="1800" dirty="0">
                <a:latin typeface="Times New Roman"/>
                <a:cs typeface="Times New Roman"/>
              </a:rPr>
              <a:t>Identification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Fusion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Thepade's</a:t>
            </a:r>
            <a:r>
              <a:rPr sz="1800" spc="-8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TSBTC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Bernsen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Thresholding," </a:t>
            </a:r>
            <a:r>
              <a:rPr sz="1800" dirty="0">
                <a:latin typeface="Times New Roman"/>
                <a:cs typeface="Times New Roman"/>
              </a:rPr>
              <a:t>2022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Conference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Information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(IConSIP),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Pune, </a:t>
            </a:r>
            <a:r>
              <a:rPr sz="1800" dirty="0">
                <a:latin typeface="Times New Roman"/>
                <a:cs typeface="Times New Roman"/>
              </a:rPr>
              <a:t>India,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2022,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pp.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1-6,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doi: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10.1109/ICoNSIP49665.2022.10007471.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buClr>
                <a:srgbClr val="D24717"/>
              </a:buClr>
              <a:buFont typeface="Segoe UI Emoji"/>
              <a:buChar char="⚫"/>
            </a:pPr>
            <a:endParaRPr sz="1800">
              <a:latin typeface="Times New Roman"/>
              <a:cs typeface="Times New Roman"/>
            </a:endParaRPr>
          </a:p>
          <a:p>
            <a:pPr marL="338455" marR="377825" indent="-326390">
              <a:lnSpc>
                <a:spcPct val="80000"/>
              </a:lnSpc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dirty="0">
                <a:latin typeface="Times New Roman"/>
                <a:cs typeface="Times New Roman"/>
              </a:rPr>
              <a:t>Mahmud,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Faysal,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"An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Interpretable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Learning</a:t>
            </a:r>
            <a:r>
              <a:rPr sz="1800" spc="-1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Approach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Skin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Cancer </a:t>
            </a:r>
            <a:r>
              <a:rPr sz="1800" dirty="0">
                <a:latin typeface="Times New Roman"/>
                <a:cs typeface="Times New Roman"/>
              </a:rPr>
              <a:t>Categorization."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arXiv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preprint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arXiv:2312.10696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(2023).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60"/>
              </a:spcBef>
              <a:buClr>
                <a:srgbClr val="D24717"/>
              </a:buClr>
              <a:buFont typeface="Segoe UI Emoji"/>
              <a:buChar char="⚫"/>
            </a:pPr>
            <a:endParaRPr sz="1800">
              <a:latin typeface="Times New Roman"/>
              <a:cs typeface="Times New Roman"/>
            </a:endParaRPr>
          </a:p>
          <a:p>
            <a:pPr marL="338455" marR="205740" indent="-326390">
              <a:lnSpc>
                <a:spcPct val="80000"/>
              </a:lnSpc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dirty="0">
                <a:latin typeface="Times New Roman"/>
                <a:cs typeface="Times New Roman"/>
              </a:rPr>
              <a:t>Shah,</a:t>
            </a:r>
            <a:r>
              <a:rPr sz="1800" spc="-114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Aarushi,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comprehensive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study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on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skin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cancer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artificial </a:t>
            </a:r>
            <a:r>
              <a:rPr sz="1800" dirty="0">
                <a:latin typeface="Times New Roman"/>
                <a:cs typeface="Times New Roman"/>
              </a:rPr>
              <a:t>neural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(ANN)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convolutional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neural</a:t>
            </a:r>
            <a:r>
              <a:rPr sz="1800" spc="-6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(CNN)."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Clinical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eHealth (2023).</a:t>
            </a:r>
            <a:endParaRPr sz="18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44"/>
              </a:spcBef>
              <a:buClr>
                <a:srgbClr val="D24717"/>
              </a:buClr>
              <a:buFont typeface="Segoe UI Emoji"/>
              <a:buChar char="⚫"/>
            </a:pPr>
            <a:endParaRPr sz="1800">
              <a:latin typeface="Times New Roman"/>
              <a:cs typeface="Times New Roman"/>
            </a:endParaRPr>
          </a:p>
          <a:p>
            <a:pPr marL="338455" marR="5080" indent="-326390">
              <a:lnSpc>
                <a:spcPts val="1730"/>
              </a:lnSpc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dirty="0">
                <a:latin typeface="Times New Roman"/>
                <a:cs typeface="Times New Roman"/>
              </a:rPr>
              <a:t>Raval,</a:t>
            </a:r>
            <a:r>
              <a:rPr sz="1800" spc="-7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Dhatri,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Jaimin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Undavia.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"A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Comprehensive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assessment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Convolutional </a:t>
            </a:r>
            <a:r>
              <a:rPr sz="1800" dirty="0">
                <a:latin typeface="Times New Roman"/>
                <a:cs typeface="Times New Roman"/>
              </a:rPr>
              <a:t>Neural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Networks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skin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oral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cancer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medical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images."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Healthcare </a:t>
            </a:r>
            <a:r>
              <a:rPr sz="1800" dirty="0">
                <a:latin typeface="Times New Roman"/>
                <a:cs typeface="Times New Roman"/>
              </a:rPr>
              <a:t>Analytics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3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(2023):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100199.</a:t>
            </a:r>
            <a:endParaRPr sz="1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8404" y="588975"/>
            <a:ext cx="8372475" cy="522194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8455" marR="83185" indent="-326390">
              <a:lnSpc>
                <a:spcPct val="100000"/>
              </a:lnSpc>
              <a:spcBef>
                <a:spcPts val="100"/>
              </a:spcBef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dirty="0">
                <a:latin typeface="Times New Roman"/>
                <a:cs typeface="Times New Roman"/>
              </a:rPr>
              <a:t>Chanda,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Dibaloke,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al.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"DCENSnet: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</a:t>
            </a:r>
            <a:r>
              <a:rPr sz="1800" spc="-10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new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 convolutional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ensemble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network</a:t>
            </a:r>
            <a:r>
              <a:rPr sz="1800" spc="5" dirty="0">
                <a:latin typeface="Times New Roman"/>
                <a:cs typeface="Times New Roman"/>
              </a:rPr>
              <a:t> </a:t>
            </a:r>
            <a:r>
              <a:rPr sz="1800" spc="-25" dirty="0">
                <a:latin typeface="Times New Roman"/>
                <a:cs typeface="Times New Roman"/>
              </a:rPr>
              <a:t>for </a:t>
            </a:r>
            <a:r>
              <a:rPr sz="1800" dirty="0">
                <a:latin typeface="Times New Roman"/>
                <a:cs typeface="Times New Roman"/>
              </a:rPr>
              <a:t>skin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cancer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classification."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Biomedical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Signal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89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(2024): 105757.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Clr>
                <a:srgbClr val="D24717"/>
              </a:buClr>
              <a:buFont typeface="Segoe UI Emoji"/>
              <a:buChar char="⚫"/>
            </a:pPr>
            <a:endParaRPr sz="1800" dirty="0">
              <a:latin typeface="Times New Roman"/>
              <a:cs typeface="Times New Roman"/>
            </a:endParaRPr>
          </a:p>
          <a:p>
            <a:pPr marL="338455" marR="276225" indent="-326390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spc="-10" dirty="0">
                <a:latin typeface="Times New Roman"/>
                <a:cs typeface="Times New Roman"/>
              </a:rPr>
              <a:t>Akilandasowmya,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G.,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al.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"Skin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cancer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diagnosis: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Leveraging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deep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hidden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features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ensemble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classifiers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early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classification."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Biomedical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Signal </a:t>
            </a:r>
            <a:r>
              <a:rPr sz="1800" dirty="0">
                <a:latin typeface="Times New Roman"/>
                <a:cs typeface="Times New Roman"/>
              </a:rPr>
              <a:t>Processing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88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(2024):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105306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Clr>
                <a:srgbClr val="D24717"/>
              </a:buClr>
              <a:buFont typeface="Segoe UI Emoji"/>
              <a:buChar char="⚫"/>
            </a:pPr>
            <a:endParaRPr sz="1800" dirty="0">
              <a:latin typeface="Times New Roman"/>
              <a:cs typeface="Times New Roman"/>
            </a:endParaRPr>
          </a:p>
          <a:p>
            <a:pPr marL="338455" marR="321310" indent="-326390" algn="just">
              <a:lnSpc>
                <a:spcPct val="100000"/>
              </a:lnSpc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dirty="0">
                <a:latin typeface="Times New Roman"/>
                <a:cs typeface="Times New Roman"/>
              </a:rPr>
              <a:t>Midasala,</a:t>
            </a:r>
            <a:r>
              <a:rPr sz="1800" spc="-85" dirty="0">
                <a:latin typeface="Times New Roman"/>
                <a:cs typeface="Times New Roman"/>
              </a:rPr>
              <a:t> </a:t>
            </a:r>
            <a:r>
              <a:rPr sz="1800" spc="-30" dirty="0">
                <a:latin typeface="Times New Roman"/>
                <a:cs typeface="Times New Roman"/>
              </a:rPr>
              <a:t>Vasuja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Devi,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al.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"MFEUsLNet: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Skin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cancer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classification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integrated</a:t>
            </a:r>
            <a:r>
              <a:rPr sz="1800" spc="-10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AI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with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multilevel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feature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extraction-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unsupervised</a:t>
            </a:r>
            <a:r>
              <a:rPr sz="1800" spc="-10" dirty="0">
                <a:latin typeface="Times New Roman"/>
                <a:cs typeface="Times New Roman"/>
              </a:rPr>
              <a:t> learning." </a:t>
            </a:r>
            <a:r>
              <a:rPr sz="1800" dirty="0">
                <a:latin typeface="Times New Roman"/>
                <a:cs typeface="Times New Roman"/>
              </a:rPr>
              <a:t>Engineering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Science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0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Technology,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International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Journal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51 (2024):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101632.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290"/>
              </a:spcBef>
              <a:buClr>
                <a:srgbClr val="D24717"/>
              </a:buClr>
              <a:buFont typeface="Segoe UI Emoji"/>
              <a:buChar char="⚫"/>
            </a:pPr>
            <a:endParaRPr sz="1800" dirty="0">
              <a:latin typeface="Times New Roman"/>
              <a:cs typeface="Times New Roman"/>
            </a:endParaRPr>
          </a:p>
          <a:p>
            <a:pPr marL="338455" marR="5080" indent="-326390" algn="just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dirty="0">
                <a:latin typeface="Times New Roman"/>
                <a:cs typeface="Times New Roman"/>
              </a:rPr>
              <a:t>Kalpana,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B.,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et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al.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spc="-40" dirty="0">
                <a:latin typeface="Times New Roman"/>
                <a:cs typeface="Times New Roman"/>
              </a:rPr>
              <a:t>"OESV-</a:t>
            </a:r>
            <a:r>
              <a:rPr sz="1800" dirty="0">
                <a:latin typeface="Times New Roman"/>
                <a:cs typeface="Times New Roman"/>
              </a:rPr>
              <a:t>KRF: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optimal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ensemble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support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vector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kernel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random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forest </a:t>
            </a:r>
            <a:r>
              <a:rPr sz="1800" dirty="0">
                <a:latin typeface="Times New Roman"/>
                <a:cs typeface="Times New Roman"/>
              </a:rPr>
              <a:t>based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early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detection</a:t>
            </a:r>
            <a:r>
              <a:rPr sz="1800" spc="-6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classification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of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skin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diseases."</a:t>
            </a:r>
            <a:r>
              <a:rPr sz="1800" spc="-4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Biomedical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Signal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Processing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Control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85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(2023):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104779.</a:t>
            </a:r>
            <a:endParaRPr lang="en-IN" sz="1800" spc="-10" dirty="0">
              <a:latin typeface="Times New Roman"/>
              <a:cs typeface="Times New Roman"/>
            </a:endParaRPr>
          </a:p>
          <a:p>
            <a:pPr marL="338455" marR="5080" indent="-326390" algn="just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endParaRPr lang="en-IN" spc="-10" dirty="0">
              <a:latin typeface="Times New Roman"/>
              <a:cs typeface="Times New Roman"/>
            </a:endParaRPr>
          </a:p>
          <a:p>
            <a:pPr marL="338455" marR="5080" indent="-326390" algn="just">
              <a:lnSpc>
                <a:spcPct val="100000"/>
              </a:lnSpc>
              <a:spcBef>
                <a:spcPts val="5"/>
              </a:spcBef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endParaRPr lang="en-IN" sz="18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53205" y="2829560"/>
            <a:ext cx="238252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/>
              <a:t>Thank</a:t>
            </a:r>
            <a:r>
              <a:rPr sz="4000" spc="-120" dirty="0"/>
              <a:t> </a:t>
            </a:r>
            <a:r>
              <a:rPr sz="4000" spc="-25" dirty="0"/>
              <a:t>you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30478" rIns="0" bIns="0" rtlCol="0">
            <a:spAutoFit/>
          </a:bodyPr>
          <a:lstStyle/>
          <a:p>
            <a:pPr marL="251142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004" y="1604517"/>
            <a:ext cx="3361690" cy="27311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8455" marR="5080" indent="-326390" algn="just">
              <a:lnSpc>
                <a:spcPct val="107300"/>
              </a:lnSpc>
              <a:spcBef>
                <a:spcPts val="95"/>
              </a:spcBef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dirty="0">
                <a:latin typeface="Times New Roman"/>
                <a:cs typeface="Times New Roman"/>
              </a:rPr>
              <a:t>Automated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skin</a:t>
            </a:r>
            <a:r>
              <a:rPr sz="1800" spc="-1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cancer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detection </a:t>
            </a:r>
            <a:r>
              <a:rPr sz="1800" dirty="0">
                <a:latin typeface="Times New Roman"/>
                <a:cs typeface="Times New Roman"/>
              </a:rPr>
              <a:t>using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machine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learning</a:t>
            </a:r>
            <a:r>
              <a:rPr sz="1800" spc="-2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spc="-20" dirty="0">
                <a:latin typeface="Times New Roman"/>
                <a:cs typeface="Times New Roman"/>
              </a:rPr>
              <a:t>early </a:t>
            </a:r>
            <a:r>
              <a:rPr sz="1800" spc="-10" dirty="0">
                <a:latin typeface="Times New Roman"/>
                <a:cs typeface="Times New Roman"/>
              </a:rPr>
              <a:t>diagnosis.</a:t>
            </a:r>
            <a:endParaRPr sz="1800">
              <a:latin typeface="Times New Roman"/>
              <a:cs typeface="Times New Roman"/>
            </a:endParaRPr>
          </a:p>
          <a:p>
            <a:pPr marL="338455" marR="38735" indent="-326390">
              <a:lnSpc>
                <a:spcPct val="106900"/>
              </a:lnSpc>
              <a:spcBef>
                <a:spcPts val="1400"/>
              </a:spcBef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dirty="0">
                <a:latin typeface="Times New Roman"/>
                <a:cs typeface="Times New Roman"/>
              </a:rPr>
              <a:t>Employs</a:t>
            </a:r>
            <a:r>
              <a:rPr sz="1800" spc="-30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image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analysis,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feature </a:t>
            </a:r>
            <a:r>
              <a:rPr sz="1800" dirty="0">
                <a:latin typeface="Times New Roman"/>
                <a:cs typeface="Times New Roman"/>
              </a:rPr>
              <a:t>extraction,</a:t>
            </a:r>
            <a:r>
              <a:rPr sz="1800" spc="-3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and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ensemble classifiers.</a:t>
            </a:r>
            <a:endParaRPr sz="1800">
              <a:latin typeface="Times New Roman"/>
              <a:cs typeface="Times New Roman"/>
            </a:endParaRPr>
          </a:p>
          <a:p>
            <a:pPr marL="338455" marR="13970" indent="-326390">
              <a:lnSpc>
                <a:spcPct val="107200"/>
              </a:lnSpc>
              <a:spcBef>
                <a:spcPts val="1395"/>
              </a:spcBef>
              <a:buClr>
                <a:srgbClr val="D24717"/>
              </a:buClr>
              <a:buSzPct val="83333"/>
              <a:buFont typeface="Segoe UI Emoji"/>
              <a:buChar char="⚫"/>
              <a:tabLst>
                <a:tab pos="338455" algn="l"/>
              </a:tabLst>
            </a:pPr>
            <a:r>
              <a:rPr sz="1800" dirty="0">
                <a:latin typeface="Times New Roman"/>
                <a:cs typeface="Times New Roman"/>
              </a:rPr>
              <a:t>Aims</a:t>
            </a:r>
            <a:r>
              <a:rPr sz="1800" spc="-1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to</a:t>
            </a:r>
            <a:r>
              <a:rPr sz="1800" spc="-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provide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fast,</a:t>
            </a:r>
            <a:r>
              <a:rPr sz="1800" spc="-10" dirty="0">
                <a:latin typeface="Times New Roman"/>
                <a:cs typeface="Times New Roman"/>
              </a:rPr>
              <a:t> reliable </a:t>
            </a:r>
            <a:r>
              <a:rPr sz="1800" dirty="0">
                <a:latin typeface="Times New Roman"/>
                <a:cs typeface="Times New Roman"/>
              </a:rPr>
              <a:t>screening</a:t>
            </a:r>
            <a:r>
              <a:rPr sz="1800" spc="-4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for</a:t>
            </a:r>
            <a:r>
              <a:rPr sz="1800" spc="-25" dirty="0">
                <a:latin typeface="Times New Roman"/>
                <a:cs typeface="Times New Roman"/>
              </a:rPr>
              <a:t> </a:t>
            </a:r>
            <a:r>
              <a:rPr sz="1800" dirty="0">
                <a:latin typeface="Times New Roman"/>
                <a:cs typeface="Times New Roman"/>
              </a:rPr>
              <a:t>healthcare</a:t>
            </a:r>
            <a:r>
              <a:rPr sz="1800" spc="-55" dirty="0">
                <a:latin typeface="Times New Roman"/>
                <a:cs typeface="Times New Roman"/>
              </a:rPr>
              <a:t> </a:t>
            </a:r>
            <a:r>
              <a:rPr sz="1800" spc="-10" dirty="0">
                <a:latin typeface="Times New Roman"/>
                <a:cs typeface="Times New Roman"/>
              </a:rPr>
              <a:t>support.</a:t>
            </a:r>
            <a:endParaRPr sz="18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32909" y="1914525"/>
            <a:ext cx="3598291" cy="2663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8330" rIns="0" bIns="0" rtlCol="0">
            <a:spAutoFit/>
          </a:bodyPr>
          <a:lstStyle/>
          <a:p>
            <a:pPr marL="258381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928825"/>
            <a:ext cx="4513580" cy="338010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105"/>
              </a:spcBef>
              <a:buFont typeface="Segoe UI Emoji"/>
              <a:buChar char="⚫"/>
              <a:tabLst>
                <a:tab pos="469265" algn="l"/>
              </a:tabLst>
            </a:pPr>
            <a:r>
              <a:rPr sz="2000" dirty="0">
                <a:latin typeface="Times New Roman"/>
                <a:cs typeface="Times New Roman"/>
              </a:rPr>
              <a:t>Rising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skin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cancer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cases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efficient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Times New Roman"/>
                <a:cs typeface="Times New Roman"/>
              </a:rPr>
              <a:t>detection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methods.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5"/>
              </a:spcBef>
            </a:pPr>
            <a:endParaRPr sz="2000">
              <a:latin typeface="Times New Roman"/>
              <a:cs typeface="Times New Roman"/>
            </a:endParaRPr>
          </a:p>
          <a:p>
            <a:pPr marL="469900" marR="374650" indent="-457200">
              <a:lnSpc>
                <a:spcPct val="100000"/>
              </a:lnSpc>
              <a:spcBef>
                <a:spcPts val="5"/>
              </a:spcBef>
              <a:buFont typeface="Segoe UI Emoji"/>
              <a:buChar char="⚫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Manual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screening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slow and</a:t>
            </a:r>
            <a:r>
              <a:rPr sz="2000" spc="-10" dirty="0">
                <a:latin typeface="Times New Roman"/>
                <a:cs typeface="Times New Roman"/>
              </a:rPr>
              <a:t> error- prone.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Segoe UI Emoji"/>
              <a:buChar char="⚫"/>
            </a:pPr>
            <a:endParaRPr sz="2000">
              <a:latin typeface="Times New Roman"/>
              <a:cs typeface="Times New Roman"/>
            </a:endParaRPr>
          </a:p>
          <a:p>
            <a:pPr marL="469900" marR="5080" indent="-457200">
              <a:lnSpc>
                <a:spcPct val="100000"/>
              </a:lnSpc>
              <a:buFont typeface="Segoe UI Emoji"/>
              <a:buChar char="⚫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AI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offers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quick,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accurate,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cost-effective solutions.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0"/>
              </a:spcBef>
              <a:buFont typeface="Segoe UI Emoji"/>
              <a:buChar char="⚫"/>
            </a:pPr>
            <a:endParaRPr sz="2000">
              <a:latin typeface="Times New Roman"/>
              <a:cs typeface="Times New Roman"/>
            </a:endParaRPr>
          </a:p>
          <a:p>
            <a:pPr marL="469900" indent="-457200">
              <a:lnSpc>
                <a:spcPct val="100000"/>
              </a:lnSpc>
              <a:buFont typeface="Segoe UI Emoji"/>
              <a:buChar char="⚫"/>
              <a:tabLst>
                <a:tab pos="469900" algn="l"/>
              </a:tabLst>
            </a:pPr>
            <a:r>
              <a:rPr sz="2000" dirty="0">
                <a:latin typeface="Times New Roman"/>
                <a:cs typeface="Times New Roman"/>
              </a:rPr>
              <a:t>Early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detection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improves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survival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and</a:t>
            </a:r>
            <a:endParaRPr sz="20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</a:pPr>
            <a:r>
              <a:rPr sz="2000" dirty="0">
                <a:latin typeface="Times New Roman"/>
                <a:cs typeface="Times New Roman"/>
              </a:rPr>
              <a:t>healthcare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access.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90109" y="1965617"/>
            <a:ext cx="3598925" cy="381711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304800"/>
            <a:ext cx="6459829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374900">
              <a:lnSpc>
                <a:spcPct val="100000"/>
              </a:lnSpc>
              <a:spcBef>
                <a:spcPts val="105"/>
              </a:spcBef>
            </a:pP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821594"/>
            <a:ext cx="4133215" cy="51629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>
              <a:lnSpc>
                <a:spcPct val="100000"/>
              </a:lnSpc>
              <a:spcBef>
                <a:spcPts val="120"/>
              </a:spcBef>
              <a:buFont typeface="Wingdings"/>
              <a:buChar char="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120"/>
              </a:spcBef>
              <a:buFont typeface="Wingdings"/>
              <a:buChar char=""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Help users detect skin cancer just by uploading an image</a:t>
            </a:r>
          </a:p>
          <a:p>
            <a:pPr marL="457200" indent="-45720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 a trained computer model that gives fast and accurate results</a:t>
            </a:r>
          </a:p>
          <a:p>
            <a:pPr marL="457200" indent="-45720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detect different types of skin cancer</a:t>
            </a:r>
          </a:p>
          <a:p>
            <a:pPr marL="457200" indent="-45720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spcBef>
                <a:spcPts val="120"/>
              </a:spcBef>
              <a:buFont typeface="Wingdings" panose="05000000000000000000" pitchFamily="2" charset="2"/>
              <a:buChar char="q"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support early diagnosis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89626" y="1849882"/>
            <a:ext cx="2989960" cy="315810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4400" y="285144"/>
            <a:ext cx="6459829" cy="659155"/>
          </a:xfrm>
          <a:prstGeom prst="rect">
            <a:avLst/>
          </a:prstGeom>
        </p:spPr>
        <p:txBody>
          <a:bodyPr vert="horz" wrap="square" lIns="0" tIns="104140" rIns="0" bIns="0" rtlCol="0">
            <a:spAutoFit/>
          </a:bodyPr>
          <a:lstStyle/>
          <a:p>
            <a:pPr marL="1299845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7004" y="1389114"/>
            <a:ext cx="5125720" cy="1858842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75000"/>
              <a:buFont typeface="Segoe UI Emoji"/>
              <a:buChar char="⚫"/>
              <a:tabLst>
                <a:tab pos="338455" algn="l"/>
              </a:tabLst>
            </a:pPr>
            <a:r>
              <a:rPr sz="2000" b="1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S/W</a:t>
            </a:r>
            <a:r>
              <a:rPr sz="2000" b="1" spc="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75000"/>
              <a:buFont typeface="Arial MT"/>
              <a:buChar char="•"/>
              <a:tabLst>
                <a:tab pos="338455" algn="l"/>
              </a:tabLst>
            </a:pPr>
            <a:r>
              <a:rPr sz="2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Python,</a:t>
            </a:r>
            <a:r>
              <a:rPr lang="en-IN" sz="2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Flask, </a:t>
            </a: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TensorFlow/Keras,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en-IN" sz="2000" spc="3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spc="33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SQLite,HTML,CSS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57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75000"/>
              <a:buFont typeface="Arial MT"/>
              <a:buChar char="•"/>
              <a:tabLst>
                <a:tab pos="338455" algn="l"/>
              </a:tabLst>
            </a:pPr>
            <a:r>
              <a:rPr sz="2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Jupyter</a:t>
            </a:r>
            <a:r>
              <a:rPr sz="2000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Notebook/VS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75000"/>
              <a:buFont typeface="Arial MT"/>
              <a:buChar char="•"/>
              <a:tabLst>
                <a:tab pos="338455" algn="l"/>
              </a:tabLst>
            </a:pPr>
            <a:r>
              <a:rPr sz="2000" spc="2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Weka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7004" y="3675354"/>
            <a:ext cx="5691505" cy="1168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75000"/>
              <a:buFont typeface="Segoe UI Emoji"/>
              <a:buChar char="⚫"/>
              <a:tabLst>
                <a:tab pos="338455" algn="l"/>
              </a:tabLst>
            </a:pPr>
            <a:r>
              <a:rPr sz="2000" b="1" spc="3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H/W</a:t>
            </a:r>
            <a:r>
              <a:rPr sz="2000" b="1" spc="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75000"/>
              <a:buFont typeface="Arial MT"/>
              <a:buChar char="•"/>
              <a:tabLst>
                <a:tab pos="338455" algn="l"/>
              </a:tabLst>
            </a:pPr>
            <a:r>
              <a:rPr sz="2000" spc="3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GPU-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enabled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75000"/>
              <a:buFont typeface="Arial MT"/>
              <a:buChar char="•"/>
              <a:tabLst>
                <a:tab pos="338455" algn="l"/>
              </a:tabLst>
            </a:pPr>
            <a:r>
              <a:rPr sz="2000" spc="3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3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RAM,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GB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</a:t>
            </a:r>
            <a:r>
              <a:rPr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7004" y="1389114"/>
            <a:ext cx="5534025" cy="154940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695"/>
              </a:spcBef>
              <a:buClr>
                <a:srgbClr val="D24717"/>
              </a:buClr>
              <a:buSzPct val="75000"/>
              <a:buFont typeface="Segoe UI Emoji"/>
              <a:buChar char="⚫"/>
              <a:tabLst>
                <a:tab pos="338455" algn="l"/>
              </a:tabLst>
            </a:pPr>
            <a:r>
              <a:rPr sz="2000" b="1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00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75000"/>
              <a:buFont typeface="Arial MT"/>
              <a:buChar char="•"/>
              <a:tabLst>
                <a:tab pos="338455" algn="l"/>
              </a:tabLst>
            </a:pP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</a:t>
            </a:r>
            <a:r>
              <a:rPr sz="20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preprocessing</a:t>
            </a:r>
            <a:r>
              <a:rPr sz="2000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augmentation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5755">
              <a:lnSpc>
                <a:spcPct val="100000"/>
              </a:lnSpc>
              <a:spcBef>
                <a:spcPts val="605"/>
              </a:spcBef>
              <a:buClr>
                <a:srgbClr val="D24717"/>
              </a:buClr>
              <a:buSzPct val="75000"/>
              <a:buFont typeface="Arial MT"/>
              <a:buChar char="•"/>
              <a:tabLst>
                <a:tab pos="338455" algn="l"/>
              </a:tabLst>
            </a:pPr>
            <a:r>
              <a:rPr sz="2000" spc="2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Skin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lesion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classification </a:t>
            </a:r>
            <a:r>
              <a:rPr sz="2000" spc="2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75000"/>
              <a:buFont typeface="Arial MT"/>
              <a:buChar char="•"/>
              <a:tabLst>
                <a:tab pos="338455" algn="l"/>
              </a:tabLst>
            </a:pPr>
            <a:r>
              <a:rPr sz="2000" spc="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</a:t>
            </a:r>
            <a:r>
              <a:rPr sz="2000" spc="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29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67004" y="3675354"/>
            <a:ext cx="4566285" cy="15494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38455" indent="-325755">
              <a:lnSpc>
                <a:spcPct val="100000"/>
              </a:lnSpc>
              <a:spcBef>
                <a:spcPts val="700"/>
              </a:spcBef>
              <a:buClr>
                <a:srgbClr val="D24717"/>
              </a:buClr>
              <a:buSzPct val="75000"/>
              <a:buFont typeface="Segoe UI Emoji"/>
              <a:buChar char="⚫"/>
              <a:tabLst>
                <a:tab pos="338455" algn="l"/>
              </a:tabLst>
            </a:pPr>
            <a:r>
              <a:rPr sz="2000" b="1" spc="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</a:t>
            </a:r>
            <a:r>
              <a:rPr sz="2000" b="1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</a:t>
            </a:r>
            <a:r>
              <a:rPr sz="2000" b="1" spc="1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1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75000"/>
              <a:buFont typeface="Arial MT"/>
              <a:buChar char="•"/>
              <a:tabLst>
                <a:tab pos="338455" algn="l"/>
              </a:tabLst>
            </a:pPr>
            <a:r>
              <a:rPr sz="2000" spc="2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sz="2000" spc="1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8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sz="2000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204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75000"/>
              <a:buFont typeface="Arial MT"/>
              <a:buChar char="•"/>
              <a:tabLst>
                <a:tab pos="338455" algn="l"/>
              </a:tabLst>
            </a:pP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000" spc="1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0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38455" indent="-325755">
              <a:lnSpc>
                <a:spcPct val="100000"/>
              </a:lnSpc>
              <a:spcBef>
                <a:spcPts val="600"/>
              </a:spcBef>
              <a:buClr>
                <a:srgbClr val="D24717"/>
              </a:buClr>
              <a:buSzPct val="75000"/>
              <a:buFont typeface="Arial MT"/>
              <a:buChar char="•"/>
              <a:tabLst>
                <a:tab pos="338455" algn="l"/>
              </a:tabLst>
            </a:pPr>
            <a:r>
              <a:rPr sz="2000" spc="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</a:t>
            </a:r>
            <a:r>
              <a:rPr sz="2000" spc="1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friendly</a:t>
            </a:r>
            <a:r>
              <a:rPr sz="2000" spc="1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61480" y="1012189"/>
          <a:ext cx="8808719" cy="5193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119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96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220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38544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Reference</a:t>
                      </a:r>
                      <a:r>
                        <a:rPr sz="1400" b="1" spc="2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746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9052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S.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D.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Thepade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9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A.</a:t>
                      </a:r>
                      <a:r>
                        <a:rPr sz="1400" spc="-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Aher,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"Machine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Based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Melanoma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Identification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Fusion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Thepade's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TSBTC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Bernsen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Thresholding,"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2022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International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Conference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Signal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Information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Processing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(IConSIP),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Pune,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India,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2022,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pp.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1-6,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doi: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10.1109/ICoNSIP49665.2022.10007471.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52120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Objectives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2774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Develop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method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identifying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melanoma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skin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cancer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fusion techniques.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3797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112395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Proposed</a:t>
                      </a:r>
                      <a:r>
                        <a:rPr sz="1400" b="1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Solution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55880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1400" b="1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Extraction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Global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features: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Thepade's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SBTC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(Symmetric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Binary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Ternary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Color)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technique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features: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Bernsen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Thresholding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fusion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global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features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Melanoma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dataset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from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Kaggle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1000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images (500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benign,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500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malignant)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Classification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: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Used</a:t>
                      </a:r>
                      <a:r>
                        <a:rPr sz="1400" spc="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12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machine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learning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classifiers,4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ensemble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classifiers,10-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fold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cross- validation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03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Results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Highest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accuracy: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86.67%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(Ensemble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of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Random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Forest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Multilayer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Perceptron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+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Logistic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Regression)</a:t>
                      </a:r>
                      <a:r>
                        <a:rPr sz="1400" spc="-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Sensitivity: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0.86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Specificity: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0.91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66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0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0894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Advantages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0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68580" marR="334010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Combines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global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and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local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extraction</a:t>
                      </a:r>
                      <a:r>
                        <a:rPr sz="14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Provides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more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accurate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melanoma</a:t>
                      </a:r>
                      <a:r>
                        <a:rPr sz="14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identification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compared</a:t>
                      </a:r>
                      <a:r>
                        <a:rPr sz="14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to</a:t>
                      </a:r>
                      <a:r>
                        <a:rPr sz="1400" spc="-2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individual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extraction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methods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68580">
                        <a:lnSpc>
                          <a:spcPct val="100000"/>
                        </a:lnSpc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Uses</a:t>
                      </a:r>
                      <a:r>
                        <a:rPr sz="14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multiple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classifiers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for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robust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prediction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81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400">
                        <a:latin typeface="Times New Roman"/>
                        <a:cs typeface="Times New Roman"/>
                      </a:endParaRPr>
                    </a:p>
                    <a:p>
                      <a:pPr marL="414655">
                        <a:lnSpc>
                          <a:spcPct val="100000"/>
                        </a:lnSpc>
                      </a:pPr>
                      <a:r>
                        <a:rPr sz="1400" b="1" spc="-10" dirty="0">
                          <a:latin typeface="Times New Roman"/>
                          <a:cs typeface="Times New Roman"/>
                        </a:rPr>
                        <a:t>Limitations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735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229"/>
                        </a:spcBef>
                      </a:pPr>
                      <a:r>
                        <a:rPr sz="1400" dirty="0">
                          <a:latin typeface="Times New Roman"/>
                          <a:cs typeface="Times New Roman"/>
                        </a:rPr>
                        <a:t>Relies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on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specific</a:t>
                      </a:r>
                      <a:r>
                        <a:rPr sz="1400" spc="-4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feature</a:t>
                      </a:r>
                      <a:r>
                        <a:rPr sz="14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extraction</a:t>
                      </a:r>
                      <a:r>
                        <a:rPr sz="14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techniques</a:t>
                      </a:r>
                      <a:r>
                        <a:rPr sz="14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Performance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may vary</a:t>
                      </a:r>
                      <a:r>
                        <a:rPr sz="1400" spc="-3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with</a:t>
                      </a:r>
                      <a:r>
                        <a:rPr sz="1400" spc="-3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dirty="0">
                          <a:latin typeface="Times New Roman"/>
                          <a:cs typeface="Times New Roman"/>
                        </a:rPr>
                        <a:t>different</a:t>
                      </a:r>
                      <a:r>
                        <a:rPr sz="1400" spc="-5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spc="-10" dirty="0">
                          <a:latin typeface="Times New Roman"/>
                          <a:cs typeface="Times New Roman"/>
                        </a:rPr>
                        <a:t>datasets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29209" marB="0">
                    <a:lnL w="12700">
                      <a:solidFill>
                        <a:srgbClr val="9B2C1F"/>
                      </a:solidFill>
                      <a:prstDash val="solid"/>
                    </a:lnL>
                    <a:lnR w="12700">
                      <a:solidFill>
                        <a:srgbClr val="9B2C1F"/>
                      </a:solidFill>
                      <a:prstDash val="solid"/>
                    </a:lnR>
                    <a:lnT w="12700">
                      <a:solidFill>
                        <a:srgbClr val="9B2C1F"/>
                      </a:solidFill>
                      <a:prstDash val="solid"/>
                    </a:lnT>
                    <a:lnB w="12700">
                      <a:solidFill>
                        <a:srgbClr val="9B2C1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653664" y="172923"/>
            <a:ext cx="384047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Literature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218</TotalTime>
  <Words>1980</Words>
  <Application>Microsoft Office PowerPoint</Application>
  <PresentationFormat>On-screen Show (4:3)</PresentationFormat>
  <Paragraphs>241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Arial MT</vt:lpstr>
      <vt:lpstr>Calibri</vt:lpstr>
      <vt:lpstr>Segoe UI Emoji</vt:lpstr>
      <vt:lpstr>Tahoma</vt:lpstr>
      <vt:lpstr>Times New Roman</vt:lpstr>
      <vt:lpstr>Wingdings</vt:lpstr>
      <vt:lpstr>Office Theme</vt:lpstr>
      <vt:lpstr>PowerPoint Presentation</vt:lpstr>
      <vt:lpstr>Contents</vt:lpstr>
      <vt:lpstr>Problem Statement</vt:lpstr>
      <vt:lpstr>Introduction</vt:lpstr>
      <vt:lpstr>Motivation</vt:lpstr>
      <vt:lpstr>OBJECTIVES</vt:lpstr>
      <vt:lpstr>Project Requirements</vt:lpstr>
      <vt:lpstr>PowerPoint Presentation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Summary of Literature Review </vt:lpstr>
      <vt:lpstr>Flowchart of Proposed Method:</vt:lpstr>
      <vt:lpstr>STEPS OF EXECUTION:</vt:lpstr>
      <vt:lpstr>PowerPoint Presentation</vt:lpstr>
      <vt:lpstr>GLCM</vt:lpstr>
      <vt:lpstr>PowerPoint Presentation</vt:lpstr>
      <vt:lpstr>Result</vt:lpstr>
      <vt:lpstr> </vt:lpstr>
      <vt:lpstr> </vt:lpstr>
      <vt:lpstr>PowerPoint Presentation</vt:lpstr>
      <vt:lpstr>PowerPoint Presentation</vt:lpstr>
      <vt:lpstr> </vt:lpstr>
      <vt:lpstr> </vt:lpstr>
      <vt:lpstr> </vt:lpstr>
      <vt:lpstr>PowerPoint Presentation</vt:lpstr>
      <vt:lpstr> Conclusion</vt:lpstr>
      <vt:lpstr> Paper Publication Details</vt:lpstr>
      <vt:lpstr> </vt:lpstr>
      <vt:lpstr>References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Deep Navale</dc:creator>
  <cp:lastModifiedBy>Deep Navale</cp:lastModifiedBy>
  <cp:revision>3</cp:revision>
  <dcterms:created xsi:type="dcterms:W3CDTF">2025-04-23T06:37:36Z</dcterms:created>
  <dcterms:modified xsi:type="dcterms:W3CDTF">2025-04-25T18:15:02Z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2025-04-23T00:00:00Z</vt:filetime>
  </property>
  <property fmtid="{D5CDD505-2E9C-101B-9397-08002B2CF9AE}" pid="5" name="Producer">
    <vt:lpwstr>Microsoft® PowerPoint® 2019</vt:lpwstr>
  </property>
</Properties>
</file>