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6D4A-F8CB-E628-E797-80A4DAC12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4009B-C3D7-AC3C-672A-C67584CF0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462C44-CAF6-7B90-3E25-1939FF930454}"/>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820DF53F-4207-B052-7F32-F8DA9A29E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6EB32-E26A-4682-C7B3-9A3649C0C715}"/>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298221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D811-6C90-21A3-FBD4-01DAAC8A83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FC8B6-2E25-5854-61B1-6829B0FD45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66D16-9B26-9904-9247-4862C74B0B52}"/>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8E294B76-E20C-3841-9FEB-62FE2C237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3BC5E-FA33-7EBD-865F-E23A10FEE00E}"/>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353867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E8B3A-B33E-B960-F217-959EBA2AE1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B70B78-B661-7CBA-CD2B-C20E99A50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E2CB6-9CC9-025E-C729-D41192CCF0D6}"/>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3CC3DC94-AF32-1ED7-BF7E-AC36F2455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A1571-907D-109D-39D4-5AD9AB68A1DB}"/>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228648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6472-EB8C-E133-FE36-FD32A86B6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B932A1-8E2D-4F49-E8F6-C5476327A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BF364-9C37-6888-260E-78432F47CCD2}"/>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C13B4289-B3F8-F9BF-2C75-52D3C7FF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51AB5-64C4-8270-11A2-4649023045EF}"/>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40893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D24A-EC58-0016-8B60-D20A8754B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5225D4-A6D6-CF89-7688-A3D8386D4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E8693-448B-6923-83BE-54C0E5EACB2F}"/>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C7D995FC-C79F-9501-C329-91C540CCD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5095D-E600-CA11-4F7E-157E695DA170}"/>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87382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A904-5E22-D1DA-DB6D-378690400D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E7E49-68C3-947D-C894-4C88A989A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ED986C-46F2-EC5C-5357-859471B72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386CCD-6EEA-0218-B72E-D6AD7D71BAA6}"/>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6" name="Footer Placeholder 5">
            <a:extLst>
              <a:ext uri="{FF2B5EF4-FFF2-40B4-BE49-F238E27FC236}">
                <a16:creationId xmlns:a16="http://schemas.microsoft.com/office/drawing/2014/main" id="{FEB8176E-5AB8-EC8E-BF26-3BBF65757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F6A01-DD6A-1369-36E7-6BCBD12E41A2}"/>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338958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84B-6DBC-CD1F-8E0E-9DECA066B0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13DCE-5E43-2BD0-ADE6-C65EC6CA8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20C27-7D57-D8DA-F1A7-72BC65F12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411AF6-EEA7-6DB4-CDCF-FD2B03480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6A062-8275-5E27-F055-08EF68EB2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CCFF45-2326-668E-5ACE-254253CC2D45}"/>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8" name="Footer Placeholder 7">
            <a:extLst>
              <a:ext uri="{FF2B5EF4-FFF2-40B4-BE49-F238E27FC236}">
                <a16:creationId xmlns:a16="http://schemas.microsoft.com/office/drawing/2014/main" id="{8D2EB7E4-70F2-EB4B-6804-C8E1381955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2A1D72-EC56-94F4-E51F-4B03A088D03C}"/>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235649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7DD1-BFD2-A2B7-3747-E15559CB6E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1E2012-87D6-F8D8-9A7D-6264AD3E2C9A}"/>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4" name="Footer Placeholder 3">
            <a:extLst>
              <a:ext uri="{FF2B5EF4-FFF2-40B4-BE49-F238E27FC236}">
                <a16:creationId xmlns:a16="http://schemas.microsoft.com/office/drawing/2014/main" id="{2A64C596-3191-1E52-18F3-14F353BC8B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B6EFC4-779D-F562-F432-9FC73ACC19B9}"/>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111211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21277-7946-3CE4-4945-96690B027E64}"/>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3" name="Footer Placeholder 2">
            <a:extLst>
              <a:ext uri="{FF2B5EF4-FFF2-40B4-BE49-F238E27FC236}">
                <a16:creationId xmlns:a16="http://schemas.microsoft.com/office/drawing/2014/main" id="{D506B48E-258F-67E6-08AE-70FF9C75B5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475C1E-CFE3-93DE-3979-9F2DF836045C}"/>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341151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C7A7-9E0B-FD39-2886-C62F6767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754315-0CEC-27FC-01A8-03263A8E6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354881-0B41-B25D-D3E0-B27FD0A1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E4040-6F2C-B80D-7275-36C6C469210A}"/>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6" name="Footer Placeholder 5">
            <a:extLst>
              <a:ext uri="{FF2B5EF4-FFF2-40B4-BE49-F238E27FC236}">
                <a16:creationId xmlns:a16="http://schemas.microsoft.com/office/drawing/2014/main" id="{42A19BED-924C-4BD6-D001-02244AE7C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BEDEA-84D4-1D12-9A72-97D5E6CD9BBB}"/>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34823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7E23-49D2-1BA0-454D-919A007BE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A202F4-DA05-4CE0-3B24-FE21FB693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602DD9-1C81-30B4-6EC6-C97EB6BD8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C940C-6AEE-1E53-9640-0F9AAE3407EA}"/>
              </a:ext>
            </a:extLst>
          </p:cNvPr>
          <p:cNvSpPr>
            <a:spLocks noGrp="1"/>
          </p:cNvSpPr>
          <p:nvPr>
            <p:ph type="dt" sz="half" idx="10"/>
          </p:nvPr>
        </p:nvSpPr>
        <p:spPr/>
        <p:txBody>
          <a:bodyPr/>
          <a:lstStyle/>
          <a:p>
            <a:fld id="{81C11609-124E-4353-8A30-CD9C6DFB4ADE}" type="datetimeFigureOut">
              <a:rPr lang="en-IN" smtClean="0"/>
              <a:t>15-03-2023</a:t>
            </a:fld>
            <a:endParaRPr lang="en-IN"/>
          </a:p>
        </p:txBody>
      </p:sp>
      <p:sp>
        <p:nvSpPr>
          <p:cNvPr id="6" name="Footer Placeholder 5">
            <a:extLst>
              <a:ext uri="{FF2B5EF4-FFF2-40B4-BE49-F238E27FC236}">
                <a16:creationId xmlns:a16="http://schemas.microsoft.com/office/drawing/2014/main" id="{69B00F48-0C3F-3B04-42E6-F4014B4E7C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EB941-D4A0-128D-1477-304A7C9857DE}"/>
              </a:ext>
            </a:extLst>
          </p:cNvPr>
          <p:cNvSpPr>
            <a:spLocks noGrp="1"/>
          </p:cNvSpPr>
          <p:nvPr>
            <p:ph type="sldNum" sz="quarter" idx="12"/>
          </p:nvPr>
        </p:nvSpPr>
        <p:spPr/>
        <p:txBody>
          <a:bodyPr/>
          <a:lstStyle/>
          <a:p>
            <a:fld id="{898C0ECD-6A4E-427F-A937-3F19DEB3574F}" type="slidenum">
              <a:rPr lang="en-IN" smtClean="0"/>
              <a:t>‹#›</a:t>
            </a:fld>
            <a:endParaRPr lang="en-IN"/>
          </a:p>
        </p:txBody>
      </p:sp>
    </p:spTree>
    <p:extLst>
      <p:ext uri="{BB962C8B-B14F-4D97-AF65-F5344CB8AC3E}">
        <p14:creationId xmlns:p14="http://schemas.microsoft.com/office/powerpoint/2010/main" val="32264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A95F4-2746-84CC-4129-0D2660766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54CEA-0B88-5144-F7D1-D3BBD3C50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FB3CE-2D57-A410-F01F-8D2697BCF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11609-124E-4353-8A30-CD9C6DFB4ADE}" type="datetimeFigureOut">
              <a:rPr lang="en-IN" smtClean="0"/>
              <a:t>15-03-2023</a:t>
            </a:fld>
            <a:endParaRPr lang="en-IN"/>
          </a:p>
        </p:txBody>
      </p:sp>
      <p:sp>
        <p:nvSpPr>
          <p:cNvPr id="5" name="Footer Placeholder 4">
            <a:extLst>
              <a:ext uri="{FF2B5EF4-FFF2-40B4-BE49-F238E27FC236}">
                <a16:creationId xmlns:a16="http://schemas.microsoft.com/office/drawing/2014/main" id="{4ED08E8A-7E2C-9740-56F6-C194373F4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487A2-CF15-D88E-69DD-288832E24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C0ECD-6A4E-427F-A937-3F19DEB3574F}" type="slidenum">
              <a:rPr lang="en-IN" smtClean="0"/>
              <a:t>‹#›</a:t>
            </a:fld>
            <a:endParaRPr lang="en-IN"/>
          </a:p>
        </p:txBody>
      </p:sp>
    </p:spTree>
    <p:extLst>
      <p:ext uri="{BB962C8B-B14F-4D97-AF65-F5344CB8AC3E}">
        <p14:creationId xmlns:p14="http://schemas.microsoft.com/office/powerpoint/2010/main" val="280943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6687-9C19-3B24-67A0-2E3857E813E8}"/>
              </a:ext>
            </a:extLst>
          </p:cNvPr>
          <p:cNvSpPr>
            <a:spLocks noGrp="1"/>
          </p:cNvSpPr>
          <p:nvPr>
            <p:ph type="ctrTitle"/>
          </p:nvPr>
        </p:nvSpPr>
        <p:spPr>
          <a:xfrm>
            <a:off x="1430694" y="739808"/>
            <a:ext cx="9144000" cy="2387600"/>
          </a:xfrm>
        </p:spPr>
        <p:txBody>
          <a:bodyPr>
            <a:normAutofit fontScale="90000"/>
          </a:bodyPr>
          <a:lstStyle/>
          <a:p>
            <a:r>
              <a:rPr lang="en-US" dirty="0"/>
              <a:t>CSN-232</a:t>
            </a:r>
            <a:br>
              <a:rPr lang="en-US" dirty="0"/>
            </a:br>
            <a:r>
              <a:rPr lang="en-US" dirty="0"/>
              <a:t>Operating System </a:t>
            </a:r>
            <a:br>
              <a:rPr lang="en-US" dirty="0"/>
            </a:br>
            <a:r>
              <a:rPr lang="en-US" dirty="0"/>
              <a:t>Coding Project</a:t>
            </a:r>
            <a:endParaRPr lang="en-IN" dirty="0"/>
          </a:p>
        </p:txBody>
      </p:sp>
      <p:sp>
        <p:nvSpPr>
          <p:cNvPr id="3" name="Subtitle 2">
            <a:extLst>
              <a:ext uri="{FF2B5EF4-FFF2-40B4-BE49-F238E27FC236}">
                <a16:creationId xmlns:a16="http://schemas.microsoft.com/office/drawing/2014/main" id="{662D1264-D9CD-EAC3-355B-7B0FBDD5D31D}"/>
              </a:ext>
            </a:extLst>
          </p:cNvPr>
          <p:cNvSpPr>
            <a:spLocks noGrp="1"/>
          </p:cNvSpPr>
          <p:nvPr>
            <p:ph type="subTitle" idx="1"/>
          </p:nvPr>
        </p:nvSpPr>
        <p:spPr>
          <a:xfrm>
            <a:off x="1430694" y="3429000"/>
            <a:ext cx="9144000" cy="1655762"/>
          </a:xfrm>
        </p:spPr>
        <p:txBody>
          <a:bodyPr>
            <a:normAutofit lnSpcReduction="10000"/>
          </a:bodyPr>
          <a:lstStyle/>
          <a:p>
            <a:r>
              <a:rPr lang="en-US" dirty="0"/>
              <a:t>Cigarette Smoker Problem</a:t>
            </a:r>
          </a:p>
          <a:p>
            <a:endParaRPr lang="en-US" dirty="0"/>
          </a:p>
          <a:p>
            <a:pPr algn="r"/>
            <a:r>
              <a:rPr lang="en-US" dirty="0"/>
              <a:t>Raghav Arora, 20112087,ECE 3Y</a:t>
            </a:r>
          </a:p>
          <a:p>
            <a:pPr algn="r"/>
            <a:r>
              <a:rPr lang="en-US" dirty="0"/>
              <a:t>Gaurav R. </a:t>
            </a:r>
            <a:r>
              <a:rPr lang="en-US" dirty="0" err="1"/>
              <a:t>Kochar</a:t>
            </a:r>
            <a:r>
              <a:rPr lang="en-US" dirty="0"/>
              <a:t>, 20116033, ECE 3Y</a:t>
            </a:r>
          </a:p>
          <a:p>
            <a:pPr algn="r"/>
            <a:endParaRPr lang="en-IN" dirty="0"/>
          </a:p>
        </p:txBody>
      </p:sp>
    </p:spTree>
    <p:extLst>
      <p:ext uri="{BB962C8B-B14F-4D97-AF65-F5344CB8AC3E}">
        <p14:creationId xmlns:p14="http://schemas.microsoft.com/office/powerpoint/2010/main" val="2166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B5F0-F9B1-3E91-8B0B-428706FA85D3}"/>
              </a:ext>
            </a:extLst>
          </p:cNvPr>
          <p:cNvSpPr>
            <a:spLocks noGrp="1"/>
          </p:cNvSpPr>
          <p:nvPr>
            <p:ph type="title"/>
          </p:nvPr>
        </p:nvSpPr>
        <p:spPr/>
        <p:txBody>
          <a:bodyPr/>
          <a:lstStyle/>
          <a:p>
            <a:r>
              <a:rPr lang="en-US" dirty="0"/>
              <a:t>CIGARETTE SMOKER PROBLEM</a:t>
            </a:r>
            <a:endParaRPr lang="en-IN" dirty="0"/>
          </a:p>
        </p:txBody>
      </p:sp>
      <p:sp>
        <p:nvSpPr>
          <p:cNvPr id="3" name="Content Placeholder 2">
            <a:extLst>
              <a:ext uri="{FF2B5EF4-FFF2-40B4-BE49-F238E27FC236}">
                <a16:creationId xmlns:a16="http://schemas.microsoft.com/office/drawing/2014/main" id="{7542D734-2097-38C7-EC81-E84AFA9A2412}"/>
              </a:ext>
            </a:extLst>
          </p:cNvPr>
          <p:cNvSpPr>
            <a:spLocks noGrp="1"/>
          </p:cNvSpPr>
          <p:nvPr>
            <p:ph idx="1"/>
          </p:nvPr>
        </p:nvSpPr>
        <p:spPr/>
        <p:txBody>
          <a:bodyPr>
            <a:normAutofit/>
          </a:bodyPr>
          <a:lstStyle/>
          <a:p>
            <a:r>
              <a:rPr lang="en-US" sz="2000" dirty="0"/>
              <a:t>Originally given by </a:t>
            </a:r>
            <a:r>
              <a:rPr lang="en-US" sz="2000" dirty="0" err="1"/>
              <a:t>Suhas</a:t>
            </a:r>
            <a:r>
              <a:rPr lang="en-US" sz="2000" dirty="0"/>
              <a:t> Patil</a:t>
            </a:r>
          </a:p>
          <a:p>
            <a:r>
              <a:rPr lang="en-US" sz="2000" dirty="0"/>
              <a:t>Four threads involved: an agent and three smokers</a:t>
            </a:r>
          </a:p>
          <a:p>
            <a:r>
              <a:rPr lang="en-US" sz="2000" dirty="0"/>
              <a:t>Cigarette is made of three ingredients: match, paper and tobacco . The smokers loop forever waiting for these ingredients.</a:t>
            </a:r>
          </a:p>
          <a:p>
            <a:pPr algn="l"/>
            <a:r>
              <a:rPr lang="en-US" sz="2000" dirty="0"/>
              <a:t>The agent has infinite supply of these ingredients. </a:t>
            </a:r>
            <a:r>
              <a:rPr lang="en-US" sz="2000" dirty="0">
                <a:latin typeface="CMR10"/>
              </a:rPr>
              <a:t>E</a:t>
            </a:r>
            <a:r>
              <a:rPr lang="en-US" sz="2000" b="0" i="0" u="none" strike="noStrike" baseline="0" dirty="0">
                <a:latin typeface="CMR10"/>
              </a:rPr>
              <a:t>ach smoker has an infinite supply of one of the ingredients; that is, one smoker has matches, another has paper, and the third has tobacco.</a:t>
            </a:r>
          </a:p>
          <a:p>
            <a:pPr algn="l"/>
            <a:r>
              <a:rPr lang="en-US" sz="2000" b="0" i="0" u="none" strike="noStrike" baseline="0" dirty="0">
                <a:latin typeface="CMR10"/>
              </a:rPr>
              <a:t>The agent repeatedly chooses two different ingredients at random and makes them available to the smokers. Depending on which ingredients are chosen, the smoker with the complementary ingredient should pick up both resources and </a:t>
            </a:r>
            <a:r>
              <a:rPr lang="en-IN" sz="2000" b="0" i="0" u="none" strike="noStrike" baseline="0" dirty="0">
                <a:latin typeface="CMR10"/>
              </a:rPr>
              <a:t>proceed.</a:t>
            </a:r>
          </a:p>
          <a:p>
            <a:pPr algn="l"/>
            <a:endParaRPr lang="en-IN" sz="1800" dirty="0"/>
          </a:p>
        </p:txBody>
      </p:sp>
    </p:spTree>
    <p:extLst>
      <p:ext uri="{BB962C8B-B14F-4D97-AF65-F5344CB8AC3E}">
        <p14:creationId xmlns:p14="http://schemas.microsoft.com/office/powerpoint/2010/main" val="350125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AA87-2192-6DA1-C595-F64D34B45EB4}"/>
              </a:ext>
            </a:extLst>
          </p:cNvPr>
          <p:cNvSpPr>
            <a:spLocks noGrp="1"/>
          </p:cNvSpPr>
          <p:nvPr>
            <p:ph type="title"/>
          </p:nvPr>
        </p:nvSpPr>
        <p:spPr/>
        <p:txBody>
          <a:bodyPr/>
          <a:lstStyle/>
          <a:p>
            <a:r>
              <a:rPr lang="en-US" dirty="0"/>
              <a:t>The Correlation</a:t>
            </a:r>
            <a:endParaRPr lang="en-IN" dirty="0"/>
          </a:p>
        </p:txBody>
      </p:sp>
      <p:sp>
        <p:nvSpPr>
          <p:cNvPr id="3" name="Content Placeholder 2">
            <a:extLst>
              <a:ext uri="{FF2B5EF4-FFF2-40B4-BE49-F238E27FC236}">
                <a16:creationId xmlns:a16="http://schemas.microsoft.com/office/drawing/2014/main" id="{753BA19E-23AB-D785-8F19-BD355352C99D}"/>
              </a:ext>
            </a:extLst>
          </p:cNvPr>
          <p:cNvSpPr>
            <a:spLocks noGrp="1"/>
          </p:cNvSpPr>
          <p:nvPr>
            <p:ph idx="1"/>
          </p:nvPr>
        </p:nvSpPr>
        <p:spPr/>
        <p:txBody>
          <a:bodyPr>
            <a:normAutofit/>
          </a:bodyPr>
          <a:lstStyle/>
          <a:p>
            <a:pPr marL="0" indent="0">
              <a:buNone/>
            </a:pPr>
            <a:r>
              <a:rPr lang="en-US" dirty="0"/>
              <a:t>So what does the cigarette smoker problem have to do with operating systems?</a:t>
            </a:r>
          </a:p>
          <a:p>
            <a:pPr marL="0" indent="0" algn="l">
              <a:buNone/>
            </a:pPr>
            <a:r>
              <a:rPr lang="en-US" sz="2000" b="0" i="0" u="none" strike="noStrike" baseline="0" dirty="0">
                <a:latin typeface="CMR10"/>
              </a:rPr>
              <a:t>To explain the premise, the agent represents an operating system that allocates resources, and the smokers represent applications that need resources. The problem is to make sure that if resources are available that would allow one more applications to proceed, those applications should be woken up. Conversely, we want to avoid waking an application if it cannot proceed.</a:t>
            </a:r>
          </a:p>
          <a:p>
            <a:pPr marL="0" indent="0" algn="l">
              <a:buNone/>
            </a:pPr>
            <a:r>
              <a:rPr lang="en-US" sz="2000" b="1" dirty="0">
                <a:latin typeface="CMR10"/>
              </a:rPr>
              <a:t>Restrictions on the solution:</a:t>
            </a:r>
          </a:p>
          <a:p>
            <a:pPr marL="0" indent="0" algn="l">
              <a:buNone/>
            </a:pPr>
            <a:r>
              <a:rPr lang="en-US" sz="1800" b="0" i="0" u="none" strike="noStrike" baseline="0" dirty="0">
                <a:latin typeface="CMR10"/>
              </a:rPr>
              <a:t>You are not allowed to modify the agent code. If the agent represents an operating system, it makes sense to assume that you don’t want to modify it every time a new application comes along.</a:t>
            </a:r>
            <a:endParaRPr lang="en-US" sz="20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662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B6A2-3D4D-078A-39C6-21B0F1A28047}"/>
              </a:ext>
            </a:extLst>
          </p:cNvPr>
          <p:cNvSpPr>
            <a:spLocks noGrp="1"/>
          </p:cNvSpPr>
          <p:nvPr>
            <p:ph type="title"/>
          </p:nvPr>
        </p:nvSpPr>
        <p:spPr/>
        <p:txBody>
          <a:bodyPr/>
          <a:lstStyle/>
          <a:p>
            <a:r>
              <a:rPr lang="en-US" dirty="0"/>
              <a:t>Trivial solution </a:t>
            </a:r>
            <a:endParaRPr lang="en-IN" dirty="0"/>
          </a:p>
        </p:txBody>
      </p:sp>
      <p:sp>
        <p:nvSpPr>
          <p:cNvPr id="3" name="Content Placeholder 2">
            <a:extLst>
              <a:ext uri="{FF2B5EF4-FFF2-40B4-BE49-F238E27FC236}">
                <a16:creationId xmlns:a16="http://schemas.microsoft.com/office/drawing/2014/main" id="{A4FDC47B-A944-9A57-CA1E-E6B069F6E9FB}"/>
              </a:ext>
            </a:extLst>
          </p:cNvPr>
          <p:cNvSpPr>
            <a:spLocks noGrp="1"/>
          </p:cNvSpPr>
          <p:nvPr>
            <p:ph idx="1"/>
          </p:nvPr>
        </p:nvSpPr>
        <p:spPr/>
        <p:txBody>
          <a:bodyPr>
            <a:normAutofit/>
          </a:bodyPr>
          <a:lstStyle/>
          <a:p>
            <a:pPr marL="0" indent="0" algn="l">
              <a:buNone/>
            </a:pPr>
            <a:r>
              <a:rPr lang="en-US" sz="2000" dirty="0">
                <a:latin typeface="CMR10"/>
              </a:rPr>
              <a:t>The smoker threads wait on the resources they need , the agent signals the resources he puts on table.</a:t>
            </a:r>
            <a:endParaRPr lang="en-US" sz="2000" b="1" dirty="0">
              <a:latin typeface="CMR10"/>
            </a:endParaRPr>
          </a:p>
          <a:p>
            <a:pPr marL="0" indent="0" algn="l">
              <a:buNone/>
            </a:pPr>
            <a:r>
              <a:rPr lang="en-US" sz="2000" b="1" dirty="0">
                <a:latin typeface="CMR10"/>
              </a:rPr>
              <a:t>Issue:</a:t>
            </a:r>
          </a:p>
          <a:p>
            <a:pPr marL="0" indent="0" algn="l">
              <a:buNone/>
            </a:pPr>
            <a:r>
              <a:rPr lang="en-US" sz="2000" dirty="0"/>
              <a:t>The issue with the preceding solution is the potential for deadlock. Imagine that the agent provides tobacco and paper. Since the smoker with the matches is awaiting tobacco, the path may be cleared. However, the smoker with tobacco is awaiting paper, so it is possible (and even likely) that it will be unblocked as well. The first thread will then block on the paper and the second on the match. Deadlock!</a:t>
            </a:r>
            <a:endParaRPr lang="en-IN" sz="2000" dirty="0"/>
          </a:p>
        </p:txBody>
      </p:sp>
    </p:spTree>
    <p:extLst>
      <p:ext uri="{BB962C8B-B14F-4D97-AF65-F5344CB8AC3E}">
        <p14:creationId xmlns:p14="http://schemas.microsoft.com/office/powerpoint/2010/main" val="122299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6249-DBE3-AC41-E7A0-185DC98EB360}"/>
              </a:ext>
            </a:extLst>
          </p:cNvPr>
          <p:cNvSpPr>
            <a:spLocks noGrp="1"/>
          </p:cNvSpPr>
          <p:nvPr>
            <p:ph type="title"/>
          </p:nvPr>
        </p:nvSpPr>
        <p:spPr/>
        <p:txBody>
          <a:bodyPr/>
          <a:lstStyle/>
          <a:p>
            <a:r>
              <a:rPr lang="en-US" dirty="0"/>
              <a:t>Our Solution</a:t>
            </a:r>
            <a:endParaRPr lang="en-IN" dirty="0"/>
          </a:p>
        </p:txBody>
      </p:sp>
      <p:sp>
        <p:nvSpPr>
          <p:cNvPr id="3" name="Content Placeholder 2">
            <a:extLst>
              <a:ext uri="{FF2B5EF4-FFF2-40B4-BE49-F238E27FC236}">
                <a16:creationId xmlns:a16="http://schemas.microsoft.com/office/drawing/2014/main" id="{BBA2B4C1-DD70-2E0E-5525-63FE0752AE78}"/>
              </a:ext>
            </a:extLst>
          </p:cNvPr>
          <p:cNvSpPr>
            <a:spLocks noGrp="1"/>
          </p:cNvSpPr>
          <p:nvPr>
            <p:ph idx="1"/>
          </p:nvPr>
        </p:nvSpPr>
        <p:spPr>
          <a:xfrm>
            <a:off x="838200" y="1287624"/>
            <a:ext cx="10515600" cy="4889339"/>
          </a:xfrm>
        </p:spPr>
        <p:txBody>
          <a:bodyPr/>
          <a:lstStyle/>
          <a:p>
            <a:r>
              <a:rPr lang="en-US" sz="2400" dirty="0"/>
              <a:t>Agent semaphore:</a:t>
            </a:r>
          </a:p>
          <a:p>
            <a:pPr marL="342900" indent="-342900">
              <a:buFont typeface="+mj-lt"/>
              <a:buAutoNum type="arabicPeriod"/>
            </a:pPr>
            <a:r>
              <a:rPr lang="en-US" sz="1800" b="1" dirty="0" err="1"/>
              <a:t>agent_sem</a:t>
            </a:r>
            <a:r>
              <a:rPr lang="en-US" sz="1800" b="1" dirty="0"/>
              <a:t>: </a:t>
            </a:r>
            <a:r>
              <a:rPr lang="en-US" sz="1800" dirty="0"/>
              <a:t>Initialized to 1. Shows whether agent can put ingredients on the table.</a:t>
            </a:r>
          </a:p>
          <a:p>
            <a:pPr marL="342900" indent="-342900">
              <a:buFont typeface="+mj-lt"/>
              <a:buAutoNum type="arabicPeriod"/>
            </a:pPr>
            <a:r>
              <a:rPr lang="en-US" sz="1800" b="1" dirty="0"/>
              <a:t>tobacco</a:t>
            </a:r>
            <a:r>
              <a:rPr lang="en-US" sz="1800" dirty="0"/>
              <a:t>: Initialized to 0. Shows whether agent has put tobacco on the table.</a:t>
            </a:r>
          </a:p>
          <a:p>
            <a:pPr marL="342900" indent="-342900">
              <a:buFont typeface="+mj-lt"/>
              <a:buAutoNum type="arabicPeriod"/>
            </a:pPr>
            <a:r>
              <a:rPr lang="en-US" sz="1800" b="1" dirty="0"/>
              <a:t>paper:</a:t>
            </a:r>
            <a:r>
              <a:rPr lang="en-US" sz="1800" dirty="0"/>
              <a:t> Initialized to 0. Shows whether agent  has put paper on the table.</a:t>
            </a:r>
          </a:p>
          <a:p>
            <a:pPr marL="342900" indent="-342900">
              <a:buFont typeface="+mj-lt"/>
              <a:buAutoNum type="arabicPeriod"/>
            </a:pPr>
            <a:r>
              <a:rPr lang="en-US" sz="1800" b="1" dirty="0"/>
              <a:t>match:</a:t>
            </a:r>
            <a:r>
              <a:rPr lang="en-US" sz="1800" dirty="0"/>
              <a:t> Initialized to 0. Shows whether agent  has put match on the table.</a:t>
            </a:r>
          </a:p>
          <a:p>
            <a:pPr algn="l"/>
            <a:r>
              <a:rPr lang="en-US" sz="1800" b="1" dirty="0"/>
              <a:t>To avoid deadlock  we </a:t>
            </a:r>
            <a:r>
              <a:rPr lang="en-US" sz="1800" b="0" i="0" u="none" strike="noStrike" baseline="0" dirty="0">
                <a:latin typeface="CMR10"/>
              </a:rPr>
              <a:t>use three helper threads called “pushers” that respond to the signals from the agent, keep track of the available ingredients, and signal the appropriate smoker.</a:t>
            </a:r>
          </a:p>
          <a:p>
            <a:pPr algn="l"/>
            <a:r>
              <a:rPr lang="en-US" sz="2400" dirty="0"/>
              <a:t>Additional variables:</a:t>
            </a:r>
          </a:p>
          <a:p>
            <a:pPr marL="457200" indent="-457200" algn="l">
              <a:buFont typeface="+mj-lt"/>
              <a:buAutoNum type="arabicPeriod"/>
            </a:pPr>
            <a:r>
              <a:rPr lang="en-US" sz="1800" b="1" dirty="0"/>
              <a:t>bool </a:t>
            </a:r>
            <a:r>
              <a:rPr lang="en-US" sz="1800" b="1" dirty="0" err="1"/>
              <a:t>is_tobacco</a:t>
            </a:r>
            <a:r>
              <a:rPr lang="en-US" sz="1800" b="1" dirty="0"/>
              <a:t> </a:t>
            </a:r>
            <a:r>
              <a:rPr lang="en-US" sz="1800" dirty="0"/>
              <a:t>= </a:t>
            </a:r>
            <a:r>
              <a:rPr lang="en-US" sz="1800" dirty="0" err="1"/>
              <a:t>Initialised</a:t>
            </a:r>
            <a:r>
              <a:rPr lang="en-US" sz="1800" dirty="0"/>
              <a:t> to false</a:t>
            </a:r>
          </a:p>
          <a:p>
            <a:pPr marL="457200" indent="-457200" algn="l">
              <a:buFont typeface="+mj-lt"/>
              <a:buAutoNum type="arabicPeriod"/>
            </a:pPr>
            <a:r>
              <a:rPr lang="en-US" sz="1800" b="1" dirty="0"/>
              <a:t>bool </a:t>
            </a:r>
            <a:r>
              <a:rPr lang="en-US" sz="1800" b="1" dirty="0" err="1"/>
              <a:t>is_paper</a:t>
            </a:r>
            <a:r>
              <a:rPr lang="en-US" sz="1800" b="1" dirty="0"/>
              <a:t> </a:t>
            </a:r>
            <a:r>
              <a:rPr lang="en-US" sz="1800" dirty="0"/>
              <a:t>= </a:t>
            </a:r>
            <a:r>
              <a:rPr lang="en-US" sz="1800" dirty="0" err="1"/>
              <a:t>Initialised</a:t>
            </a:r>
            <a:r>
              <a:rPr lang="en-US" sz="1800" dirty="0"/>
              <a:t> to false</a:t>
            </a:r>
          </a:p>
          <a:p>
            <a:pPr marL="457200" indent="-457200" algn="l">
              <a:buFont typeface="+mj-lt"/>
              <a:buAutoNum type="arabicPeriod"/>
            </a:pPr>
            <a:r>
              <a:rPr lang="en-US" sz="1800" b="1" dirty="0"/>
              <a:t>bool </a:t>
            </a:r>
            <a:r>
              <a:rPr lang="en-US" sz="1800" b="1" dirty="0" err="1"/>
              <a:t>is_match</a:t>
            </a:r>
            <a:r>
              <a:rPr lang="en-US" sz="1800" b="1" dirty="0"/>
              <a:t> </a:t>
            </a:r>
            <a:r>
              <a:rPr lang="en-US" sz="1800" dirty="0"/>
              <a:t>= </a:t>
            </a:r>
            <a:r>
              <a:rPr lang="en-US" sz="1800" dirty="0" err="1"/>
              <a:t>Initialised</a:t>
            </a:r>
            <a:r>
              <a:rPr lang="en-US" sz="1800" dirty="0"/>
              <a:t> to false</a:t>
            </a:r>
          </a:p>
          <a:p>
            <a:pPr marL="0" indent="0" algn="l">
              <a:buNone/>
            </a:pPr>
            <a:r>
              <a:rPr lang="en-US" sz="1800" b="0" i="0" u="none" strike="noStrike" baseline="0" dirty="0">
                <a:latin typeface="CMR10"/>
              </a:rPr>
              <a:t>The </a:t>
            </a:r>
            <a:r>
              <a:rPr lang="en-US" sz="1800" b="0" i="0" u="none" strike="noStrike" baseline="0" dirty="0" err="1">
                <a:latin typeface="CMR10"/>
              </a:rPr>
              <a:t>boolean</a:t>
            </a:r>
            <a:r>
              <a:rPr lang="en-US" sz="1800" b="0" i="0" u="none" strike="noStrike" baseline="0" dirty="0">
                <a:latin typeface="CMR10"/>
              </a:rPr>
              <a:t> variables indicate whether or not an ingredient is on the table</a:t>
            </a:r>
          </a:p>
          <a:p>
            <a:pPr marL="0" indent="0">
              <a:buNone/>
            </a:pPr>
            <a:r>
              <a:rPr lang="en-IN" sz="1800" b="1" dirty="0"/>
              <a:t>4. </a:t>
            </a:r>
            <a:r>
              <a:rPr lang="en-IN" sz="1800" b="1" dirty="0" err="1"/>
              <a:t>pusher_mutex</a:t>
            </a:r>
            <a:r>
              <a:rPr lang="en-IN" sz="1800" dirty="0"/>
              <a:t>: to allow only one pusher to be active at a time(achieve mutual exclusion)</a:t>
            </a:r>
          </a:p>
          <a:p>
            <a:pPr marL="0" indent="0" algn="l">
              <a:buNone/>
            </a:pPr>
            <a:endParaRPr lang="en-US" sz="1800" dirty="0"/>
          </a:p>
          <a:p>
            <a:pPr marL="0" indent="0" algn="l">
              <a:buNone/>
            </a:pPr>
            <a:endParaRPr lang="en-US" sz="1800" dirty="0"/>
          </a:p>
          <a:p>
            <a:pPr marL="0" indent="0">
              <a:buNone/>
            </a:pPr>
            <a:endParaRPr lang="en-IN" sz="1800" dirty="0"/>
          </a:p>
        </p:txBody>
      </p:sp>
    </p:spTree>
    <p:extLst>
      <p:ext uri="{BB962C8B-B14F-4D97-AF65-F5344CB8AC3E}">
        <p14:creationId xmlns:p14="http://schemas.microsoft.com/office/powerpoint/2010/main" val="107454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9C7B-208F-C8B2-8CA9-AC56BD30315F}"/>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4F004A-335C-D982-5B49-0401130F5A99}"/>
              </a:ext>
            </a:extLst>
          </p:cNvPr>
          <p:cNvSpPr>
            <a:spLocks noGrp="1"/>
          </p:cNvSpPr>
          <p:nvPr>
            <p:ph idx="1"/>
          </p:nvPr>
        </p:nvSpPr>
        <p:spPr>
          <a:xfrm>
            <a:off x="838200" y="482751"/>
            <a:ext cx="10515600" cy="5663779"/>
          </a:xfrm>
        </p:spPr>
        <p:txBody>
          <a:bodyPr>
            <a:normAutofit/>
          </a:bodyPr>
          <a:lstStyle/>
          <a:p>
            <a:r>
              <a:rPr lang="en-US" sz="2400" dirty="0"/>
              <a:t>Smoker semaphores </a:t>
            </a:r>
          </a:p>
          <a:p>
            <a:pPr marL="457200" indent="-457200">
              <a:buFont typeface="+mj-lt"/>
              <a:buAutoNum type="arabicPeriod"/>
            </a:pPr>
            <a:r>
              <a:rPr lang="en-IN" sz="1800" b="1" dirty="0" err="1"/>
              <a:t>tobacco_sem</a:t>
            </a:r>
            <a:r>
              <a:rPr lang="en-IN" sz="1800" b="1" dirty="0"/>
              <a:t>: </a:t>
            </a:r>
            <a:r>
              <a:rPr lang="en-IN" sz="1800" dirty="0"/>
              <a:t>To indicate smoker with tobacco to take ingredients and smoke.</a:t>
            </a:r>
          </a:p>
          <a:p>
            <a:pPr marL="457200" indent="-457200">
              <a:buFont typeface="+mj-lt"/>
              <a:buAutoNum type="arabicPeriod"/>
            </a:pPr>
            <a:r>
              <a:rPr lang="en-IN" sz="1800" b="1" dirty="0" err="1"/>
              <a:t>paper_sem</a:t>
            </a:r>
            <a:r>
              <a:rPr lang="en-IN" sz="1800" dirty="0"/>
              <a:t>: To indicate smoker with paper to take ingredients and smoke.</a:t>
            </a:r>
          </a:p>
          <a:p>
            <a:pPr marL="457200" indent="-457200">
              <a:buFont typeface="+mj-lt"/>
              <a:buAutoNum type="arabicPeriod"/>
            </a:pPr>
            <a:r>
              <a:rPr lang="en-IN" sz="1800" b="1" dirty="0" err="1"/>
              <a:t>match_sem</a:t>
            </a:r>
            <a:r>
              <a:rPr lang="en-IN" sz="1800" dirty="0"/>
              <a:t>: To indicate smoker with match to take ingredients and smoke.</a:t>
            </a:r>
          </a:p>
          <a:p>
            <a:pPr marL="0" indent="0">
              <a:buNone/>
            </a:pPr>
            <a:r>
              <a:rPr lang="en-IN" sz="2400" b="1" dirty="0"/>
              <a:t>Pusher code:</a:t>
            </a:r>
          </a:p>
          <a:p>
            <a:pPr marL="0" indent="0">
              <a:buNone/>
            </a:pPr>
            <a:endParaRPr lang="en-IN" sz="2400" b="1" dirty="0"/>
          </a:p>
          <a:p>
            <a:pPr marL="0" indent="0">
              <a:buNone/>
            </a:pPr>
            <a:endParaRPr lang="en-IN" sz="1800" dirty="0"/>
          </a:p>
        </p:txBody>
      </p:sp>
      <p:pic>
        <p:nvPicPr>
          <p:cNvPr id="5" name="Picture 4">
            <a:extLst>
              <a:ext uri="{FF2B5EF4-FFF2-40B4-BE49-F238E27FC236}">
                <a16:creationId xmlns:a16="http://schemas.microsoft.com/office/drawing/2014/main" id="{C0520349-FCE0-0531-BF99-C13B9CFB6CC2}"/>
              </a:ext>
            </a:extLst>
          </p:cNvPr>
          <p:cNvPicPr>
            <a:picLocks noChangeAspect="1"/>
          </p:cNvPicPr>
          <p:nvPr/>
        </p:nvPicPr>
        <p:blipFill>
          <a:blip r:embed="rId2"/>
          <a:stretch>
            <a:fillRect/>
          </a:stretch>
        </p:blipFill>
        <p:spPr>
          <a:xfrm>
            <a:off x="946959" y="2463681"/>
            <a:ext cx="4046571" cy="3330229"/>
          </a:xfrm>
          <a:prstGeom prst="rect">
            <a:avLst/>
          </a:prstGeom>
        </p:spPr>
      </p:pic>
      <p:sp>
        <p:nvSpPr>
          <p:cNvPr id="6" name="TextBox 5">
            <a:extLst>
              <a:ext uri="{FF2B5EF4-FFF2-40B4-BE49-F238E27FC236}">
                <a16:creationId xmlns:a16="http://schemas.microsoft.com/office/drawing/2014/main" id="{06EBAA26-76C4-2D36-D6A7-E426B7774F8B}"/>
              </a:ext>
            </a:extLst>
          </p:cNvPr>
          <p:cNvSpPr txBox="1"/>
          <p:nvPr/>
        </p:nvSpPr>
        <p:spPr>
          <a:xfrm>
            <a:off x="5229225" y="2463680"/>
            <a:ext cx="6233334" cy="2862322"/>
          </a:xfrm>
          <a:prstGeom prst="rect">
            <a:avLst/>
          </a:prstGeom>
          <a:noFill/>
        </p:spPr>
        <p:txBody>
          <a:bodyPr wrap="square" rtlCol="0">
            <a:spAutoFit/>
          </a:bodyPr>
          <a:lstStyle/>
          <a:p>
            <a:pPr algn="l"/>
            <a:r>
              <a:rPr lang="en-US" sz="1800" b="0" i="0" u="none" strike="noStrike" baseline="0" dirty="0">
                <a:latin typeface="CMR10"/>
              </a:rPr>
              <a:t>This pusher wakes up any time there is tobacco on the table. If it finds </a:t>
            </a:r>
            <a:r>
              <a:rPr lang="en-US" sz="1800" b="0" i="0" u="none" strike="noStrike" baseline="0" dirty="0" err="1">
                <a:latin typeface="CMTT10"/>
              </a:rPr>
              <a:t>is_Paper</a:t>
            </a:r>
            <a:r>
              <a:rPr lang="en-US" sz="1800" b="0" i="0" u="none" strike="noStrike" baseline="0" dirty="0">
                <a:latin typeface="CMTT10"/>
              </a:rPr>
              <a:t> </a:t>
            </a:r>
            <a:r>
              <a:rPr lang="en-US" sz="1800" b="0" i="0" u="none" strike="noStrike" baseline="0" dirty="0">
                <a:latin typeface="CMR10"/>
              </a:rPr>
              <a:t>true, it knows that </a:t>
            </a:r>
            <a:r>
              <a:rPr lang="en-US" dirty="0" err="1">
                <a:latin typeface="CMR10"/>
              </a:rPr>
              <a:t>p</a:t>
            </a:r>
            <a:r>
              <a:rPr lang="en-US" sz="1800" b="0" i="0" u="none" strike="noStrike" baseline="0" dirty="0" err="1">
                <a:latin typeface="CMR10"/>
              </a:rPr>
              <a:t>usher_m</a:t>
            </a:r>
            <a:r>
              <a:rPr lang="en-US" sz="1800" b="0" i="0" u="none" strike="noStrike" baseline="0" dirty="0">
                <a:latin typeface="CMR10"/>
              </a:rPr>
              <a:t> has already run, so it can signal the smoker with matches. Similarly, if it finds a match on the table, it can signal </a:t>
            </a:r>
            <a:r>
              <a:rPr lang="en-IN" sz="1800" b="0" i="0" u="none" strike="noStrike" baseline="0" dirty="0">
                <a:latin typeface="CMR10"/>
              </a:rPr>
              <a:t>the smoker with paper.</a:t>
            </a:r>
          </a:p>
          <a:p>
            <a:pPr algn="l"/>
            <a:r>
              <a:rPr lang="en-US" sz="1800" b="0" i="0" u="none" strike="noStrike" baseline="0" dirty="0">
                <a:latin typeface="CMR10"/>
              </a:rPr>
              <a:t>But if </a:t>
            </a:r>
            <a:r>
              <a:rPr lang="en-US" dirty="0" err="1">
                <a:latin typeface="CMR10"/>
              </a:rPr>
              <a:t>p</a:t>
            </a:r>
            <a:r>
              <a:rPr lang="en-US" sz="1800" b="0" i="0" u="none" strike="noStrike" baseline="0" dirty="0" err="1">
                <a:latin typeface="CMR10"/>
              </a:rPr>
              <a:t>usher_t</a:t>
            </a:r>
            <a:r>
              <a:rPr lang="en-US" sz="1800" b="0" i="0" u="none" strike="noStrike" baseline="0" dirty="0">
                <a:latin typeface="CMR10"/>
              </a:rPr>
              <a:t> runs first, then it will find both </a:t>
            </a:r>
            <a:r>
              <a:rPr lang="en-US" sz="1800" b="0" i="0" u="none" strike="noStrike" baseline="0" dirty="0" err="1">
                <a:latin typeface="CMTT10"/>
              </a:rPr>
              <a:t>is_Paper</a:t>
            </a:r>
            <a:r>
              <a:rPr lang="en-US" sz="1800" b="0" i="0" u="none" strike="noStrike" baseline="0" dirty="0">
                <a:latin typeface="CMTT10"/>
              </a:rPr>
              <a:t> </a:t>
            </a:r>
            <a:r>
              <a:rPr lang="en-US" sz="1800" b="0" i="0" u="none" strike="noStrike" baseline="0" dirty="0">
                <a:latin typeface="CMR10"/>
              </a:rPr>
              <a:t>and </a:t>
            </a:r>
            <a:r>
              <a:rPr lang="en-US" sz="1800" b="0" i="0" u="none" strike="noStrike" baseline="0" dirty="0" err="1">
                <a:latin typeface="CMTT10"/>
              </a:rPr>
              <a:t>is_Match</a:t>
            </a:r>
            <a:r>
              <a:rPr lang="en-US" sz="1800" b="0" i="0" u="none" strike="noStrike" baseline="0" dirty="0">
                <a:latin typeface="CMTT10"/>
              </a:rPr>
              <a:t> </a:t>
            </a:r>
            <a:r>
              <a:rPr lang="en-US" sz="1800" b="0" i="0" u="none" strike="noStrike" baseline="0" dirty="0">
                <a:latin typeface="CMR10"/>
              </a:rPr>
              <a:t>false.</a:t>
            </a:r>
          </a:p>
          <a:p>
            <a:pPr algn="l"/>
            <a:r>
              <a:rPr lang="en-US" sz="1800" b="0" i="0" u="none" strike="noStrike" baseline="0" dirty="0">
                <a:latin typeface="CMR10"/>
              </a:rPr>
              <a:t>It cannot signal any of the smokers, so it sets </a:t>
            </a:r>
            <a:r>
              <a:rPr lang="en-US" sz="1800" b="0" i="0" u="none" strike="noStrike" baseline="0" dirty="0" err="1">
                <a:latin typeface="CMTT10"/>
              </a:rPr>
              <a:t>is_Tobacco</a:t>
            </a:r>
            <a:r>
              <a:rPr lang="en-US" sz="1800" b="0" i="0" u="none" strike="noStrike" baseline="0" dirty="0">
                <a:latin typeface="CMTT10"/>
              </a:rPr>
              <a:t> ,i</a:t>
            </a:r>
            <a:r>
              <a:rPr lang="en-US" sz="1800" b="0" i="0" u="none" strike="noStrike" baseline="0" dirty="0">
                <a:latin typeface="CMR10"/>
              </a:rPr>
              <a:t>.e. it indicates the smoker with tobacco to pick up paper and match and start smoking</a:t>
            </a:r>
          </a:p>
          <a:p>
            <a:pPr algn="l"/>
            <a:r>
              <a:rPr lang="en-US" sz="1800" b="0" i="0" u="none" strike="noStrike" baseline="0" dirty="0">
                <a:latin typeface="CMR10"/>
              </a:rPr>
              <a:t>The other pushers are similar.</a:t>
            </a:r>
            <a:endParaRPr lang="en-IN" dirty="0"/>
          </a:p>
        </p:txBody>
      </p:sp>
    </p:spTree>
    <p:extLst>
      <p:ext uri="{BB962C8B-B14F-4D97-AF65-F5344CB8AC3E}">
        <p14:creationId xmlns:p14="http://schemas.microsoft.com/office/powerpoint/2010/main" val="336379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367-22E1-6111-2D5F-C1EA9673536E}"/>
              </a:ext>
            </a:extLst>
          </p:cNvPr>
          <p:cNvSpPr>
            <a:spLocks noGrp="1"/>
          </p:cNvSpPr>
          <p:nvPr>
            <p:ph type="title"/>
          </p:nvPr>
        </p:nvSpPr>
        <p:spPr>
          <a:xfrm flipV="1">
            <a:off x="838200" y="261258"/>
            <a:ext cx="10515600" cy="103868"/>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C357939E-F45B-66EF-F359-B9D0B93E9BCA}"/>
              </a:ext>
            </a:extLst>
          </p:cNvPr>
          <p:cNvPicPr>
            <a:picLocks noGrp="1" noChangeAspect="1"/>
          </p:cNvPicPr>
          <p:nvPr>
            <p:ph idx="1"/>
          </p:nvPr>
        </p:nvPicPr>
        <p:blipFill>
          <a:blip r:embed="rId2"/>
          <a:stretch>
            <a:fillRect/>
          </a:stretch>
        </p:blipFill>
        <p:spPr>
          <a:xfrm>
            <a:off x="838200" y="1302566"/>
            <a:ext cx="6337040" cy="2362268"/>
          </a:xfrm>
        </p:spPr>
      </p:pic>
      <p:sp>
        <p:nvSpPr>
          <p:cNvPr id="7" name="TextBox 6">
            <a:extLst>
              <a:ext uri="{FF2B5EF4-FFF2-40B4-BE49-F238E27FC236}">
                <a16:creationId xmlns:a16="http://schemas.microsoft.com/office/drawing/2014/main" id="{414670FA-E21F-6CC6-7D53-5F902F4CBEBC}"/>
              </a:ext>
            </a:extLst>
          </p:cNvPr>
          <p:cNvSpPr txBox="1"/>
          <p:nvPr/>
        </p:nvSpPr>
        <p:spPr>
          <a:xfrm>
            <a:off x="744895" y="642216"/>
            <a:ext cx="6337040" cy="523220"/>
          </a:xfrm>
          <a:prstGeom prst="rect">
            <a:avLst/>
          </a:prstGeom>
          <a:noFill/>
        </p:spPr>
        <p:txBody>
          <a:bodyPr wrap="square" rtlCol="0">
            <a:spAutoFit/>
          </a:bodyPr>
          <a:lstStyle/>
          <a:p>
            <a:r>
              <a:rPr lang="en-US" sz="2800" dirty="0"/>
              <a:t>Smoker code(for smoker with tobacco):</a:t>
            </a:r>
            <a:endParaRPr lang="en-IN" sz="2800" dirty="0"/>
          </a:p>
        </p:txBody>
      </p:sp>
      <p:sp>
        <p:nvSpPr>
          <p:cNvPr id="8" name="TextBox 7">
            <a:extLst>
              <a:ext uri="{FF2B5EF4-FFF2-40B4-BE49-F238E27FC236}">
                <a16:creationId xmlns:a16="http://schemas.microsoft.com/office/drawing/2014/main" id="{E69CC741-BA5B-7364-5880-38ECA39D1235}"/>
              </a:ext>
            </a:extLst>
          </p:cNvPr>
          <p:cNvSpPr txBox="1"/>
          <p:nvPr/>
        </p:nvSpPr>
        <p:spPr>
          <a:xfrm>
            <a:off x="933061" y="3797559"/>
            <a:ext cx="7231225" cy="1323439"/>
          </a:xfrm>
          <a:prstGeom prst="rect">
            <a:avLst/>
          </a:prstGeom>
          <a:noFill/>
        </p:spPr>
        <p:txBody>
          <a:bodyPr wrap="square" rtlCol="0">
            <a:spAutoFit/>
          </a:bodyPr>
          <a:lstStyle/>
          <a:p>
            <a:r>
              <a:rPr lang="en-US" sz="2000" dirty="0"/>
              <a:t>Here the smoker with tobacco waits on the </a:t>
            </a:r>
            <a:r>
              <a:rPr lang="en-US" sz="2000" dirty="0" err="1"/>
              <a:t>tobacco_sem</a:t>
            </a:r>
            <a:r>
              <a:rPr lang="en-US" sz="2000" dirty="0"/>
              <a:t>. As soon as this semaphore turns 1, this smoker picks up the match and paper and starts smoking. It then signals the agent semaphore to again produce the ingredients.</a:t>
            </a:r>
            <a:endParaRPr lang="en-IN" sz="2000" dirty="0"/>
          </a:p>
        </p:txBody>
      </p:sp>
    </p:spTree>
    <p:extLst>
      <p:ext uri="{BB962C8B-B14F-4D97-AF65-F5344CB8AC3E}">
        <p14:creationId xmlns:p14="http://schemas.microsoft.com/office/powerpoint/2010/main" val="272503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762</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CMR10</vt:lpstr>
      <vt:lpstr>CMTT10</vt:lpstr>
      <vt:lpstr>Office Theme</vt:lpstr>
      <vt:lpstr>CSN-232 Operating System  Coding Project</vt:lpstr>
      <vt:lpstr>CIGARETTE SMOKER PROBLEM</vt:lpstr>
      <vt:lpstr>The Correlation</vt:lpstr>
      <vt:lpstr>Trivial solution </vt:lpstr>
      <vt:lpstr>Our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 Arora</dc:creator>
  <cp:lastModifiedBy>SHASHANK SONI</cp:lastModifiedBy>
  <cp:revision>13</cp:revision>
  <dcterms:created xsi:type="dcterms:W3CDTF">2023-03-15T13:06:45Z</dcterms:created>
  <dcterms:modified xsi:type="dcterms:W3CDTF">2023-03-15T17:04:45Z</dcterms:modified>
</cp:coreProperties>
</file>