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60" r:id="rId4"/>
    <p:sldId id="261" r:id="rId5"/>
    <p:sldId id="259" r:id="rId6"/>
    <p:sldId id="273" r:id="rId7"/>
    <p:sldId id="262" r:id="rId8"/>
    <p:sldId id="263" r:id="rId9"/>
    <p:sldId id="264" r:id="rId10"/>
    <p:sldId id="265"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56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21664-C364-4F8D-917D-943558F91CD9}" type="datetimeFigureOut">
              <a:rPr lang="en-US" smtClean="0"/>
              <a:t>7/14/2021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AE37A-AA52-466D-8430-E3E52AEE5F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AAE37A-AA52-466D-8430-E3E52AEE5F30}"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E3BF5D60-1591-4DC1-A108-CC664A08204E}" type="datetimeFigureOut">
              <a:rPr lang="en-US" smtClean="0"/>
              <a:t>7/14/2021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EEA92C5-258C-4218-A0F7-4E615B280F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BF5D60-1591-4DC1-A108-CC664A08204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A92C5-258C-4218-A0F7-4E615B280F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BF5D60-1591-4DC1-A108-CC664A08204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A92C5-258C-4218-A0F7-4E615B280F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E3BF5D60-1591-4DC1-A108-CC664A08204E}" type="datetimeFigureOut">
              <a:rPr lang="en-US" smtClean="0"/>
              <a:t>7/14/2021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EEA92C5-258C-4218-A0F7-4E615B280F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E3BF5D60-1591-4DC1-A108-CC664A08204E}" type="datetimeFigureOut">
              <a:rPr lang="en-US" smtClean="0"/>
              <a:t>7/14/2021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EEA92C5-258C-4218-A0F7-4E615B280F05}"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E3BF5D60-1591-4DC1-A108-CC664A08204E}" type="datetimeFigureOut">
              <a:rPr lang="en-US" smtClean="0"/>
              <a:t>7/14/2021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EEA92C5-258C-4218-A0F7-4E615B280F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E3BF5D60-1591-4DC1-A108-CC664A08204E}" type="datetimeFigureOut">
              <a:rPr lang="en-US" smtClean="0"/>
              <a:t>7/14/2021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EEA92C5-258C-4218-A0F7-4E615B280F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BF5D60-1591-4DC1-A108-CC664A08204E}"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92C5-258C-4218-A0F7-4E615B280F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E3BF5D60-1591-4DC1-A108-CC664A08204E}" type="datetimeFigureOut">
              <a:rPr lang="en-US" smtClean="0"/>
              <a:t>7/14/2021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EEA92C5-258C-4218-A0F7-4E615B280F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E3BF5D60-1591-4DC1-A108-CC664A08204E}" type="datetimeFigureOut">
              <a:rPr lang="en-US" smtClean="0"/>
              <a:t>7/14/2021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EEA92C5-258C-4218-A0F7-4E615B280F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E3BF5D60-1591-4DC1-A108-CC664A08204E}" type="datetimeFigureOut">
              <a:rPr lang="en-US" smtClean="0"/>
              <a:t>7/14/2021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EEA92C5-258C-4218-A0F7-4E615B280F0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E3BF5D60-1591-4DC1-A108-CC664A08204E}" type="datetimeFigureOut">
              <a:rPr lang="en-US" smtClean="0"/>
              <a:t>7/14/2021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EEA92C5-258C-4218-A0F7-4E615B280F0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1571612"/>
            <a:ext cx="8062912" cy="1500198"/>
          </a:xfrm>
        </p:spPr>
        <p:txBody>
          <a:bodyPr>
            <a:normAutofit/>
          </a:bodyPr>
          <a:lstStyle/>
          <a:p>
            <a:r>
              <a:rPr lang="en-IN" dirty="0" smtClean="0"/>
              <a:t>Lead Scoring Case Study</a:t>
            </a:r>
            <a:endParaRPr lang="en-US" dirty="0"/>
          </a:p>
        </p:txBody>
      </p:sp>
      <p:sp>
        <p:nvSpPr>
          <p:cNvPr id="3" name="Subtitle 2"/>
          <p:cNvSpPr>
            <a:spLocks noGrp="1"/>
          </p:cNvSpPr>
          <p:nvPr>
            <p:ph type="subTitle" idx="1"/>
          </p:nvPr>
        </p:nvSpPr>
        <p:spPr>
          <a:xfrm>
            <a:off x="785786" y="3643314"/>
            <a:ext cx="7929618" cy="859632"/>
          </a:xfrm>
        </p:spPr>
        <p:txBody>
          <a:bodyPr>
            <a:normAutofit fontScale="70000" lnSpcReduction="20000"/>
          </a:bodyPr>
          <a:lstStyle/>
          <a:p>
            <a:r>
              <a:rPr lang="en-IN" dirty="0" smtClean="0"/>
              <a:t>Presented by </a:t>
            </a:r>
          </a:p>
          <a:p>
            <a:endParaRPr lang="en-IN" dirty="0" smtClean="0"/>
          </a:p>
          <a:p>
            <a:r>
              <a:rPr lang="en-IN" dirty="0" err="1" smtClean="0"/>
              <a:t>Rohan</a:t>
            </a:r>
            <a:r>
              <a:rPr lang="en-IN" dirty="0" smtClean="0"/>
              <a:t> </a:t>
            </a:r>
            <a:r>
              <a:rPr lang="en-IN" dirty="0" err="1" smtClean="0"/>
              <a:t>Pujari</a:t>
            </a:r>
            <a:r>
              <a:rPr lang="en-IN" dirty="0" smtClean="0"/>
              <a:t> &amp; </a:t>
            </a:r>
            <a:r>
              <a:rPr lang="en-IN" dirty="0" err="1" smtClean="0"/>
              <a:t>Rishita</a:t>
            </a:r>
            <a:r>
              <a:rPr lang="en-IN" dirty="0" smtClean="0"/>
              <a:t> </a:t>
            </a:r>
            <a:r>
              <a:rPr lang="en-IN" dirty="0" err="1" smtClean="0"/>
              <a:t>Sinha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 Metric </a:t>
            </a:r>
            <a:endParaRPr lang="en-US" dirty="0"/>
          </a:p>
        </p:txBody>
      </p:sp>
      <p:sp>
        <p:nvSpPr>
          <p:cNvPr id="5122" name="AutoShape 2"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9" name="Picture 9"/>
          <p:cNvPicPr>
            <a:picLocks noChangeAspect="1" noChangeArrowheads="1"/>
          </p:cNvPicPr>
          <p:nvPr/>
        </p:nvPicPr>
        <p:blipFill>
          <a:blip r:embed="rId2"/>
          <a:srcRect/>
          <a:stretch>
            <a:fillRect/>
          </a:stretch>
        </p:blipFill>
        <p:spPr bwMode="auto">
          <a:xfrm>
            <a:off x="714348" y="1928802"/>
            <a:ext cx="3357586" cy="3171825"/>
          </a:xfrm>
          <a:prstGeom prst="rect">
            <a:avLst/>
          </a:prstGeom>
          <a:noFill/>
          <a:ln w="9525">
            <a:noFill/>
            <a:miter lim="800000"/>
            <a:headEnd/>
            <a:tailEnd/>
          </a:ln>
          <a:effectLst/>
        </p:spPr>
      </p:pic>
      <p:sp>
        <p:nvSpPr>
          <p:cNvPr id="5131" name="AutoShape 11"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3" name="AutoShape 13"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5" name="AutoShape 15"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36" name="Picture 16"/>
          <p:cNvPicPr>
            <a:picLocks noChangeAspect="1" noChangeArrowheads="1"/>
          </p:cNvPicPr>
          <p:nvPr/>
        </p:nvPicPr>
        <p:blipFill>
          <a:blip r:embed="rId3"/>
          <a:srcRect/>
          <a:stretch>
            <a:fillRect/>
          </a:stretch>
        </p:blipFill>
        <p:spPr bwMode="auto">
          <a:xfrm>
            <a:off x="4286248" y="1928802"/>
            <a:ext cx="3857652" cy="31146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L</a:t>
            </a:r>
            <a:r>
              <a:rPr lang="en-IN" sz="3600" dirty="0" smtClean="0"/>
              <a:t>ead prediction basis the probability set by the model</a:t>
            </a:r>
            <a:endParaRPr lang="en-US" sz="3600" dirty="0"/>
          </a:p>
        </p:txBody>
      </p:sp>
      <p:pic>
        <p:nvPicPr>
          <p:cNvPr id="30721" name="Picture 1"/>
          <p:cNvPicPr>
            <a:picLocks noChangeAspect="1" noChangeArrowheads="1"/>
          </p:cNvPicPr>
          <p:nvPr/>
        </p:nvPicPr>
        <p:blipFill>
          <a:blip r:embed="rId2"/>
          <a:srcRect/>
          <a:stretch>
            <a:fillRect/>
          </a:stretch>
        </p:blipFill>
        <p:spPr bwMode="auto">
          <a:xfrm>
            <a:off x="785786" y="1928802"/>
            <a:ext cx="7239000" cy="4667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3590134"/>
          </a:xfrm>
        </p:spPr>
        <p:txBody>
          <a:bodyPr/>
          <a:lstStyle/>
          <a:p>
            <a:r>
              <a:rPr lang="en-IN" dirty="0" smtClean="0"/>
              <a:t>             Thank you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71480"/>
            <a:ext cx="8229600" cy="1095046"/>
          </a:xfrm>
        </p:spPr>
        <p:txBody>
          <a:bodyPr/>
          <a:lstStyle/>
          <a:p>
            <a:r>
              <a:rPr lang="en-IN" dirty="0" smtClean="0"/>
              <a:t>     Problem Statement</a:t>
            </a:r>
            <a:endParaRPr lang="en-US" dirty="0"/>
          </a:p>
        </p:txBody>
      </p:sp>
      <p:pic>
        <p:nvPicPr>
          <p:cNvPr id="1026" name="Picture 2" descr="C:\Users\ARCHISMAN\AppData\Local\Microsoft\Windows\INetCache\IE\6EGRZ6VR\pile-old-books-closed-open[1].jpg"/>
          <p:cNvPicPr>
            <a:picLocks noChangeAspect="1" noChangeArrowheads="1"/>
          </p:cNvPicPr>
          <p:nvPr/>
        </p:nvPicPr>
        <p:blipFill>
          <a:blip r:embed="rId3"/>
          <a:srcRect/>
          <a:stretch>
            <a:fillRect/>
          </a:stretch>
        </p:blipFill>
        <p:spPr bwMode="auto">
          <a:xfrm>
            <a:off x="500033" y="2928934"/>
            <a:ext cx="1849735" cy="2071703"/>
          </a:xfrm>
          <a:prstGeom prst="rect">
            <a:avLst/>
          </a:prstGeom>
          <a:noFill/>
        </p:spPr>
      </p:pic>
      <p:sp>
        <p:nvSpPr>
          <p:cNvPr id="6" name="TextBox 5"/>
          <p:cNvSpPr txBox="1"/>
          <p:nvPr/>
        </p:nvSpPr>
        <p:spPr>
          <a:xfrm>
            <a:off x="642910" y="5214950"/>
            <a:ext cx="1643074" cy="938719"/>
          </a:xfrm>
          <a:prstGeom prst="rect">
            <a:avLst/>
          </a:prstGeom>
          <a:noFill/>
        </p:spPr>
        <p:txBody>
          <a:bodyPr wrap="square" rtlCol="0">
            <a:spAutoFit/>
          </a:bodyPr>
          <a:lstStyle/>
          <a:p>
            <a:r>
              <a:rPr lang="en-US" sz="1100" dirty="0"/>
              <a:t>An education company named X Education sells online courses to industry professionals</a:t>
            </a:r>
          </a:p>
        </p:txBody>
      </p:sp>
      <p:sp>
        <p:nvSpPr>
          <p:cNvPr id="8" name="TextBox 7"/>
          <p:cNvSpPr txBox="1"/>
          <p:nvPr/>
        </p:nvSpPr>
        <p:spPr>
          <a:xfrm>
            <a:off x="3357554" y="5214950"/>
            <a:ext cx="1928826" cy="769441"/>
          </a:xfrm>
          <a:prstGeom prst="rect">
            <a:avLst/>
          </a:prstGeom>
          <a:noFill/>
        </p:spPr>
        <p:txBody>
          <a:bodyPr wrap="square" rtlCol="0">
            <a:spAutoFit/>
          </a:bodyPr>
          <a:lstStyle/>
          <a:p>
            <a:r>
              <a:rPr lang="en-US" sz="1100" dirty="0"/>
              <a:t>Now, although X Education gets a lot of leads, its lead conversion rate </a:t>
            </a:r>
            <a:r>
              <a:rPr lang="en-US" sz="1100" dirty="0" smtClean="0"/>
              <a:t>is just 30%</a:t>
            </a:r>
            <a:endParaRPr lang="en-US" sz="1100" dirty="0"/>
          </a:p>
        </p:txBody>
      </p:sp>
      <p:pic>
        <p:nvPicPr>
          <p:cNvPr id="1027" name="Picture 3" descr="C:\Users\ARCHISMAN\AppData\Local\Microsoft\Windows\INetCache\IE\CDTY1JBA\ps-software-hardware-problem[1].png"/>
          <p:cNvPicPr>
            <a:picLocks noChangeAspect="1" noChangeArrowheads="1"/>
          </p:cNvPicPr>
          <p:nvPr/>
        </p:nvPicPr>
        <p:blipFill>
          <a:blip r:embed="rId4"/>
          <a:srcRect/>
          <a:stretch>
            <a:fillRect/>
          </a:stretch>
        </p:blipFill>
        <p:spPr bwMode="auto">
          <a:xfrm>
            <a:off x="3214678" y="2857496"/>
            <a:ext cx="1980366" cy="2143140"/>
          </a:xfrm>
          <a:prstGeom prst="rect">
            <a:avLst/>
          </a:prstGeom>
          <a:noFill/>
        </p:spPr>
      </p:pic>
      <p:pic>
        <p:nvPicPr>
          <p:cNvPr id="1029" name="Picture 5" descr="C:\Users\ARCHISMAN\AppData\Local\Microsoft\Windows\INetCache\IE\2Z0UOHZ1\1507015519[1].png"/>
          <p:cNvPicPr>
            <a:picLocks noChangeAspect="1" noChangeArrowheads="1"/>
          </p:cNvPicPr>
          <p:nvPr/>
        </p:nvPicPr>
        <p:blipFill>
          <a:blip r:embed="rId5"/>
          <a:srcRect/>
          <a:stretch>
            <a:fillRect/>
          </a:stretch>
        </p:blipFill>
        <p:spPr bwMode="auto">
          <a:xfrm>
            <a:off x="6005078" y="3000372"/>
            <a:ext cx="2138822" cy="1928826"/>
          </a:xfrm>
          <a:prstGeom prst="rect">
            <a:avLst/>
          </a:prstGeom>
          <a:noFill/>
        </p:spPr>
      </p:pic>
      <p:sp>
        <p:nvSpPr>
          <p:cNvPr id="16" name="TextBox 15"/>
          <p:cNvSpPr txBox="1"/>
          <p:nvPr/>
        </p:nvSpPr>
        <p:spPr>
          <a:xfrm>
            <a:off x="6000760" y="5286388"/>
            <a:ext cx="2428892" cy="430887"/>
          </a:xfrm>
          <a:prstGeom prst="rect">
            <a:avLst/>
          </a:prstGeom>
          <a:noFill/>
        </p:spPr>
        <p:txBody>
          <a:bodyPr wrap="square" rtlCol="0">
            <a:spAutoFit/>
          </a:bodyPr>
          <a:lstStyle/>
          <a:p>
            <a:r>
              <a:rPr lang="en-IN" sz="1100" dirty="0" smtClean="0"/>
              <a:t>The company wants to increase the conversion it to 80%</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Goals </a:t>
            </a:r>
            <a:endParaRPr lang="en-US" dirty="0"/>
          </a:p>
        </p:txBody>
      </p:sp>
      <p:sp>
        <p:nvSpPr>
          <p:cNvPr id="3" name="TextBox 2"/>
          <p:cNvSpPr txBox="1"/>
          <p:nvPr/>
        </p:nvSpPr>
        <p:spPr>
          <a:xfrm>
            <a:off x="928662" y="2071678"/>
            <a:ext cx="3071834"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Build a logistic regression model to score between 0 to100 to each of the leads which can be used by the company  to identify potential leads. </a:t>
            </a:r>
            <a:endParaRPr lang="en-US" dirty="0"/>
          </a:p>
        </p:txBody>
      </p:sp>
      <p:sp>
        <p:nvSpPr>
          <p:cNvPr id="4" name="Down Arrow 3"/>
          <p:cNvSpPr/>
          <p:nvPr/>
        </p:nvSpPr>
        <p:spPr>
          <a:xfrm>
            <a:off x="3857620" y="3429000"/>
            <a:ext cx="1571636"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86380" y="4572008"/>
            <a:ext cx="3071834"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smtClean="0"/>
              <a:t>A higher score would mean that the lead is hot and is more likely to convert whereas lower score would mean that the lead is cold and most it will not convert.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dirty="0" smtClean="0"/>
              <a:t>What we did with the data</a:t>
            </a:r>
            <a:endParaRPr lang="en-US" sz="4000" dirty="0"/>
          </a:p>
        </p:txBody>
      </p:sp>
      <p:sp>
        <p:nvSpPr>
          <p:cNvPr id="3" name="Content Placeholder 2"/>
          <p:cNvSpPr>
            <a:spLocks noGrp="1"/>
          </p:cNvSpPr>
          <p:nvPr>
            <p:ph idx="1"/>
          </p:nvPr>
        </p:nvSpPr>
        <p:spPr/>
        <p:txBody>
          <a:bodyPr/>
          <a:lstStyle/>
          <a:p>
            <a:r>
              <a:rPr lang="en-IN" dirty="0" smtClean="0"/>
              <a:t>Import and read the data</a:t>
            </a:r>
          </a:p>
          <a:p>
            <a:r>
              <a:rPr lang="en-IN" dirty="0" smtClean="0"/>
              <a:t>Data cleaning</a:t>
            </a:r>
          </a:p>
          <a:p>
            <a:r>
              <a:rPr lang="en-IN" dirty="0" smtClean="0"/>
              <a:t>Exploratory Data Analysis </a:t>
            </a:r>
          </a:p>
          <a:p>
            <a:r>
              <a:rPr lang="en-IN" dirty="0" smtClean="0"/>
              <a:t>RFE</a:t>
            </a:r>
          </a:p>
          <a:p>
            <a:r>
              <a:rPr lang="en-IN" dirty="0" smtClean="0"/>
              <a:t>Model Building – Logistic Regression</a:t>
            </a:r>
            <a:endParaRPr lang="en-US" dirty="0" smtClean="0"/>
          </a:p>
          <a:p>
            <a:r>
              <a:rPr lang="en-IN" dirty="0" smtClean="0"/>
              <a:t>Model Evaluation metrics </a:t>
            </a:r>
          </a:p>
          <a:p>
            <a:r>
              <a:rPr lang="en-IN" dirty="0" smtClean="0"/>
              <a:t>Prediction on Test data </a:t>
            </a:r>
          </a:p>
          <a:p>
            <a:r>
              <a:rPr lang="en-IN" dirty="0" smtClean="0"/>
              <a:t>Conclusion and </a:t>
            </a:r>
            <a:r>
              <a:rPr lang="en-IN" dirty="0" err="1" smtClean="0"/>
              <a:t>Recomdentation</a:t>
            </a: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9"/>
            <a:ext cx="8062912" cy="1081076"/>
          </a:xfrm>
        </p:spPr>
        <p:txBody>
          <a:bodyPr>
            <a:normAutofit/>
          </a:bodyPr>
          <a:lstStyle/>
          <a:p>
            <a:pPr algn="just"/>
            <a:r>
              <a:rPr lang="en-IN" sz="3200" dirty="0" smtClean="0"/>
              <a:t>Variables we found that are impacting the conversion of leads</a:t>
            </a:r>
            <a:endParaRPr lang="en-US" sz="3200" dirty="0"/>
          </a:p>
        </p:txBody>
      </p:sp>
      <p:sp>
        <p:nvSpPr>
          <p:cNvPr id="3" name="Subtitle 2"/>
          <p:cNvSpPr>
            <a:spLocks noGrp="1"/>
          </p:cNvSpPr>
          <p:nvPr>
            <p:ph type="subTitle" idx="1"/>
          </p:nvPr>
        </p:nvSpPr>
        <p:spPr/>
        <p:txBody>
          <a:bodyPr/>
          <a:lstStyle/>
          <a:p>
            <a:endParaRPr lang="en-US" dirty="0"/>
          </a:p>
        </p:txBody>
      </p:sp>
      <p:pic>
        <p:nvPicPr>
          <p:cNvPr id="13313" name="Picture 1"/>
          <p:cNvPicPr>
            <a:picLocks noChangeAspect="1" noChangeArrowheads="1"/>
          </p:cNvPicPr>
          <p:nvPr/>
        </p:nvPicPr>
        <p:blipFill>
          <a:blip r:embed="rId2"/>
          <a:srcRect/>
          <a:stretch>
            <a:fillRect/>
          </a:stretch>
        </p:blipFill>
        <p:spPr bwMode="auto">
          <a:xfrm>
            <a:off x="138113" y="2071678"/>
            <a:ext cx="8867775" cy="4786322"/>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Variance Inflation Factor</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2000232" y="1785926"/>
            <a:ext cx="5443761" cy="431070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LeadOrigin_LeadAddForm</a:t>
            </a:r>
            <a:endParaRPr lang="en-US" dirty="0"/>
          </a:p>
        </p:txBody>
      </p:sp>
      <p:sp>
        <p:nvSpPr>
          <p:cNvPr id="8194" name="AutoShape 2"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Notebook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1" name="Picture 9" descr="LEADADD FORM HAS A&#10;CONVERSION RATEOF93%&#10;MOSTFOCUSSHOULDBE&#10;GIVEN TOTHISORIGIN&#10; "/>
          <p:cNvPicPr>
            <a:picLocks noChangeAspect="1" noChangeArrowheads="1"/>
          </p:cNvPicPr>
          <p:nvPr/>
        </p:nvPicPr>
        <p:blipFill>
          <a:blip r:embed="rId2"/>
          <a:srcRect/>
          <a:stretch>
            <a:fillRect/>
          </a:stretch>
        </p:blipFill>
        <p:spPr bwMode="auto">
          <a:xfrm>
            <a:off x="857224" y="1785926"/>
            <a:ext cx="7500990" cy="471490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Last notable activity</a:t>
            </a:r>
            <a:endParaRPr lang="en-US" dirty="0"/>
          </a:p>
        </p:txBody>
      </p:sp>
      <p:pic>
        <p:nvPicPr>
          <p:cNvPr id="7171" name="Picture 3"/>
          <p:cNvPicPr>
            <a:picLocks noChangeAspect="1" noChangeArrowheads="1"/>
          </p:cNvPicPr>
          <p:nvPr/>
        </p:nvPicPr>
        <p:blipFill>
          <a:blip r:embed="rId2"/>
          <a:srcRect/>
          <a:stretch>
            <a:fillRect/>
          </a:stretch>
        </p:blipFill>
        <p:spPr bwMode="auto">
          <a:xfrm>
            <a:off x="857224" y="1928802"/>
            <a:ext cx="5143536" cy="4650878"/>
          </a:xfrm>
          <a:prstGeom prst="rect">
            <a:avLst/>
          </a:prstGeom>
          <a:noFill/>
          <a:ln w="9525">
            <a:noFill/>
            <a:miter lim="800000"/>
            <a:headEnd/>
            <a:tailEnd/>
          </a:ln>
          <a:effectLst/>
        </p:spPr>
      </p:pic>
      <p:sp>
        <p:nvSpPr>
          <p:cNvPr id="6" name="TextBox 5"/>
          <p:cNvSpPr txBox="1"/>
          <p:nvPr/>
        </p:nvSpPr>
        <p:spPr>
          <a:xfrm>
            <a:off x="6072199" y="2571744"/>
            <a:ext cx="3071802" cy="2031325"/>
          </a:xfrm>
          <a:prstGeom prst="rect">
            <a:avLst/>
          </a:prstGeom>
          <a:noFill/>
        </p:spPr>
        <p:txBody>
          <a:bodyPr wrap="square" rtlCol="0">
            <a:spAutoFit/>
          </a:bodyPr>
          <a:lstStyle/>
          <a:p>
            <a:r>
              <a:rPr lang="en-IN" dirty="0" smtClean="0"/>
              <a:t>All these last notable</a:t>
            </a:r>
          </a:p>
          <a:p>
            <a:r>
              <a:rPr lang="en-IN" dirty="0" smtClean="0"/>
              <a:t> activity of the users </a:t>
            </a:r>
          </a:p>
          <a:p>
            <a:r>
              <a:rPr lang="en-IN" dirty="0" smtClean="0"/>
              <a:t>should be focused more. </a:t>
            </a:r>
          </a:p>
          <a:p>
            <a:r>
              <a:rPr lang="en-IN" dirty="0" smtClean="0"/>
              <a:t>SMS sent , emails opened </a:t>
            </a:r>
          </a:p>
          <a:p>
            <a:r>
              <a:rPr lang="en-IN" dirty="0" smtClean="0"/>
              <a:t>And modified have</a:t>
            </a:r>
          </a:p>
          <a:p>
            <a:r>
              <a:rPr lang="en-IN" dirty="0" smtClean="0"/>
              <a:t> highest conversion rate.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Lead source</a:t>
            </a:r>
            <a:endParaRPr lang="en-US" dirty="0"/>
          </a:p>
        </p:txBody>
      </p:sp>
      <p:pic>
        <p:nvPicPr>
          <p:cNvPr id="6148" name="Picture 4"/>
          <p:cNvPicPr>
            <a:picLocks noChangeAspect="1" noChangeArrowheads="1"/>
          </p:cNvPicPr>
          <p:nvPr/>
        </p:nvPicPr>
        <p:blipFill>
          <a:blip r:embed="rId2"/>
          <a:srcRect/>
          <a:stretch>
            <a:fillRect/>
          </a:stretch>
        </p:blipFill>
        <p:spPr bwMode="auto">
          <a:xfrm>
            <a:off x="928662" y="1928802"/>
            <a:ext cx="5048250" cy="3943350"/>
          </a:xfrm>
          <a:prstGeom prst="rect">
            <a:avLst/>
          </a:prstGeom>
          <a:noFill/>
          <a:ln w="9525">
            <a:noFill/>
            <a:miter lim="800000"/>
            <a:headEnd/>
            <a:tailEnd/>
          </a:ln>
          <a:effectLst/>
        </p:spPr>
      </p:pic>
      <p:sp>
        <p:nvSpPr>
          <p:cNvPr id="6" name="TextBox 5"/>
          <p:cNvSpPr txBox="1"/>
          <p:nvPr/>
        </p:nvSpPr>
        <p:spPr>
          <a:xfrm>
            <a:off x="6286512" y="2571744"/>
            <a:ext cx="2500330" cy="1200329"/>
          </a:xfrm>
          <a:prstGeom prst="rect">
            <a:avLst/>
          </a:prstGeom>
          <a:noFill/>
        </p:spPr>
        <p:txBody>
          <a:bodyPr wrap="square" rtlCol="0">
            <a:spAutoFit/>
          </a:bodyPr>
          <a:lstStyle/>
          <a:p>
            <a:r>
              <a:rPr lang="en-IN" dirty="0" smtClean="0"/>
              <a:t>People visiting this website have a high conversion rate around 98%.</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362</TotalTime>
  <Words>226</Words>
  <Application>Microsoft Office PowerPoint</Application>
  <PresentationFormat>On-screen Show (4:3)</PresentationFormat>
  <Paragraphs>36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Lead Scoring Case Study</vt:lpstr>
      <vt:lpstr>     Problem Statement</vt:lpstr>
      <vt:lpstr>                  Goals </vt:lpstr>
      <vt:lpstr> What we did with the data</vt:lpstr>
      <vt:lpstr>Variables we found that are impacting the conversion of leads</vt:lpstr>
      <vt:lpstr>   Variance Inflation Factor</vt:lpstr>
      <vt:lpstr>LeadOrigin_LeadAddForm</vt:lpstr>
      <vt:lpstr>Last notable activity</vt:lpstr>
      <vt:lpstr>Lead source</vt:lpstr>
      <vt:lpstr>Model Evaluation Metric </vt:lpstr>
      <vt:lpstr>Lead prediction basis the probability set by the model</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ARCHISMAN</dc:creator>
  <cp:lastModifiedBy>ARCHISMAN</cp:lastModifiedBy>
  <cp:revision>27</cp:revision>
  <dcterms:created xsi:type="dcterms:W3CDTF">2021-07-14T12:40:23Z</dcterms:created>
  <dcterms:modified xsi:type="dcterms:W3CDTF">2021-07-14T18:42:37Z</dcterms:modified>
</cp:coreProperties>
</file>