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8" r:id="rId4"/>
    <p:sldId id="257" r:id="rId5"/>
    <p:sldId id="269" r:id="rId6"/>
    <p:sldId id="261" r:id="rId7"/>
    <p:sldId id="266" r:id="rId8"/>
    <p:sldId id="267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406392" y="0"/>
            <a:ext cx="4737735" cy="4734560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608" y="2341867"/>
                </a:moveTo>
                <a:lnTo>
                  <a:pt x="4727130" y="2331402"/>
                </a:lnTo>
                <a:lnTo>
                  <a:pt x="4727130" y="0"/>
                </a:lnTo>
                <a:lnTo>
                  <a:pt x="2393962" y="0"/>
                </a:lnTo>
                <a:lnTo>
                  <a:pt x="440423" y="0"/>
                </a:lnTo>
                <a:lnTo>
                  <a:pt x="0" y="0"/>
                </a:lnTo>
                <a:lnTo>
                  <a:pt x="4737608" y="4734001"/>
                </a:lnTo>
                <a:lnTo>
                  <a:pt x="4737608" y="2341867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618391" y="1236471"/>
            <a:ext cx="1866264" cy="2249805"/>
          </a:xfrm>
          <a:custGeom>
            <a:avLst/>
            <a:gdLst/>
            <a:ahLst/>
            <a:cxnLst/>
            <a:rect l="l" t="t" r="r" b="b"/>
            <a:pathLst>
              <a:path w="1866265" h="2249804">
                <a:moveTo>
                  <a:pt x="808799" y="808799"/>
                </a:moveTo>
                <a:lnTo>
                  <a:pt x="0" y="0"/>
                </a:lnTo>
                <a:lnTo>
                  <a:pt x="0" y="404406"/>
                </a:lnTo>
                <a:lnTo>
                  <a:pt x="404406" y="808799"/>
                </a:lnTo>
                <a:lnTo>
                  <a:pt x="808799" y="808799"/>
                </a:lnTo>
                <a:close/>
              </a:path>
              <a:path w="1866265" h="2249804">
                <a:moveTo>
                  <a:pt x="1040257" y="611886"/>
                </a:moveTo>
                <a:lnTo>
                  <a:pt x="635863" y="207492"/>
                </a:lnTo>
                <a:lnTo>
                  <a:pt x="231457" y="207492"/>
                </a:lnTo>
                <a:lnTo>
                  <a:pt x="1040257" y="1016292"/>
                </a:lnTo>
                <a:lnTo>
                  <a:pt x="1040257" y="611886"/>
                </a:lnTo>
                <a:close/>
              </a:path>
              <a:path w="1866265" h="2249804">
                <a:moveTo>
                  <a:pt x="1177480" y="2041804"/>
                </a:moveTo>
                <a:lnTo>
                  <a:pt x="368681" y="1233004"/>
                </a:lnTo>
                <a:lnTo>
                  <a:pt x="368681" y="1637398"/>
                </a:lnTo>
                <a:lnTo>
                  <a:pt x="773087" y="2041804"/>
                </a:lnTo>
                <a:lnTo>
                  <a:pt x="1177480" y="2041804"/>
                </a:lnTo>
                <a:close/>
              </a:path>
              <a:path w="1866265" h="2249804">
                <a:moveTo>
                  <a:pt x="1412519" y="1844890"/>
                </a:moveTo>
                <a:lnTo>
                  <a:pt x="1008113" y="1440484"/>
                </a:lnTo>
                <a:lnTo>
                  <a:pt x="603719" y="1440484"/>
                </a:lnTo>
                <a:lnTo>
                  <a:pt x="1412519" y="2249284"/>
                </a:lnTo>
                <a:lnTo>
                  <a:pt x="1412519" y="1844890"/>
                </a:lnTo>
                <a:close/>
              </a:path>
              <a:path w="1866265" h="2249804">
                <a:moveTo>
                  <a:pt x="1865744" y="1434350"/>
                </a:moveTo>
                <a:lnTo>
                  <a:pt x="1056944" y="625551"/>
                </a:lnTo>
                <a:lnTo>
                  <a:pt x="1056944" y="1029957"/>
                </a:lnTo>
                <a:lnTo>
                  <a:pt x="1461338" y="1434350"/>
                </a:lnTo>
                <a:lnTo>
                  <a:pt x="1865744" y="143435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908099" y="206950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861137" y="2477820"/>
            <a:ext cx="2092960" cy="1640205"/>
          </a:xfrm>
          <a:custGeom>
            <a:avLst/>
            <a:gdLst/>
            <a:ahLst/>
            <a:cxnLst/>
            <a:rect l="l" t="t" r="r" b="b"/>
            <a:pathLst>
              <a:path w="2092959" h="1640204">
                <a:moveTo>
                  <a:pt x="808799" y="808799"/>
                </a:moveTo>
                <a:lnTo>
                  <a:pt x="0" y="0"/>
                </a:lnTo>
                <a:lnTo>
                  <a:pt x="0" y="404393"/>
                </a:lnTo>
                <a:lnTo>
                  <a:pt x="404393" y="808799"/>
                </a:lnTo>
                <a:lnTo>
                  <a:pt x="808799" y="808799"/>
                </a:lnTo>
                <a:close/>
              </a:path>
              <a:path w="2092959" h="1640204">
                <a:moveTo>
                  <a:pt x="995260" y="1426006"/>
                </a:moveTo>
                <a:lnTo>
                  <a:pt x="186461" y="617194"/>
                </a:lnTo>
                <a:lnTo>
                  <a:pt x="186461" y="1021600"/>
                </a:lnTo>
                <a:lnTo>
                  <a:pt x="590854" y="1426006"/>
                </a:lnTo>
                <a:lnTo>
                  <a:pt x="995260" y="1426006"/>
                </a:lnTo>
                <a:close/>
              </a:path>
              <a:path w="2092959" h="1640204">
                <a:moveTo>
                  <a:pt x="1224305" y="1229093"/>
                </a:moveTo>
                <a:lnTo>
                  <a:pt x="819912" y="824687"/>
                </a:lnTo>
                <a:lnTo>
                  <a:pt x="415505" y="824687"/>
                </a:lnTo>
                <a:lnTo>
                  <a:pt x="1224305" y="1633486"/>
                </a:lnTo>
                <a:lnTo>
                  <a:pt x="1224305" y="1229093"/>
                </a:lnTo>
                <a:close/>
              </a:path>
              <a:path w="2092959" h="1640204">
                <a:moveTo>
                  <a:pt x="1912924" y="619544"/>
                </a:moveTo>
                <a:lnTo>
                  <a:pt x="1508518" y="215150"/>
                </a:lnTo>
                <a:lnTo>
                  <a:pt x="1104125" y="215150"/>
                </a:lnTo>
                <a:lnTo>
                  <a:pt x="1912924" y="1023950"/>
                </a:lnTo>
                <a:lnTo>
                  <a:pt x="1912924" y="619544"/>
                </a:lnTo>
                <a:close/>
              </a:path>
              <a:path w="2092959" h="1640204">
                <a:moveTo>
                  <a:pt x="2092744" y="1235341"/>
                </a:moveTo>
                <a:lnTo>
                  <a:pt x="1688338" y="830935"/>
                </a:lnTo>
                <a:lnTo>
                  <a:pt x="1283944" y="830935"/>
                </a:lnTo>
                <a:lnTo>
                  <a:pt x="2092744" y="1639735"/>
                </a:lnTo>
                <a:lnTo>
                  <a:pt x="2092744" y="1235341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227414" y="371080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462444" y="3718483"/>
            <a:ext cx="1681480" cy="1424940"/>
          </a:xfrm>
          <a:custGeom>
            <a:avLst/>
            <a:gdLst/>
            <a:ahLst/>
            <a:cxnLst/>
            <a:rect l="l" t="t" r="r" b="b"/>
            <a:pathLst>
              <a:path w="1681479" h="1424939">
                <a:moveTo>
                  <a:pt x="808799" y="604215"/>
                </a:moveTo>
                <a:lnTo>
                  <a:pt x="404393" y="199821"/>
                </a:lnTo>
                <a:lnTo>
                  <a:pt x="0" y="199821"/>
                </a:lnTo>
                <a:lnTo>
                  <a:pt x="808799" y="1008621"/>
                </a:lnTo>
                <a:lnTo>
                  <a:pt x="808799" y="604215"/>
                </a:lnTo>
                <a:close/>
              </a:path>
              <a:path w="1681479" h="1424939">
                <a:moveTo>
                  <a:pt x="1448841" y="808799"/>
                </a:moveTo>
                <a:lnTo>
                  <a:pt x="640041" y="0"/>
                </a:lnTo>
                <a:lnTo>
                  <a:pt x="640041" y="404393"/>
                </a:lnTo>
                <a:lnTo>
                  <a:pt x="1044435" y="808799"/>
                </a:lnTo>
                <a:lnTo>
                  <a:pt x="1448841" y="808799"/>
                </a:lnTo>
                <a:close/>
              </a:path>
              <a:path w="1681479" h="1424939">
                <a:moveTo>
                  <a:pt x="1634642" y="1424584"/>
                </a:moveTo>
                <a:lnTo>
                  <a:pt x="825842" y="615784"/>
                </a:lnTo>
                <a:lnTo>
                  <a:pt x="825842" y="1020191"/>
                </a:lnTo>
                <a:lnTo>
                  <a:pt x="1230236" y="1424584"/>
                </a:lnTo>
                <a:lnTo>
                  <a:pt x="1634642" y="1424584"/>
                </a:lnTo>
                <a:close/>
              </a:path>
              <a:path w="1681479" h="1424939">
                <a:moveTo>
                  <a:pt x="1680883" y="611886"/>
                </a:moveTo>
                <a:lnTo>
                  <a:pt x="1276477" y="207479"/>
                </a:lnTo>
                <a:lnTo>
                  <a:pt x="872083" y="207479"/>
                </a:lnTo>
                <a:lnTo>
                  <a:pt x="1680883" y="1016279"/>
                </a:lnTo>
                <a:lnTo>
                  <a:pt x="1680883" y="611886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1485" y="338359"/>
            <a:ext cx="6621029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650" y="884332"/>
            <a:ext cx="8272699" cy="2212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06400" y="0"/>
            <a:ext cx="4737735" cy="5143500"/>
            <a:chOff x="4406400" y="0"/>
            <a:chExt cx="4737735" cy="5143500"/>
          </a:xfrm>
        </p:grpSpPr>
        <p:sp>
          <p:nvSpPr>
            <p:cNvPr id="3" name="object 3"/>
            <p:cNvSpPr/>
            <p:nvPr/>
          </p:nvSpPr>
          <p:spPr>
            <a:xfrm>
              <a:off x="4406392" y="0"/>
              <a:ext cx="4737735" cy="4734560"/>
            </a:xfrm>
            <a:custGeom>
              <a:avLst/>
              <a:gdLst/>
              <a:ahLst/>
              <a:cxnLst/>
              <a:rect l="l" t="t" r="r" b="b"/>
              <a:pathLst>
                <a:path w="4737734" h="4734560">
                  <a:moveTo>
                    <a:pt x="4737608" y="2341867"/>
                  </a:moveTo>
                  <a:lnTo>
                    <a:pt x="4727130" y="2331402"/>
                  </a:lnTo>
                  <a:lnTo>
                    <a:pt x="4727130" y="0"/>
                  </a:lnTo>
                  <a:lnTo>
                    <a:pt x="2393962" y="0"/>
                  </a:lnTo>
                  <a:lnTo>
                    <a:pt x="440423" y="0"/>
                  </a:lnTo>
                  <a:lnTo>
                    <a:pt x="0" y="0"/>
                  </a:lnTo>
                  <a:lnTo>
                    <a:pt x="4737608" y="4734001"/>
                  </a:lnTo>
                  <a:lnTo>
                    <a:pt x="4737608" y="2341867"/>
                  </a:lnTo>
                  <a:close/>
                </a:path>
              </a:pathLst>
            </a:custGeom>
            <a:solidFill>
              <a:srgbClr val="FFFFFF">
                <a:alpha val="3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18391" y="1236471"/>
              <a:ext cx="1866264" cy="2249805"/>
            </a:xfrm>
            <a:custGeom>
              <a:avLst/>
              <a:gdLst/>
              <a:ahLst/>
              <a:cxnLst/>
              <a:rect l="l" t="t" r="r" b="b"/>
              <a:pathLst>
                <a:path w="1866265" h="2249804">
                  <a:moveTo>
                    <a:pt x="808799" y="808799"/>
                  </a:moveTo>
                  <a:lnTo>
                    <a:pt x="0" y="0"/>
                  </a:lnTo>
                  <a:lnTo>
                    <a:pt x="0" y="404406"/>
                  </a:lnTo>
                  <a:lnTo>
                    <a:pt x="404406" y="808799"/>
                  </a:lnTo>
                  <a:lnTo>
                    <a:pt x="808799" y="808799"/>
                  </a:lnTo>
                  <a:close/>
                </a:path>
                <a:path w="1866265" h="2249804">
                  <a:moveTo>
                    <a:pt x="1040257" y="611886"/>
                  </a:moveTo>
                  <a:lnTo>
                    <a:pt x="635863" y="207492"/>
                  </a:lnTo>
                  <a:lnTo>
                    <a:pt x="231457" y="207492"/>
                  </a:lnTo>
                  <a:lnTo>
                    <a:pt x="1040257" y="1016292"/>
                  </a:lnTo>
                  <a:lnTo>
                    <a:pt x="1040257" y="611886"/>
                  </a:lnTo>
                  <a:close/>
                </a:path>
                <a:path w="1866265" h="2249804">
                  <a:moveTo>
                    <a:pt x="1177480" y="2041804"/>
                  </a:moveTo>
                  <a:lnTo>
                    <a:pt x="368681" y="1233004"/>
                  </a:lnTo>
                  <a:lnTo>
                    <a:pt x="368681" y="1637398"/>
                  </a:lnTo>
                  <a:lnTo>
                    <a:pt x="773087" y="2041804"/>
                  </a:lnTo>
                  <a:lnTo>
                    <a:pt x="1177480" y="2041804"/>
                  </a:lnTo>
                  <a:close/>
                </a:path>
                <a:path w="1866265" h="2249804">
                  <a:moveTo>
                    <a:pt x="1412519" y="1844890"/>
                  </a:moveTo>
                  <a:lnTo>
                    <a:pt x="1008113" y="1440484"/>
                  </a:lnTo>
                  <a:lnTo>
                    <a:pt x="603719" y="1440484"/>
                  </a:lnTo>
                  <a:lnTo>
                    <a:pt x="1412519" y="2249284"/>
                  </a:lnTo>
                  <a:lnTo>
                    <a:pt x="1412519" y="1844890"/>
                  </a:lnTo>
                  <a:close/>
                </a:path>
                <a:path w="1866265" h="2249804">
                  <a:moveTo>
                    <a:pt x="1865744" y="1434350"/>
                  </a:moveTo>
                  <a:lnTo>
                    <a:pt x="1056944" y="625551"/>
                  </a:lnTo>
                  <a:lnTo>
                    <a:pt x="1056944" y="1029957"/>
                  </a:lnTo>
                  <a:lnTo>
                    <a:pt x="1461338" y="1434350"/>
                  </a:lnTo>
                  <a:lnTo>
                    <a:pt x="1865744" y="1434350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08099" y="2069505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61137" y="2477820"/>
              <a:ext cx="2092960" cy="1640205"/>
            </a:xfrm>
            <a:custGeom>
              <a:avLst/>
              <a:gdLst/>
              <a:ahLst/>
              <a:cxnLst/>
              <a:rect l="l" t="t" r="r" b="b"/>
              <a:pathLst>
                <a:path w="2092959" h="1640204">
                  <a:moveTo>
                    <a:pt x="808799" y="808799"/>
                  </a:moveTo>
                  <a:lnTo>
                    <a:pt x="0" y="0"/>
                  </a:lnTo>
                  <a:lnTo>
                    <a:pt x="0" y="404393"/>
                  </a:lnTo>
                  <a:lnTo>
                    <a:pt x="404393" y="808799"/>
                  </a:lnTo>
                  <a:lnTo>
                    <a:pt x="808799" y="808799"/>
                  </a:lnTo>
                  <a:close/>
                </a:path>
                <a:path w="2092959" h="1640204">
                  <a:moveTo>
                    <a:pt x="995260" y="1426006"/>
                  </a:moveTo>
                  <a:lnTo>
                    <a:pt x="186461" y="617194"/>
                  </a:lnTo>
                  <a:lnTo>
                    <a:pt x="186461" y="1021600"/>
                  </a:lnTo>
                  <a:lnTo>
                    <a:pt x="590854" y="1426006"/>
                  </a:lnTo>
                  <a:lnTo>
                    <a:pt x="995260" y="1426006"/>
                  </a:lnTo>
                  <a:close/>
                </a:path>
                <a:path w="2092959" h="1640204">
                  <a:moveTo>
                    <a:pt x="1224305" y="1229093"/>
                  </a:moveTo>
                  <a:lnTo>
                    <a:pt x="819912" y="824687"/>
                  </a:lnTo>
                  <a:lnTo>
                    <a:pt x="415505" y="824687"/>
                  </a:lnTo>
                  <a:lnTo>
                    <a:pt x="1224305" y="1633486"/>
                  </a:lnTo>
                  <a:lnTo>
                    <a:pt x="1224305" y="1229093"/>
                  </a:lnTo>
                  <a:close/>
                </a:path>
                <a:path w="2092959" h="1640204">
                  <a:moveTo>
                    <a:pt x="1912924" y="619544"/>
                  </a:moveTo>
                  <a:lnTo>
                    <a:pt x="1508518" y="215150"/>
                  </a:lnTo>
                  <a:lnTo>
                    <a:pt x="1104125" y="215150"/>
                  </a:lnTo>
                  <a:lnTo>
                    <a:pt x="1912924" y="1023950"/>
                  </a:lnTo>
                  <a:lnTo>
                    <a:pt x="1912924" y="619544"/>
                  </a:lnTo>
                  <a:close/>
                </a:path>
                <a:path w="2092959" h="1640204">
                  <a:moveTo>
                    <a:pt x="2092744" y="1235341"/>
                  </a:moveTo>
                  <a:lnTo>
                    <a:pt x="1688338" y="830935"/>
                  </a:lnTo>
                  <a:lnTo>
                    <a:pt x="1283944" y="830935"/>
                  </a:lnTo>
                  <a:lnTo>
                    <a:pt x="2092744" y="1639735"/>
                  </a:lnTo>
                  <a:lnTo>
                    <a:pt x="2092744" y="1235341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27414" y="3710806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62444" y="3718483"/>
              <a:ext cx="1681480" cy="1424940"/>
            </a:xfrm>
            <a:custGeom>
              <a:avLst/>
              <a:gdLst/>
              <a:ahLst/>
              <a:cxnLst/>
              <a:rect l="l" t="t" r="r" b="b"/>
              <a:pathLst>
                <a:path w="1681479" h="1424939">
                  <a:moveTo>
                    <a:pt x="808799" y="604215"/>
                  </a:moveTo>
                  <a:lnTo>
                    <a:pt x="404393" y="199821"/>
                  </a:lnTo>
                  <a:lnTo>
                    <a:pt x="0" y="199821"/>
                  </a:lnTo>
                  <a:lnTo>
                    <a:pt x="808799" y="1008621"/>
                  </a:lnTo>
                  <a:lnTo>
                    <a:pt x="808799" y="604215"/>
                  </a:lnTo>
                  <a:close/>
                </a:path>
                <a:path w="1681479" h="1424939">
                  <a:moveTo>
                    <a:pt x="1448841" y="808799"/>
                  </a:moveTo>
                  <a:lnTo>
                    <a:pt x="640041" y="0"/>
                  </a:lnTo>
                  <a:lnTo>
                    <a:pt x="640041" y="404393"/>
                  </a:lnTo>
                  <a:lnTo>
                    <a:pt x="1044435" y="808799"/>
                  </a:lnTo>
                  <a:lnTo>
                    <a:pt x="1448841" y="808799"/>
                  </a:lnTo>
                  <a:close/>
                </a:path>
                <a:path w="1681479" h="1424939">
                  <a:moveTo>
                    <a:pt x="1634642" y="1424584"/>
                  </a:moveTo>
                  <a:lnTo>
                    <a:pt x="825842" y="615784"/>
                  </a:lnTo>
                  <a:lnTo>
                    <a:pt x="825842" y="1020191"/>
                  </a:lnTo>
                  <a:lnTo>
                    <a:pt x="1230236" y="1424584"/>
                  </a:lnTo>
                  <a:lnTo>
                    <a:pt x="1634642" y="1424584"/>
                  </a:lnTo>
                  <a:close/>
                </a:path>
                <a:path w="1681479" h="1424939">
                  <a:moveTo>
                    <a:pt x="1680883" y="611886"/>
                  </a:moveTo>
                  <a:lnTo>
                    <a:pt x="1276477" y="207479"/>
                  </a:lnTo>
                  <a:lnTo>
                    <a:pt x="872083" y="207479"/>
                  </a:lnTo>
                  <a:lnTo>
                    <a:pt x="1680883" y="1016279"/>
                  </a:lnTo>
                  <a:lnTo>
                    <a:pt x="1680883" y="611886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25273" y="3298342"/>
            <a:ext cx="240271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 err="1"/>
              <a:t>EventBuddy</a:t>
            </a:r>
            <a:endParaRPr sz="2800" dirty="0"/>
          </a:p>
        </p:txBody>
      </p:sp>
      <p:sp>
        <p:nvSpPr>
          <p:cNvPr id="10" name="object 10"/>
          <p:cNvSpPr txBox="1"/>
          <p:nvPr/>
        </p:nvSpPr>
        <p:spPr>
          <a:xfrm>
            <a:off x="7523921" y="162043"/>
            <a:ext cx="1430176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65" dirty="0">
                <a:solidFill>
                  <a:srgbClr val="FFFFFF"/>
                </a:solidFill>
                <a:latin typeface="Tahoma"/>
                <a:cs typeface="Tahoma"/>
              </a:rPr>
              <a:t>Rohan Singh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b="0" i="0" dirty="0">
                <a:solidFill>
                  <a:schemeClr val="bg1"/>
                </a:solidFill>
                <a:effectLst/>
                <a:latin typeface="Google Sans"/>
              </a:rPr>
              <a:t>Axis8JFSB811</a:t>
            </a:r>
            <a:endParaRPr sz="14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679A7F-F709-65DE-6255-2974D7A570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110" y="1081880"/>
            <a:ext cx="1980113" cy="19801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5" y="518063"/>
            <a:ext cx="3420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4" dirty="0">
                <a:latin typeface="Verdana"/>
                <a:cs typeface="Verdana"/>
              </a:rPr>
              <a:t>P</a:t>
            </a:r>
            <a:r>
              <a:rPr sz="2800" spc="-114" dirty="0">
                <a:latin typeface="Verdana"/>
                <a:cs typeface="Verdana"/>
              </a:rPr>
              <a:t>r</a:t>
            </a:r>
            <a:r>
              <a:rPr sz="2800" spc="90" dirty="0">
                <a:latin typeface="Verdana"/>
                <a:cs typeface="Verdana"/>
              </a:rPr>
              <a:t>oblem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45" dirty="0">
                <a:latin typeface="Verdana"/>
                <a:cs typeface="Verdana"/>
              </a:rPr>
              <a:t>Deﬁnition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1224303"/>
            <a:ext cx="4713605" cy="3241040"/>
          </a:xfrm>
          <a:custGeom>
            <a:avLst/>
            <a:gdLst/>
            <a:ahLst/>
            <a:cxnLst/>
            <a:rect l="l" t="t" r="r" b="b"/>
            <a:pathLst>
              <a:path w="4713605" h="3241040">
                <a:moveTo>
                  <a:pt x="0" y="90153"/>
                </a:moveTo>
                <a:lnTo>
                  <a:pt x="7084" y="55061"/>
                </a:lnTo>
                <a:lnTo>
                  <a:pt x="26405" y="26405"/>
                </a:lnTo>
                <a:lnTo>
                  <a:pt x="55061" y="7084"/>
                </a:lnTo>
                <a:lnTo>
                  <a:pt x="90153" y="0"/>
                </a:lnTo>
                <a:lnTo>
                  <a:pt x="4623146" y="0"/>
                </a:lnTo>
                <a:lnTo>
                  <a:pt x="4673163" y="15146"/>
                </a:lnTo>
                <a:lnTo>
                  <a:pt x="4706437" y="55653"/>
                </a:lnTo>
                <a:lnTo>
                  <a:pt x="4713299" y="90153"/>
                </a:lnTo>
                <a:lnTo>
                  <a:pt x="4713299" y="3150446"/>
                </a:lnTo>
                <a:lnTo>
                  <a:pt x="4706215" y="3185538"/>
                </a:lnTo>
                <a:lnTo>
                  <a:pt x="4686894" y="3214194"/>
                </a:lnTo>
                <a:lnTo>
                  <a:pt x="4658238" y="3233515"/>
                </a:lnTo>
                <a:lnTo>
                  <a:pt x="4623146" y="3240599"/>
                </a:lnTo>
                <a:lnTo>
                  <a:pt x="90153" y="3240599"/>
                </a:lnTo>
                <a:lnTo>
                  <a:pt x="55061" y="3233515"/>
                </a:lnTo>
                <a:lnTo>
                  <a:pt x="26405" y="3214194"/>
                </a:lnTo>
                <a:lnTo>
                  <a:pt x="7084" y="3185538"/>
                </a:lnTo>
                <a:lnTo>
                  <a:pt x="0" y="3150446"/>
                </a:lnTo>
                <a:lnTo>
                  <a:pt x="0" y="90153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8049" y="1485156"/>
            <a:ext cx="4269105" cy="2719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999"/>
              </a:lnSpc>
              <a:spcBef>
                <a:spcPts val="100"/>
              </a:spcBef>
            </a:pPr>
            <a:r>
              <a:rPr lang="en-US" sz="1400" spc="155" dirty="0">
                <a:solidFill>
                  <a:srgbClr val="FFFFFF"/>
                </a:solidFill>
                <a:latin typeface="Cambria"/>
                <a:cs typeface="Cambria"/>
              </a:rPr>
              <a:t>Colleges often conduct various events from time to time. Example. A TEDx event, etc.</a:t>
            </a:r>
          </a:p>
          <a:p>
            <a:pPr marL="12700" marR="5080" algn="just">
              <a:lnSpc>
                <a:spcPct val="113999"/>
              </a:lnSpc>
              <a:spcBef>
                <a:spcPts val="100"/>
              </a:spcBef>
            </a:pPr>
            <a:r>
              <a:rPr lang="en-US" sz="1400" spc="155" dirty="0">
                <a:solidFill>
                  <a:srgbClr val="FFFFFF"/>
                </a:solidFill>
                <a:latin typeface="Cambria"/>
                <a:cs typeface="Cambria"/>
              </a:rPr>
              <a:t>The problem here is that they don’t have their own platform where a college can manage all their events with ease and students can be informed about the various events that are coming up and get them registered and manage at one place.</a:t>
            </a:r>
          </a:p>
          <a:p>
            <a:pPr marL="12700" marR="5080" algn="just">
              <a:lnSpc>
                <a:spcPct val="113999"/>
              </a:lnSpc>
              <a:spcBef>
                <a:spcPts val="100"/>
              </a:spcBef>
            </a:pPr>
            <a:r>
              <a:rPr lang="en-US" sz="1400" spc="155" dirty="0">
                <a:solidFill>
                  <a:srgbClr val="FFFFFF"/>
                </a:solidFill>
                <a:latin typeface="Cambria"/>
                <a:cs typeface="Cambria"/>
              </a:rPr>
              <a:t>Thus, </a:t>
            </a:r>
            <a:r>
              <a:rPr lang="en-US" sz="1400" spc="155" dirty="0" err="1">
                <a:solidFill>
                  <a:srgbClr val="FFFFFF"/>
                </a:solidFill>
                <a:latin typeface="Cambria"/>
                <a:cs typeface="Cambria"/>
              </a:rPr>
              <a:t>EventBuddy</a:t>
            </a:r>
            <a:r>
              <a:rPr lang="en-US" sz="1400" spc="155" dirty="0">
                <a:solidFill>
                  <a:srgbClr val="FFFFFF"/>
                </a:solidFill>
                <a:latin typeface="Cambria"/>
                <a:cs typeface="Cambria"/>
              </a:rPr>
              <a:t> is a platform that can solve the above problem and make the management easier.</a:t>
            </a:r>
            <a:endParaRPr sz="1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4" y="518063"/>
            <a:ext cx="39235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54" dirty="0">
                <a:latin typeface="Verdana"/>
                <a:cs typeface="Verdana"/>
              </a:rPr>
              <a:t>Proposed Solution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1224303"/>
            <a:ext cx="4713605" cy="3241040"/>
          </a:xfrm>
          <a:custGeom>
            <a:avLst/>
            <a:gdLst/>
            <a:ahLst/>
            <a:cxnLst/>
            <a:rect l="l" t="t" r="r" b="b"/>
            <a:pathLst>
              <a:path w="4713605" h="3241040">
                <a:moveTo>
                  <a:pt x="0" y="90153"/>
                </a:moveTo>
                <a:lnTo>
                  <a:pt x="7084" y="55061"/>
                </a:lnTo>
                <a:lnTo>
                  <a:pt x="26405" y="26405"/>
                </a:lnTo>
                <a:lnTo>
                  <a:pt x="55061" y="7084"/>
                </a:lnTo>
                <a:lnTo>
                  <a:pt x="90153" y="0"/>
                </a:lnTo>
                <a:lnTo>
                  <a:pt x="4623146" y="0"/>
                </a:lnTo>
                <a:lnTo>
                  <a:pt x="4673163" y="15146"/>
                </a:lnTo>
                <a:lnTo>
                  <a:pt x="4706437" y="55653"/>
                </a:lnTo>
                <a:lnTo>
                  <a:pt x="4713299" y="90153"/>
                </a:lnTo>
                <a:lnTo>
                  <a:pt x="4713299" y="3150446"/>
                </a:lnTo>
                <a:lnTo>
                  <a:pt x="4706215" y="3185538"/>
                </a:lnTo>
                <a:lnTo>
                  <a:pt x="4686894" y="3214194"/>
                </a:lnTo>
                <a:lnTo>
                  <a:pt x="4658238" y="3233515"/>
                </a:lnTo>
                <a:lnTo>
                  <a:pt x="4623146" y="3240599"/>
                </a:lnTo>
                <a:lnTo>
                  <a:pt x="90153" y="3240599"/>
                </a:lnTo>
                <a:lnTo>
                  <a:pt x="55061" y="3233515"/>
                </a:lnTo>
                <a:lnTo>
                  <a:pt x="26405" y="3214194"/>
                </a:lnTo>
                <a:lnTo>
                  <a:pt x="7084" y="3185538"/>
                </a:lnTo>
                <a:lnTo>
                  <a:pt x="0" y="3150446"/>
                </a:lnTo>
                <a:lnTo>
                  <a:pt x="0" y="90153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2494" y="1891421"/>
            <a:ext cx="4260215" cy="1578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999"/>
              </a:lnSpc>
              <a:spcBef>
                <a:spcPts val="100"/>
              </a:spcBef>
            </a:pPr>
            <a:r>
              <a:rPr lang="en-US" dirty="0">
                <a:solidFill>
                  <a:schemeClr val="bg1"/>
                </a:solidFill>
                <a:latin typeface="Cambria"/>
                <a:cs typeface="Cambria"/>
              </a:rPr>
              <a:t>A website where admins can create events. A student can come and view all the listed</a:t>
            </a:r>
          </a:p>
          <a:p>
            <a:pPr marL="12700" marR="5080" algn="just">
              <a:lnSpc>
                <a:spcPct val="113999"/>
              </a:lnSpc>
              <a:spcBef>
                <a:spcPts val="100"/>
              </a:spcBef>
            </a:pPr>
            <a:r>
              <a:rPr lang="en-US" dirty="0">
                <a:solidFill>
                  <a:schemeClr val="bg1"/>
                </a:solidFill>
                <a:latin typeface="Cambria"/>
                <a:cs typeface="Cambria"/>
              </a:rPr>
              <a:t>events and schedule for the same and can register himself in the event in which he/she is interested.</a:t>
            </a:r>
            <a:endParaRPr dirty="0">
              <a:solidFill>
                <a:schemeClr val="bg1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96501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3641" y="819150"/>
            <a:ext cx="40156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5" dirty="0">
                <a:latin typeface="Verdana"/>
                <a:cs typeface="Verdana"/>
              </a:rPr>
              <a:t>Technologies Used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2648" y="1390298"/>
            <a:ext cx="8697595" cy="3221990"/>
          </a:xfrm>
          <a:custGeom>
            <a:avLst/>
            <a:gdLst/>
            <a:ahLst/>
            <a:cxnLst/>
            <a:rect l="l" t="t" r="r" b="b"/>
            <a:pathLst>
              <a:path w="8697595" h="3221990">
                <a:moveTo>
                  <a:pt x="0" y="76740"/>
                </a:moveTo>
                <a:lnTo>
                  <a:pt x="6030" y="46869"/>
                </a:lnTo>
                <a:lnTo>
                  <a:pt x="22476" y="22476"/>
                </a:lnTo>
                <a:lnTo>
                  <a:pt x="46869" y="6030"/>
                </a:lnTo>
                <a:lnTo>
                  <a:pt x="76740" y="0"/>
                </a:lnTo>
                <a:lnTo>
                  <a:pt x="8620259" y="0"/>
                </a:lnTo>
                <a:lnTo>
                  <a:pt x="8662835" y="12893"/>
                </a:lnTo>
                <a:lnTo>
                  <a:pt x="8691158" y="47373"/>
                </a:lnTo>
                <a:lnTo>
                  <a:pt x="8696999" y="76740"/>
                </a:lnTo>
                <a:lnTo>
                  <a:pt x="8696999" y="3144958"/>
                </a:lnTo>
                <a:lnTo>
                  <a:pt x="8690969" y="3174829"/>
                </a:lnTo>
                <a:lnTo>
                  <a:pt x="8674523" y="3199223"/>
                </a:lnTo>
                <a:lnTo>
                  <a:pt x="8650130" y="3215669"/>
                </a:lnTo>
                <a:lnTo>
                  <a:pt x="8620259" y="3221699"/>
                </a:lnTo>
                <a:lnTo>
                  <a:pt x="76740" y="3221699"/>
                </a:lnTo>
                <a:lnTo>
                  <a:pt x="46869" y="3215669"/>
                </a:lnTo>
                <a:lnTo>
                  <a:pt x="22476" y="3199223"/>
                </a:lnTo>
                <a:lnTo>
                  <a:pt x="6030" y="3174829"/>
                </a:lnTo>
                <a:lnTo>
                  <a:pt x="0" y="3144958"/>
                </a:lnTo>
                <a:lnTo>
                  <a:pt x="0" y="7674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8151" y="1891631"/>
            <a:ext cx="1575435" cy="221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1790">
              <a:lnSpc>
                <a:spcPct val="106600"/>
              </a:lnSpc>
              <a:spcBef>
                <a:spcPts val="100"/>
              </a:spcBef>
            </a:pPr>
            <a:r>
              <a:rPr lang="en-US" sz="1700" spc="30" dirty="0">
                <a:solidFill>
                  <a:srgbClr val="FFFFFF"/>
                </a:solidFill>
                <a:latin typeface="Tahoma"/>
                <a:cs typeface="Tahoma"/>
              </a:rPr>
              <a:t>Backend</a:t>
            </a:r>
            <a:r>
              <a:rPr sz="170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700" spc="30" dirty="0">
                <a:solidFill>
                  <a:srgbClr val="FFFFFF"/>
                </a:solidFill>
                <a:latin typeface="Tahoma"/>
                <a:cs typeface="Tahoma"/>
              </a:rPr>
              <a:t>Database</a:t>
            </a:r>
            <a:endParaRPr sz="17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700" spc="40" dirty="0">
                <a:solidFill>
                  <a:srgbClr val="FFFFFF"/>
                </a:solidFill>
                <a:latin typeface="Tahoma"/>
                <a:cs typeface="Tahoma"/>
              </a:rPr>
              <a:t>Frontend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700" spc="40" dirty="0">
                <a:solidFill>
                  <a:srgbClr val="FFFFFF"/>
                </a:solidFill>
                <a:latin typeface="Tahoma"/>
                <a:cs typeface="Tahoma"/>
              </a:rPr>
              <a:t>Tools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700" spc="4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700" spc="4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700" spc="4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sz="17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9718" y="1891631"/>
            <a:ext cx="4709160" cy="2533386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700" spc="-17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7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700" spc="120" dirty="0">
                <a:solidFill>
                  <a:srgbClr val="FFFFFF"/>
                </a:solidFill>
                <a:latin typeface="Tahoma"/>
                <a:cs typeface="Tahoma"/>
              </a:rPr>
              <a:t>Java, Spring Boot Microservices</a:t>
            </a:r>
            <a:endParaRPr sz="1700" dirty="0">
              <a:latin typeface="Tahoma"/>
              <a:cs typeface="Tahoma"/>
            </a:endParaRPr>
          </a:p>
          <a:p>
            <a:pPr marL="30480">
              <a:lnSpc>
                <a:spcPct val="100000"/>
              </a:lnSpc>
              <a:spcBef>
                <a:spcPts val="135"/>
              </a:spcBef>
            </a:pPr>
            <a:r>
              <a:rPr sz="1700" spc="-17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7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700" spc="80" dirty="0">
                <a:solidFill>
                  <a:srgbClr val="FFFFFF"/>
                </a:solidFill>
                <a:latin typeface="Tahoma"/>
                <a:cs typeface="Tahoma"/>
              </a:rPr>
              <a:t>MongoDB</a:t>
            </a:r>
            <a:endParaRPr sz="1700" dirty="0">
              <a:latin typeface="Tahoma"/>
              <a:cs typeface="Tahoma"/>
            </a:endParaRPr>
          </a:p>
          <a:p>
            <a:pPr marL="43180">
              <a:lnSpc>
                <a:spcPct val="100000"/>
              </a:lnSpc>
              <a:spcBef>
                <a:spcPts val="135"/>
              </a:spcBef>
            </a:pPr>
            <a:r>
              <a:rPr sz="1700" spc="-17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7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1700" spc="35" dirty="0">
                <a:solidFill>
                  <a:srgbClr val="FFFFFF"/>
                </a:solidFill>
                <a:latin typeface="Tahoma"/>
                <a:cs typeface="Tahoma"/>
              </a:rPr>
              <a:t>HTML CSS JS/Bootstrap</a:t>
            </a:r>
          </a:p>
          <a:p>
            <a:pPr marL="43180">
              <a:lnSpc>
                <a:spcPct val="100000"/>
              </a:lnSpc>
              <a:spcBef>
                <a:spcPts val="135"/>
              </a:spcBef>
            </a:pPr>
            <a:r>
              <a:rPr lang="en-IN" sz="1700" spc="35" dirty="0">
                <a:solidFill>
                  <a:srgbClr val="FFFFFF"/>
                </a:solidFill>
                <a:latin typeface="Tahoma"/>
                <a:cs typeface="Tahoma"/>
              </a:rPr>
              <a:t>:IntelliJ Idea, Postman (for testing API)</a:t>
            </a:r>
          </a:p>
          <a:p>
            <a:pPr marL="43180">
              <a:lnSpc>
                <a:spcPct val="100000"/>
              </a:lnSpc>
              <a:spcBef>
                <a:spcPts val="135"/>
              </a:spcBef>
            </a:pPr>
            <a:endParaRPr lang="en-IN" sz="1700" spc="3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43180">
              <a:lnSpc>
                <a:spcPct val="100000"/>
              </a:lnSpc>
              <a:spcBef>
                <a:spcPts val="135"/>
              </a:spcBef>
            </a:pPr>
            <a:r>
              <a:rPr lang="en-IN" spc="35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Eureka Server &amp; Client</a:t>
            </a:r>
          </a:p>
          <a:p>
            <a:pPr marL="43180">
              <a:lnSpc>
                <a:spcPct val="100000"/>
              </a:lnSpc>
              <a:spcBef>
                <a:spcPts val="135"/>
              </a:spcBef>
            </a:pPr>
            <a:r>
              <a:rPr lang="en-IN" dirty="0">
                <a:solidFill>
                  <a:srgbClr val="FFFF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Template</a:t>
            </a:r>
          </a:p>
          <a:p>
            <a:pPr marL="43180">
              <a:lnSpc>
                <a:spcPct val="100000"/>
              </a:lnSpc>
              <a:spcBef>
                <a:spcPts val="135"/>
              </a:spcBef>
            </a:pPr>
            <a:r>
              <a:rPr lang="en-IN" spc="35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Swagger UI</a:t>
            </a:r>
          </a:p>
          <a:p>
            <a:pPr marL="43180">
              <a:lnSpc>
                <a:spcPct val="100000"/>
              </a:lnSpc>
              <a:spcBef>
                <a:spcPts val="135"/>
              </a:spcBef>
            </a:pPr>
            <a:endParaRPr sz="17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3641" y="819150"/>
            <a:ext cx="40156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5" dirty="0">
                <a:latin typeface="Verdana"/>
                <a:cs typeface="Verdana"/>
              </a:rPr>
              <a:t>SERVICES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2648" y="1390298"/>
            <a:ext cx="8697595" cy="3221990"/>
          </a:xfrm>
          <a:custGeom>
            <a:avLst/>
            <a:gdLst/>
            <a:ahLst/>
            <a:cxnLst/>
            <a:rect l="l" t="t" r="r" b="b"/>
            <a:pathLst>
              <a:path w="8697595" h="3221990">
                <a:moveTo>
                  <a:pt x="0" y="76740"/>
                </a:moveTo>
                <a:lnTo>
                  <a:pt x="6030" y="46869"/>
                </a:lnTo>
                <a:lnTo>
                  <a:pt x="22476" y="22476"/>
                </a:lnTo>
                <a:lnTo>
                  <a:pt x="46869" y="6030"/>
                </a:lnTo>
                <a:lnTo>
                  <a:pt x="76740" y="0"/>
                </a:lnTo>
                <a:lnTo>
                  <a:pt x="8620259" y="0"/>
                </a:lnTo>
                <a:lnTo>
                  <a:pt x="8662835" y="12893"/>
                </a:lnTo>
                <a:lnTo>
                  <a:pt x="8691158" y="47373"/>
                </a:lnTo>
                <a:lnTo>
                  <a:pt x="8696999" y="76740"/>
                </a:lnTo>
                <a:lnTo>
                  <a:pt x="8696999" y="3144958"/>
                </a:lnTo>
                <a:lnTo>
                  <a:pt x="8690969" y="3174829"/>
                </a:lnTo>
                <a:lnTo>
                  <a:pt x="8674523" y="3199223"/>
                </a:lnTo>
                <a:lnTo>
                  <a:pt x="8650130" y="3215669"/>
                </a:lnTo>
                <a:lnTo>
                  <a:pt x="8620259" y="3221699"/>
                </a:lnTo>
                <a:lnTo>
                  <a:pt x="76740" y="3221699"/>
                </a:lnTo>
                <a:lnTo>
                  <a:pt x="46869" y="3215669"/>
                </a:lnTo>
                <a:lnTo>
                  <a:pt x="22476" y="3199223"/>
                </a:lnTo>
                <a:lnTo>
                  <a:pt x="6030" y="3174829"/>
                </a:lnTo>
                <a:lnTo>
                  <a:pt x="0" y="3144958"/>
                </a:lnTo>
                <a:lnTo>
                  <a:pt x="0" y="7674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0992" y="1632421"/>
            <a:ext cx="2212649" cy="3366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1790">
              <a:lnSpc>
                <a:spcPct val="106600"/>
              </a:lnSpc>
              <a:spcBef>
                <a:spcPts val="100"/>
              </a:spcBef>
            </a:pPr>
            <a:r>
              <a:rPr lang="en-US" sz="1700" spc="30" dirty="0">
                <a:solidFill>
                  <a:srgbClr val="FFFFFF"/>
                </a:solidFill>
                <a:latin typeface="Tahoma"/>
                <a:cs typeface="Tahoma"/>
              </a:rPr>
              <a:t>Student Service</a:t>
            </a:r>
            <a:r>
              <a:rPr sz="170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endParaRPr lang="en-US" sz="1700" spc="6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351790">
              <a:lnSpc>
                <a:spcPct val="106600"/>
              </a:lnSpc>
              <a:spcBef>
                <a:spcPts val="100"/>
              </a:spcBef>
            </a:pPr>
            <a:endParaRPr lang="en-US" sz="1700" spc="3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351790">
              <a:lnSpc>
                <a:spcPct val="106600"/>
              </a:lnSpc>
              <a:spcBef>
                <a:spcPts val="100"/>
              </a:spcBef>
            </a:pPr>
            <a:r>
              <a:rPr lang="en-US" sz="1700" spc="30" dirty="0">
                <a:solidFill>
                  <a:srgbClr val="FFFFFF"/>
                </a:solidFill>
                <a:latin typeface="Tahoma"/>
                <a:cs typeface="Tahoma"/>
              </a:rPr>
              <a:t>Event Service</a:t>
            </a:r>
          </a:p>
          <a:p>
            <a:pPr marL="12700" marR="351790">
              <a:lnSpc>
                <a:spcPct val="106600"/>
              </a:lnSpc>
              <a:spcBef>
                <a:spcPts val="100"/>
              </a:spcBef>
            </a:pPr>
            <a:endParaRPr sz="17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700" spc="40" dirty="0">
                <a:solidFill>
                  <a:srgbClr val="FFFFFF"/>
                </a:solidFill>
                <a:latin typeface="Tahoma"/>
                <a:cs typeface="Tahoma"/>
              </a:rPr>
              <a:t>Service Registry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700" spc="40" dirty="0">
                <a:solidFill>
                  <a:srgbClr val="FFFFFF"/>
                </a:solidFill>
                <a:latin typeface="Tahoma"/>
                <a:cs typeface="Tahoma"/>
              </a:rPr>
              <a:t>(Eureka Server)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700" spc="4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700" spc="40" dirty="0">
                <a:solidFill>
                  <a:srgbClr val="FFFFFF"/>
                </a:solidFill>
                <a:latin typeface="Tahoma"/>
                <a:cs typeface="Tahoma"/>
              </a:rPr>
              <a:t>Swagger UI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700" spc="4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700" spc="4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700" spc="4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sz="17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6865" y="1632421"/>
            <a:ext cx="4709160" cy="222560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700" spc="-17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7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700" spc="120" dirty="0">
                <a:solidFill>
                  <a:srgbClr val="FFFFFF"/>
                </a:solidFill>
                <a:latin typeface="Tahoma"/>
                <a:cs typeface="Tahoma"/>
              </a:rPr>
              <a:t>PORT 8002  CRUD Operations</a:t>
            </a: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sz="1700" dirty="0">
              <a:latin typeface="Tahoma"/>
              <a:cs typeface="Tahoma"/>
            </a:endParaRPr>
          </a:p>
          <a:p>
            <a:pPr marL="30480">
              <a:lnSpc>
                <a:spcPct val="100000"/>
              </a:lnSpc>
              <a:spcBef>
                <a:spcPts val="135"/>
              </a:spcBef>
            </a:pPr>
            <a:r>
              <a:rPr sz="1700" spc="-17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lang="en-US" sz="17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700" spc="75" dirty="0">
                <a:solidFill>
                  <a:srgbClr val="FFFFFF"/>
                </a:solidFill>
                <a:latin typeface="Tahoma"/>
                <a:cs typeface="Tahoma"/>
              </a:rPr>
              <a:t>PORT 8001  CRUD Operations</a:t>
            </a:r>
          </a:p>
          <a:p>
            <a:pPr marL="30480">
              <a:lnSpc>
                <a:spcPct val="100000"/>
              </a:lnSpc>
              <a:spcBef>
                <a:spcPts val="135"/>
              </a:spcBef>
            </a:pPr>
            <a:endParaRPr lang="en-US" sz="1700" spc="-17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43180">
              <a:lnSpc>
                <a:spcPct val="100000"/>
              </a:lnSpc>
              <a:spcBef>
                <a:spcPts val="135"/>
              </a:spcBef>
            </a:pPr>
            <a:r>
              <a:rPr sz="1700" spc="-17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7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1700" spc="35" dirty="0">
                <a:solidFill>
                  <a:srgbClr val="FFFFFF"/>
                </a:solidFill>
                <a:latin typeface="Tahoma"/>
                <a:cs typeface="Tahoma"/>
              </a:rPr>
              <a:t>PORT 8761</a:t>
            </a:r>
          </a:p>
          <a:p>
            <a:pPr marL="43180">
              <a:lnSpc>
                <a:spcPct val="100000"/>
              </a:lnSpc>
              <a:spcBef>
                <a:spcPts val="135"/>
              </a:spcBef>
            </a:pPr>
            <a:endParaRPr lang="en-IN" sz="1700" spc="3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43180">
              <a:lnSpc>
                <a:spcPct val="100000"/>
              </a:lnSpc>
              <a:spcBef>
                <a:spcPts val="135"/>
              </a:spcBef>
            </a:pPr>
            <a:endParaRPr lang="en-IN" sz="1700" spc="3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43180">
              <a:lnSpc>
                <a:spcPct val="100000"/>
              </a:lnSpc>
              <a:spcBef>
                <a:spcPts val="135"/>
              </a:spcBef>
            </a:pPr>
            <a:r>
              <a:rPr lang="en-IN" sz="1700" spc="35" dirty="0">
                <a:solidFill>
                  <a:srgbClr val="FFFFFF"/>
                </a:solidFill>
                <a:latin typeface="Tahoma"/>
                <a:cs typeface="Tahoma"/>
              </a:rPr>
              <a:t>:PORT 8006</a:t>
            </a:r>
          </a:p>
        </p:txBody>
      </p:sp>
    </p:spTree>
    <p:extLst>
      <p:ext uri="{BB962C8B-B14F-4D97-AF65-F5344CB8AC3E}">
        <p14:creationId xmlns:p14="http://schemas.microsoft.com/office/powerpoint/2010/main" val="405965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V="1">
            <a:off x="889861" y="485962"/>
            <a:ext cx="4349981" cy="102162"/>
          </a:xfrm>
          <a:custGeom>
            <a:avLst/>
            <a:gdLst/>
            <a:ahLst/>
            <a:cxnLst/>
            <a:rect l="l" t="t" r="r" b="b"/>
            <a:pathLst>
              <a:path w="5949315">
                <a:moveTo>
                  <a:pt x="0" y="0"/>
                </a:moveTo>
                <a:lnTo>
                  <a:pt x="5948699" y="0"/>
                </a:lnTo>
              </a:path>
            </a:pathLst>
          </a:custGeom>
          <a:ln w="761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575" y="192561"/>
            <a:ext cx="803435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25" dirty="0">
                <a:latin typeface="Verdana"/>
                <a:cs typeface="Verdana"/>
              </a:rPr>
              <a:t>P</a:t>
            </a:r>
            <a:r>
              <a:rPr sz="2000" spc="-140" dirty="0">
                <a:latin typeface="Verdana"/>
                <a:cs typeface="Verdana"/>
              </a:rPr>
              <a:t>r</a:t>
            </a:r>
            <a:r>
              <a:rPr sz="2000" spc="75" dirty="0">
                <a:latin typeface="Verdana"/>
                <a:cs typeface="Verdana"/>
              </a:rPr>
              <a:t>oposed</a:t>
            </a:r>
            <a:r>
              <a:rPr sz="2000" spc="-325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Solution</a:t>
            </a:r>
            <a:r>
              <a:rPr lang="en-US" sz="2000" spc="20" dirty="0">
                <a:latin typeface="Verdana"/>
                <a:cs typeface="Verdana"/>
              </a:rPr>
              <a:t>  Flow Diagram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A8DDA8-7DD7-B76B-323E-A3FAC707B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29" y="666750"/>
            <a:ext cx="6858000" cy="41946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095" y="589618"/>
            <a:ext cx="54167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110" dirty="0">
                <a:latin typeface="Verdana"/>
                <a:cs typeface="Verdana"/>
              </a:rPr>
              <a:t>What’s Next &amp; </a:t>
            </a:r>
            <a:r>
              <a:rPr sz="2800" spc="110" dirty="0">
                <a:latin typeface="Verdana"/>
                <a:cs typeface="Verdana"/>
              </a:rPr>
              <a:t>F</a:t>
            </a:r>
            <a:r>
              <a:rPr sz="2800" spc="45" dirty="0">
                <a:latin typeface="Verdana"/>
                <a:cs typeface="Verdana"/>
              </a:rPr>
              <a:t>utu</a:t>
            </a:r>
            <a:r>
              <a:rPr sz="2800" spc="-5" dirty="0">
                <a:latin typeface="Verdana"/>
                <a:cs typeface="Verdana"/>
              </a:rPr>
              <a:t>r</a:t>
            </a:r>
            <a:r>
              <a:rPr sz="2800" spc="20" dirty="0">
                <a:latin typeface="Verdana"/>
                <a:cs typeface="Verdana"/>
              </a:rPr>
              <a:t>e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S</a:t>
            </a:r>
            <a:r>
              <a:rPr sz="2800" spc="-60" dirty="0">
                <a:latin typeface="Verdana"/>
                <a:cs typeface="Verdana"/>
              </a:rPr>
              <a:t>c</a:t>
            </a:r>
            <a:r>
              <a:rPr sz="2800" spc="75" dirty="0">
                <a:latin typeface="Verdana"/>
                <a:cs typeface="Verdana"/>
              </a:rPr>
              <a:t>ope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7675" y="1239400"/>
            <a:ext cx="5150485" cy="3396615"/>
          </a:xfrm>
          <a:custGeom>
            <a:avLst/>
            <a:gdLst/>
            <a:ahLst/>
            <a:cxnLst/>
            <a:rect l="l" t="t" r="r" b="b"/>
            <a:pathLst>
              <a:path w="5150485" h="3396615">
                <a:moveTo>
                  <a:pt x="0" y="96378"/>
                </a:moveTo>
                <a:lnTo>
                  <a:pt x="7573" y="58863"/>
                </a:lnTo>
                <a:lnTo>
                  <a:pt x="28228" y="28228"/>
                </a:lnTo>
                <a:lnTo>
                  <a:pt x="58863" y="7573"/>
                </a:lnTo>
                <a:lnTo>
                  <a:pt x="96378" y="0"/>
                </a:lnTo>
                <a:lnTo>
                  <a:pt x="5053721" y="0"/>
                </a:lnTo>
                <a:lnTo>
                  <a:pt x="5107192" y="16192"/>
                </a:lnTo>
                <a:lnTo>
                  <a:pt x="5142763" y="59495"/>
                </a:lnTo>
                <a:lnTo>
                  <a:pt x="5150099" y="96378"/>
                </a:lnTo>
                <a:lnTo>
                  <a:pt x="5150099" y="3299621"/>
                </a:lnTo>
                <a:lnTo>
                  <a:pt x="5142526" y="3337136"/>
                </a:lnTo>
                <a:lnTo>
                  <a:pt x="5121871" y="3367771"/>
                </a:lnTo>
                <a:lnTo>
                  <a:pt x="5091236" y="3388426"/>
                </a:lnTo>
                <a:lnTo>
                  <a:pt x="5053721" y="3395999"/>
                </a:lnTo>
                <a:lnTo>
                  <a:pt x="96378" y="3395999"/>
                </a:lnTo>
                <a:lnTo>
                  <a:pt x="58863" y="3388426"/>
                </a:lnTo>
                <a:lnTo>
                  <a:pt x="28228" y="3367771"/>
                </a:lnTo>
                <a:lnTo>
                  <a:pt x="7573" y="3337136"/>
                </a:lnTo>
                <a:lnTo>
                  <a:pt x="0" y="3299621"/>
                </a:lnTo>
                <a:lnTo>
                  <a:pt x="0" y="96378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00" y="1581150"/>
            <a:ext cx="4821555" cy="3227807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508000" marR="8890" indent="-495300" algn="just">
              <a:lnSpc>
                <a:spcPct val="101200"/>
              </a:lnSpc>
              <a:spcBef>
                <a:spcPts val="70"/>
              </a:spcBef>
              <a:buFont typeface="MS PGothic"/>
              <a:buChar char="➔"/>
              <a:tabLst>
                <a:tab pos="508000" algn="l"/>
              </a:tabLst>
            </a:pPr>
            <a:r>
              <a:rPr lang="en-US" sz="2100" spc="45" dirty="0">
                <a:solidFill>
                  <a:srgbClr val="FFFFFF"/>
                </a:solidFill>
                <a:latin typeface="Tahoma"/>
                <a:cs typeface="Tahoma"/>
              </a:rPr>
              <a:t>Enhance and Implement using React - Bootstrap</a:t>
            </a:r>
          </a:p>
          <a:p>
            <a:pPr marL="508000" marR="8890" indent="-495300" algn="just">
              <a:lnSpc>
                <a:spcPct val="101200"/>
              </a:lnSpc>
              <a:spcBef>
                <a:spcPts val="70"/>
              </a:spcBef>
              <a:buFont typeface="MS PGothic"/>
              <a:buChar char="➔"/>
              <a:tabLst>
                <a:tab pos="508000" algn="l"/>
              </a:tabLst>
            </a:pPr>
            <a:endParaRPr lang="en-US" sz="2100" spc="4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508000" marR="8890" indent="-495300" algn="just">
              <a:lnSpc>
                <a:spcPct val="101200"/>
              </a:lnSpc>
              <a:spcBef>
                <a:spcPts val="70"/>
              </a:spcBef>
              <a:buFont typeface="MS PGothic"/>
              <a:buChar char="➔"/>
              <a:tabLst>
                <a:tab pos="508000" algn="l"/>
              </a:tabLst>
            </a:pPr>
            <a:endParaRPr lang="en-US" sz="2100" spc="4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508000" marR="8890" indent="-495300" algn="just">
              <a:lnSpc>
                <a:spcPct val="101200"/>
              </a:lnSpc>
              <a:spcBef>
                <a:spcPts val="70"/>
              </a:spcBef>
              <a:buFont typeface="MS PGothic"/>
              <a:buChar char="➔"/>
              <a:tabLst>
                <a:tab pos="508000" algn="l"/>
              </a:tabLst>
            </a:pPr>
            <a:r>
              <a:rPr lang="en-US" sz="2100" spc="45" dirty="0">
                <a:solidFill>
                  <a:srgbClr val="FFFFFF"/>
                </a:solidFill>
                <a:latin typeface="Tahoma"/>
                <a:cs typeface="Tahoma"/>
              </a:rPr>
              <a:t>Can allow Admin to make multiple admins</a:t>
            </a:r>
          </a:p>
          <a:p>
            <a:pPr marL="508000" marR="8890" indent="-495300" algn="just">
              <a:lnSpc>
                <a:spcPct val="101200"/>
              </a:lnSpc>
              <a:spcBef>
                <a:spcPts val="70"/>
              </a:spcBef>
              <a:buFont typeface="MS PGothic"/>
              <a:buChar char="➔"/>
              <a:tabLst>
                <a:tab pos="508000" algn="l"/>
              </a:tabLst>
            </a:pPr>
            <a:r>
              <a:rPr lang="en-US" sz="2100" spc="45" dirty="0">
                <a:solidFill>
                  <a:srgbClr val="FFFFFF"/>
                </a:solidFill>
                <a:latin typeface="Tahoma"/>
                <a:cs typeface="Tahoma"/>
              </a:rPr>
              <a:t>Set notifications of event details.</a:t>
            </a:r>
            <a:endParaRPr sz="2100" dirty="0">
              <a:latin typeface="Tahoma"/>
              <a:cs typeface="Tahoma"/>
            </a:endParaRPr>
          </a:p>
          <a:p>
            <a:pPr marL="508000" marR="5080" indent="-495300" algn="just">
              <a:lnSpc>
                <a:spcPct val="101200"/>
              </a:lnSpc>
              <a:spcBef>
                <a:spcPts val="975"/>
              </a:spcBef>
              <a:buFont typeface="MS PGothic"/>
              <a:buChar char="➔"/>
              <a:tabLst>
                <a:tab pos="508000" algn="l"/>
              </a:tabLst>
            </a:pPr>
            <a:r>
              <a:rPr lang="en-US" sz="2100" spc="25" dirty="0">
                <a:solidFill>
                  <a:srgbClr val="FFFFFF"/>
                </a:solidFill>
                <a:latin typeface="Tahoma"/>
                <a:cs typeface="Tahoma"/>
              </a:rPr>
              <a:t>Can Implement Mail method</a:t>
            </a:r>
          </a:p>
          <a:p>
            <a:pPr marL="508000" marR="5080" indent="-495300" algn="just">
              <a:lnSpc>
                <a:spcPct val="101200"/>
              </a:lnSpc>
              <a:spcBef>
                <a:spcPts val="975"/>
              </a:spcBef>
              <a:buFont typeface="MS PGothic"/>
              <a:buChar char="➔"/>
              <a:tabLst>
                <a:tab pos="508000" algn="l"/>
              </a:tabLst>
            </a:pPr>
            <a:endParaRPr lang="en-US" sz="2100" spc="25" dirty="0">
              <a:solidFill>
                <a:srgbClr val="FFFFFF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1485" y="338359"/>
            <a:ext cx="34448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W</a:t>
            </a:r>
            <a:r>
              <a:rPr spc="-5" dirty="0"/>
              <a:t>ould</a:t>
            </a:r>
            <a:r>
              <a:rPr spc="-25" dirty="0"/>
              <a:t> </a:t>
            </a:r>
            <a:r>
              <a:rPr spc="-5" dirty="0"/>
              <a:t>like</a:t>
            </a:r>
            <a:r>
              <a:rPr spc="-25" dirty="0"/>
              <a:t> </a:t>
            </a:r>
            <a:r>
              <a:rPr spc="-5" dirty="0"/>
              <a:t>to</a:t>
            </a:r>
            <a:r>
              <a:rPr spc="-30" dirty="0"/>
              <a:t> </a:t>
            </a:r>
            <a:r>
              <a:rPr spc="-5" dirty="0"/>
              <a:t>thank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650" y="884332"/>
            <a:ext cx="5507950" cy="4104072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508000" marR="5080" indent="-495300" algn="just">
              <a:lnSpc>
                <a:spcPct val="101200"/>
              </a:lnSpc>
              <a:spcBef>
                <a:spcPts val="70"/>
              </a:spcBef>
              <a:buFont typeface="MS PGothic"/>
              <a:buChar char="➔"/>
              <a:tabLst>
                <a:tab pos="508000" algn="l"/>
              </a:tabLst>
            </a:pPr>
            <a:r>
              <a:rPr lang="en-US" sz="2100" spc="-5" dirty="0">
                <a:solidFill>
                  <a:srgbClr val="FFFFFF"/>
                </a:solidFill>
                <a:latin typeface="Arial MT"/>
                <a:cs typeface="Arial MT"/>
              </a:rPr>
              <a:t>Our trainer </a:t>
            </a:r>
            <a:r>
              <a:rPr lang="en-US" sz="2100" b="1" dirty="0">
                <a:solidFill>
                  <a:srgbClr val="FFFFFF"/>
                </a:solidFill>
                <a:latin typeface="Arial"/>
                <a:cs typeface="Arial"/>
              </a:rPr>
              <a:t>Syed </a:t>
            </a:r>
            <a:r>
              <a:rPr lang="en-US" sz="2100" dirty="0">
                <a:solidFill>
                  <a:srgbClr val="FFFFFF"/>
                </a:solidFill>
                <a:latin typeface="Arial MT"/>
                <a:cs typeface="Arial MT"/>
              </a:rPr>
              <a:t>Sir </a:t>
            </a:r>
            <a:r>
              <a:rPr lang="en-US" sz="2100" spc="-5" dirty="0">
                <a:solidFill>
                  <a:srgbClr val="FFFFFF"/>
                </a:solidFill>
                <a:latin typeface="Arial MT"/>
                <a:cs typeface="Arial MT"/>
              </a:rPr>
              <a:t>for his guidance. </a:t>
            </a:r>
          </a:p>
          <a:p>
            <a:pPr marL="508000" marR="5080" indent="-495300" algn="just">
              <a:lnSpc>
                <a:spcPct val="101200"/>
              </a:lnSpc>
              <a:spcBef>
                <a:spcPts val="70"/>
              </a:spcBef>
              <a:buFont typeface="MS PGothic"/>
              <a:buChar char="➔"/>
              <a:tabLst>
                <a:tab pos="508000" algn="l"/>
              </a:tabLst>
            </a:pPr>
            <a:endParaRPr lang="en-US" sz="2100" spc="-5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5080" algn="just">
              <a:lnSpc>
                <a:spcPct val="101200"/>
              </a:lnSpc>
              <a:spcBef>
                <a:spcPts val="70"/>
              </a:spcBef>
              <a:tabLst>
                <a:tab pos="508000" algn="l"/>
              </a:tabLst>
            </a:pPr>
            <a:r>
              <a:rPr lang="en-US" sz="2100" spc="-5" dirty="0">
                <a:solidFill>
                  <a:srgbClr val="FFFFFF"/>
                </a:solidFill>
                <a:latin typeface="Arial MT"/>
                <a:cs typeface="Arial MT"/>
              </a:rPr>
              <a:t>       Also</a:t>
            </a:r>
            <a:r>
              <a:rPr lang="en-US" sz="21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100" spc="-5" dirty="0">
                <a:solidFill>
                  <a:srgbClr val="FFFFFF"/>
                </a:solidFill>
                <a:latin typeface="Arial MT"/>
                <a:cs typeface="Arial MT"/>
              </a:rPr>
              <a:t>Thank</a:t>
            </a:r>
          </a:p>
          <a:p>
            <a:pPr marL="12700" marR="5080" algn="just">
              <a:lnSpc>
                <a:spcPct val="101200"/>
              </a:lnSpc>
              <a:spcBef>
                <a:spcPts val="70"/>
              </a:spcBef>
              <a:tabLst>
                <a:tab pos="508000" algn="l"/>
              </a:tabLst>
            </a:pPr>
            <a:endParaRPr lang="en-US" sz="2100" dirty="0">
              <a:latin typeface="Arial MT"/>
              <a:cs typeface="Arial MT"/>
            </a:endParaRPr>
          </a:p>
          <a:p>
            <a:pPr marL="508000" marR="237490" indent="-495300">
              <a:lnSpc>
                <a:spcPct val="101200"/>
              </a:lnSpc>
              <a:spcBef>
                <a:spcPts val="975"/>
              </a:spcBef>
              <a:buFont typeface="MS PGothic"/>
              <a:buChar char="➔"/>
              <a:tabLst>
                <a:tab pos="507365" algn="l"/>
                <a:tab pos="508000" algn="l"/>
              </a:tabLst>
            </a:pPr>
            <a:r>
              <a:rPr lang="en-US" sz="2100" b="1" spc="-5" dirty="0">
                <a:solidFill>
                  <a:srgbClr val="FFFFFF"/>
                </a:solidFill>
                <a:latin typeface="Arial"/>
                <a:cs typeface="Arial"/>
              </a:rPr>
              <a:t>Ronak Sir, </a:t>
            </a:r>
            <a:r>
              <a:rPr lang="en-US" sz="2100" b="1" spc="-5" dirty="0" err="1">
                <a:solidFill>
                  <a:srgbClr val="FFFFFF"/>
                </a:solidFill>
                <a:latin typeface="Arial"/>
                <a:cs typeface="Arial"/>
              </a:rPr>
              <a:t>UNext</a:t>
            </a:r>
            <a:r>
              <a:rPr lang="en-US" sz="2100" b="1" spc="-5" dirty="0">
                <a:solidFill>
                  <a:srgbClr val="FFFFFF"/>
                </a:solidFill>
                <a:latin typeface="Arial"/>
                <a:cs typeface="Arial"/>
              </a:rPr>
              <a:t> &amp; Manipal Team.</a:t>
            </a:r>
          </a:p>
          <a:p>
            <a:pPr marL="508000" marR="237490" indent="-495300">
              <a:lnSpc>
                <a:spcPct val="101200"/>
              </a:lnSpc>
              <a:spcBef>
                <a:spcPts val="975"/>
              </a:spcBef>
              <a:buFont typeface="MS PGothic"/>
              <a:buChar char="➔"/>
              <a:tabLst>
                <a:tab pos="507365" algn="l"/>
                <a:tab pos="508000" algn="l"/>
              </a:tabLst>
            </a:pPr>
            <a:endParaRPr lang="en-US" sz="21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08000" marR="237490" indent="-495300">
              <a:lnSpc>
                <a:spcPct val="101200"/>
              </a:lnSpc>
              <a:spcBef>
                <a:spcPts val="975"/>
              </a:spcBef>
              <a:buFont typeface="MS PGothic"/>
              <a:buChar char="➔"/>
              <a:tabLst>
                <a:tab pos="507365" algn="l"/>
                <a:tab pos="508000" algn="l"/>
              </a:tabLst>
            </a:pPr>
            <a:endParaRPr lang="en-US" sz="21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08000" marR="237490" indent="-495300">
              <a:lnSpc>
                <a:spcPct val="101200"/>
              </a:lnSpc>
              <a:spcBef>
                <a:spcPts val="975"/>
              </a:spcBef>
              <a:buFont typeface="MS PGothic"/>
              <a:buChar char="➔"/>
              <a:tabLst>
                <a:tab pos="507365" algn="l"/>
                <a:tab pos="508000" algn="l"/>
              </a:tabLst>
            </a:pPr>
            <a:endParaRPr lang="en-US" sz="21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237490">
              <a:lnSpc>
                <a:spcPct val="101200"/>
              </a:lnSpc>
              <a:spcBef>
                <a:spcPts val="975"/>
              </a:spcBef>
              <a:tabLst>
                <a:tab pos="507365" algn="l"/>
                <a:tab pos="508000" algn="l"/>
              </a:tabLst>
            </a:pPr>
            <a:r>
              <a:rPr lang="en-US" sz="2100" b="1" spc="-5" dirty="0">
                <a:solidFill>
                  <a:srgbClr val="FFFFFF"/>
                </a:solidFill>
                <a:latin typeface="Arial"/>
                <a:cs typeface="Arial"/>
              </a:rPr>
              <a:t>                                      </a:t>
            </a:r>
          </a:p>
          <a:p>
            <a:pPr marL="12700" marR="237490">
              <a:lnSpc>
                <a:spcPct val="101200"/>
              </a:lnSpc>
              <a:spcBef>
                <a:spcPts val="975"/>
              </a:spcBef>
              <a:tabLst>
                <a:tab pos="507365" algn="l"/>
                <a:tab pos="508000" algn="l"/>
              </a:tabLst>
            </a:pPr>
            <a:r>
              <a:rPr lang="en-US" sz="2400" b="1" spc="-5" dirty="0">
                <a:solidFill>
                  <a:srgbClr val="FFFF00"/>
                </a:solidFill>
                <a:latin typeface="Arial"/>
                <a:cs typeface="Arial"/>
              </a:rPr>
              <a:t>                                 LIVE DEMO Next</a:t>
            </a:r>
            <a:endParaRPr lang="en-US" sz="2100" dirty="0">
              <a:solidFill>
                <a:srgbClr val="FFFF00"/>
              </a:solidFill>
              <a:latin typeface="Arial MT"/>
              <a:cs typeface="Arial M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ACF329-F166-AD55-6469-08999AD5BF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724150"/>
            <a:ext cx="1676400" cy="167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0C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255</Words>
  <Application>Microsoft Office PowerPoint</Application>
  <PresentationFormat>On-screen Show (16:9)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MS PGothic</vt:lpstr>
      <vt:lpstr>Arial</vt:lpstr>
      <vt:lpstr>Arial MT</vt:lpstr>
      <vt:lpstr>Calibri</vt:lpstr>
      <vt:lpstr>Cambria</vt:lpstr>
      <vt:lpstr>Google Sans</vt:lpstr>
      <vt:lpstr>Tahoma</vt:lpstr>
      <vt:lpstr>Verdana</vt:lpstr>
      <vt:lpstr>Office Theme</vt:lpstr>
      <vt:lpstr>EventBuddy</vt:lpstr>
      <vt:lpstr>Problem Deﬁnition</vt:lpstr>
      <vt:lpstr>Proposed Solution</vt:lpstr>
      <vt:lpstr>Technologies Used</vt:lpstr>
      <vt:lpstr>SERVICES</vt:lpstr>
      <vt:lpstr>Proposed Solution  Flow Diagram</vt:lpstr>
      <vt:lpstr>What’s Next &amp; Future Scope</vt:lpstr>
      <vt:lpstr>Would like to thank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Project</dc:title>
  <dc:creator>Rohan Singh</dc:creator>
  <cp:lastModifiedBy>Rohan Singh</cp:lastModifiedBy>
  <cp:revision>6</cp:revision>
  <dcterms:created xsi:type="dcterms:W3CDTF">2022-10-18T05:01:03Z</dcterms:created>
  <dcterms:modified xsi:type="dcterms:W3CDTF">2022-10-18T11:02:29Z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