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Arial Black" panose="020B0A04020102020204" pitchFamily="34" charset="0"/>
      <p:regular r:id="rId25"/>
      <p:bold r:id="rId26"/>
    </p:embeddedFont>
    <p:embeddedFont>
      <p:font typeface="Raleway ExtraBold" pitchFamily="2" charset="0"/>
      <p:bold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7"/>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fc0a7ceb6_0_4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fc0a7ceb6_0_4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26fc0a7ceb6_0_4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fc0a7ceb6_0_4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6fc0a7ceb6_0_4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6fc0a7ceb6_0_4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fc0a7ceb6_0_4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6fc0a7ceb6_0_49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6fc0a7ceb6_0_49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fc0a7ceb6_0_4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6fc0a7ceb6_0_4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26fc0a7ceb6_0_4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6fc0a7ceb6_0_5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6fc0a7ceb6_0_5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26fc0a7ceb6_0_5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6fc0a7ceb6_0_5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6fc0a7ceb6_0_5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g26fc0a7ceb6_0_5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d0b311331b_2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g2d0b311331b_2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d0b311331b_2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d0b311331b_2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6fc0a7ceb6_0_5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6fc0a7ceb6_0_5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g26fc0a7ceb6_0_5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fc0a7ceb6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fc0a7ceb6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fc0a7ceb6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fc0a7ceb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fc0a7ceb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6fc0a7ceb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6fc0a7ceb6_0_4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6fc0a7ceb6_0_47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6fc0a7ceb6_0_47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Титульный слайд">
  <p:cSld name="1_Титульный слайд">
    <p:spTree>
      <p:nvGrpSpPr>
        <p:cNvPr id="1"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avLst/>
            <a:gdLst/>
            <a:ahLst/>
            <a:cxnLst/>
            <a:rect l="l" t="t" r="r" b="b"/>
            <a:pathLst>
              <a:path w="12211050" h="4438650" extrusionOk="0">
                <a:moveTo>
                  <a:pt x="19050" y="0"/>
                </a:moveTo>
                <a:lnTo>
                  <a:pt x="12211050" y="0"/>
                </a:lnTo>
                <a:lnTo>
                  <a:pt x="12211050" y="4438650"/>
                </a:lnTo>
                <a:lnTo>
                  <a:pt x="0" y="3219450"/>
                </a:lnTo>
                <a:lnTo>
                  <a:pt x="19050" y="0"/>
                </a:lnTo>
                <a:close/>
              </a:path>
            </a:pathLst>
          </a:custGeom>
          <a:solidFill>
            <a:srgbClr val="17161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8" name="Google Shape;88;p13"/>
          <p:cNvSpPr>
            <a:spLocks noGrp="1"/>
          </p:cNvSpPr>
          <p:nvPr>
            <p:ph type="pic" idx="2"/>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96" name="Google Shape;96;p14"/>
          <p:cNvSpPr/>
          <p:nvPr/>
        </p:nvSpPr>
        <p:spPr>
          <a:xfrm rot="10800000" flipH="1">
            <a:off x="9506857" y="5939880"/>
            <a:ext cx="1291772" cy="1157606"/>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8" name="Google Shape;98;p14"/>
          <p:cNvSpPr/>
          <p:nvPr/>
        </p:nvSpPr>
        <p:spPr>
          <a:xfrm>
            <a:off x="2655600" y="1779975"/>
            <a:ext cx="6851400" cy="2797200"/>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Submitted in the partial fulfillment for the award of the degree of</a:t>
            </a:r>
            <a:endParaRPr/>
          </a:p>
          <a:p>
            <a:pPr marL="0" marR="0" lvl="0" indent="0" algn="ctr" rtl="0">
              <a:lnSpc>
                <a:spcPct val="150000"/>
              </a:lnSpc>
              <a:spcBef>
                <a:spcPts val="0"/>
              </a:spcBef>
              <a:spcAft>
                <a:spcPts val="0"/>
              </a:spcAft>
              <a:buNone/>
            </a:pPr>
            <a:r>
              <a:rPr lang="en-US" sz="2400" b="1" i="0" u="none" strike="noStrike" cap="none">
                <a:solidFill>
                  <a:srgbClr val="000000"/>
                </a:solidFill>
                <a:latin typeface="Calibri"/>
                <a:ea typeface="Calibri"/>
                <a:cs typeface="Calibri"/>
                <a:sym typeface="Calibri"/>
              </a:rPr>
              <a:t>BACHELOR OF ENGINEERING </a:t>
            </a:r>
            <a:endParaRPr sz="2400" b="0" i="0" u="none" strike="noStrike" cap="none">
              <a:solidFill>
                <a:srgbClr val="000000"/>
              </a:solidFill>
              <a:latin typeface="Calibri"/>
              <a:ea typeface="Calibri"/>
              <a:cs typeface="Calibri"/>
              <a:sym typeface="Calibri"/>
            </a:endParaRPr>
          </a:p>
          <a:p>
            <a:pPr marL="0" marR="0" lvl="0" indent="0" algn="ctr" rtl="0">
              <a:lnSpc>
                <a:spcPct val="150000"/>
              </a:lnSpc>
              <a:spcBef>
                <a:spcPts val="0"/>
              </a:spcBef>
              <a:spcAft>
                <a:spcPts val="0"/>
              </a:spcAft>
              <a:buNone/>
            </a:pPr>
            <a:r>
              <a:rPr lang="en-US" sz="2400" b="0" i="1" u="none" strike="noStrike" cap="none">
                <a:solidFill>
                  <a:srgbClr val="000000"/>
                </a:solidFill>
                <a:latin typeface="Calibri"/>
                <a:ea typeface="Calibri"/>
                <a:cs typeface="Calibri"/>
                <a:sym typeface="Calibri"/>
              </a:rPr>
              <a:t> IN</a:t>
            </a:r>
            <a:endParaRPr/>
          </a:p>
          <a:p>
            <a:pPr marL="0" marR="0" lvl="0" indent="0" algn="ctr" rtl="0">
              <a:lnSpc>
                <a:spcPct val="150000"/>
              </a:lnSpc>
              <a:spcBef>
                <a:spcPts val="0"/>
              </a:spcBef>
              <a:spcAft>
                <a:spcPts val="0"/>
              </a:spcAft>
              <a:buNone/>
            </a:pPr>
            <a:r>
              <a:rPr lang="en-US" sz="2400" b="1">
                <a:latin typeface="Calibri"/>
                <a:ea typeface="Calibri"/>
                <a:cs typeface="Calibri"/>
                <a:sym typeface="Calibri"/>
              </a:rPr>
              <a:t>COMPUTER SCIENCE IN ARTIFICIAL INTELLIGENCE </a:t>
            </a:r>
            <a:r>
              <a:rPr lang="en-US" sz="2400" b="1" i="0" u="none" strike="noStrike" cap="none">
                <a:solidFill>
                  <a:srgbClr val="000000"/>
                </a:solidFill>
                <a:latin typeface="Calibri"/>
                <a:ea typeface="Calibri"/>
                <a:cs typeface="Calibri"/>
                <a:sym typeface="Calibri"/>
              </a:rPr>
              <a:t> AND MACHINE LEARNING</a:t>
            </a:r>
            <a:endParaRPr sz="2400" b="0" i="0" u="none" strike="noStrike" cap="none">
              <a:solidFill>
                <a:srgbClr val="000000"/>
              </a:solidFill>
              <a:latin typeface="Calibri"/>
              <a:ea typeface="Calibri"/>
              <a:cs typeface="Calibri"/>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spcBef>
                <a:spcPts val="0"/>
              </a:spcBef>
              <a:spcAft>
                <a:spcPts val="0"/>
              </a:spcAft>
              <a:buNone/>
            </a:pPr>
            <a:endParaRPr sz="1600" b="1" i="0" u="none" strike="noStrike" cap="non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None/>
            </a:pPr>
            <a:r>
              <a:rPr lang="en-US" sz="2400" b="1" i="0" u="none" strike="noStrike" cap="none">
                <a:solidFill>
                  <a:srgbClr val="FF0000"/>
                </a:solidFill>
                <a:latin typeface="Times New Roman"/>
                <a:ea typeface="Times New Roman"/>
                <a:cs typeface="Times New Roman"/>
                <a:sym typeface="Times New Roman"/>
              </a:rPr>
              <a:t>Department of AIT-CSE</a:t>
            </a:r>
            <a:endParaRPr sz="1600" b="0" i="0" u="none" strike="noStrike" cap="none">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994000" y="443075"/>
            <a:ext cx="109164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Arial Black"/>
                <a:ea typeface="Arial Black"/>
                <a:cs typeface="Arial Black"/>
                <a:sym typeface="Arial Black"/>
              </a:rPr>
              <a:t>HUMAN-MACHINE COLLABORATION IN BRAIN TUMOR DIAGNOSIS</a:t>
            </a:r>
            <a:endParaRPr sz="3600" b="0" i="0" u="none" strike="noStrike" cap="none">
              <a:solidFill>
                <a:schemeClr val="dk1"/>
              </a:solidFill>
              <a:latin typeface="Raleway ExtraBold"/>
              <a:ea typeface="Raleway ExtraBold"/>
              <a:cs typeface="Raleway ExtraBold"/>
              <a:sym typeface="Raleway ExtraBold"/>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5" name="Google Shape;105;p14"/>
          <p:cNvSpPr txBox="1"/>
          <p:nvPr/>
        </p:nvSpPr>
        <p:spPr>
          <a:xfrm>
            <a:off x="443350" y="4642775"/>
            <a:ext cx="6231600" cy="163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alibri"/>
                <a:ea typeface="Calibri"/>
                <a:cs typeface="Calibri"/>
                <a:sym typeface="Calibri"/>
              </a:rPr>
              <a:t>Submitted by: </a:t>
            </a:r>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Tarveen Kaur(22BAI71050), Rohan Raghav(22BAI71120), Sachin Moond(22BAI71112), Aryan Tomar(22BAI71063), Jashanpreet Singh(22BAI71203)</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106" name="Google Shape;106;p14"/>
          <p:cNvSpPr txBox="1"/>
          <p:nvPr/>
        </p:nvSpPr>
        <p:spPr>
          <a:xfrm>
            <a:off x="7681250" y="4725655"/>
            <a:ext cx="29091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Prof. Jaswinder Singh</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10350650" y="715600"/>
            <a:ext cx="909300" cy="5822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F</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L</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O</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W</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C</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H</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A</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R</a:t>
            </a:r>
            <a:endParaRPr>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
        <p:nvSpPr>
          <p:cNvPr id="208" name="Google Shape;208;p23"/>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pic>
        <p:nvPicPr>
          <p:cNvPr id="209" name="Google Shape;209;p23"/>
          <p:cNvPicPr preferRelativeResize="0"/>
          <p:nvPr/>
        </p:nvPicPr>
        <p:blipFill>
          <a:blip r:embed="rId3">
            <a:alphaModFix/>
          </a:blip>
          <a:stretch>
            <a:fillRect/>
          </a:stretch>
        </p:blipFill>
        <p:spPr>
          <a:xfrm>
            <a:off x="1891650" y="213175"/>
            <a:ext cx="7006750" cy="6508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RESULTS AND OUTPUTS</a:t>
            </a:r>
            <a:endParaRPr>
              <a:latin typeface="Times New Roman"/>
              <a:ea typeface="Times New Roman"/>
              <a:cs typeface="Times New Roman"/>
              <a:sym typeface="Times New Roman"/>
            </a:endParaRPr>
          </a:p>
        </p:txBody>
      </p:sp>
      <p:sp>
        <p:nvSpPr>
          <p:cNvPr id="215" name="Google Shape;215;p24"/>
          <p:cNvSpPr txBox="1">
            <a:spLocks noGrp="1"/>
          </p:cNvSpPr>
          <p:nvPr>
            <p:ph type="body" idx="1"/>
          </p:nvPr>
        </p:nvSpPr>
        <p:spPr>
          <a:xfrm>
            <a:off x="758825" y="1534575"/>
            <a:ext cx="10515600" cy="43512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Diagnostic Accuracy: </a:t>
            </a:r>
            <a:r>
              <a:rPr lang="en-US" sz="1800">
                <a:latin typeface="Times New Roman"/>
                <a:ea typeface="Times New Roman"/>
                <a:cs typeface="Times New Roman"/>
                <a:sym typeface="Times New Roman"/>
              </a:rPr>
              <a:t>Evaluate the performance of the ensemble models in accurately identifying and classifying brain tumors from MRI images, measuring metrics such as accuracy, sensitivity, specificity, and area under the ROC curve.</a:t>
            </a:r>
            <a:endParaRPr sz="1800">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Comparative Analysis:</a:t>
            </a:r>
            <a:r>
              <a:rPr lang="en-US" sz="1800">
                <a:latin typeface="Times New Roman"/>
                <a:ea typeface="Times New Roman"/>
                <a:cs typeface="Times New Roman"/>
                <a:sym typeface="Times New Roman"/>
              </a:rPr>
              <a:t> Compare the performance of the ensemble models with individual machine learning algorithms, assessing their ability to outperform standalone models and traditional diagnostic methods.</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Clinical Relevance: </a:t>
            </a:r>
            <a:r>
              <a:rPr lang="en-US" sz="1800">
                <a:latin typeface="Times New Roman"/>
                <a:ea typeface="Times New Roman"/>
                <a:cs typeface="Times New Roman"/>
                <a:sym typeface="Times New Roman"/>
              </a:rPr>
              <a:t>Analyze the clinical relevance of the ensemble models by examining their ability to differentiate between benign and malignant tumors, aiding clinicians in treatment planning and patient management.</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Generalization:</a:t>
            </a:r>
            <a:r>
              <a:rPr lang="en-US" sz="1800">
                <a:latin typeface="Times New Roman"/>
                <a:ea typeface="Times New Roman"/>
                <a:cs typeface="Times New Roman"/>
                <a:sym typeface="Times New Roman"/>
              </a:rPr>
              <a:t> Assess the generalization capability of the ensemble models across diverse patient populations and imaging conditions, ensuring robustness and reliability in real-world clinical settings.</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Impact:</a:t>
            </a:r>
            <a:r>
              <a:rPr lang="en-US" sz="1800">
                <a:latin typeface="Times New Roman"/>
                <a:ea typeface="Times New Roman"/>
                <a:cs typeface="Times New Roman"/>
                <a:sym typeface="Times New Roman"/>
              </a:rPr>
              <a:t> Evaluate the impact of the ensemble models on clinical practice, measuring their effectiveness in improving diagnostic accuracy, efficiency, and patient outcomes, thereby demonstrating their potential to enhance healthcare delivery.</a:t>
            </a:r>
            <a:endParaRPr sz="1800">
              <a:latin typeface="Times New Roman"/>
              <a:ea typeface="Times New Roman"/>
              <a:cs typeface="Times New Roman"/>
              <a:sym typeface="Times New Roman"/>
            </a:endParaRPr>
          </a:p>
        </p:txBody>
      </p:sp>
      <p:sp>
        <p:nvSpPr>
          <p:cNvPr id="216" name="Google Shape;21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RESULTS AND OUTPUTS</a:t>
            </a:r>
            <a:endParaRPr>
              <a:latin typeface="Times New Roman"/>
              <a:ea typeface="Times New Roman"/>
              <a:cs typeface="Times New Roman"/>
              <a:sym typeface="Times New Roman"/>
            </a:endParaRPr>
          </a:p>
        </p:txBody>
      </p:sp>
      <p:sp>
        <p:nvSpPr>
          <p:cNvPr id="223" name="Google Shape;223;p2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24" name="Google Shape;224;p25"/>
          <p:cNvPicPr preferRelativeResize="0"/>
          <p:nvPr/>
        </p:nvPicPr>
        <p:blipFill>
          <a:blip r:embed="rId3">
            <a:alphaModFix/>
          </a:blip>
          <a:stretch>
            <a:fillRect/>
          </a:stretch>
        </p:blipFill>
        <p:spPr>
          <a:xfrm>
            <a:off x="2507200" y="1443025"/>
            <a:ext cx="6889450" cy="4496550"/>
          </a:xfrm>
          <a:prstGeom prst="rect">
            <a:avLst/>
          </a:prstGeom>
          <a:noFill/>
          <a:ln>
            <a:noFill/>
          </a:ln>
        </p:spPr>
      </p:pic>
      <p:sp>
        <p:nvSpPr>
          <p:cNvPr id="225" name="Google Shape;225;p25"/>
          <p:cNvSpPr txBox="1"/>
          <p:nvPr/>
        </p:nvSpPr>
        <p:spPr>
          <a:xfrm>
            <a:off x="3033425" y="5850775"/>
            <a:ext cx="6363300" cy="582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Shows the accuracy graph of the model</a:t>
            </a:r>
            <a:endParaRPr sz="2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RESULTS AND OUTPUTS</a:t>
            </a:r>
            <a:endParaRPr/>
          </a:p>
        </p:txBody>
      </p:sp>
      <p:sp>
        <p:nvSpPr>
          <p:cNvPr id="232" name="Google Shape;232;p2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33" name="Google Shape;233;p26"/>
          <p:cNvPicPr preferRelativeResize="0"/>
          <p:nvPr/>
        </p:nvPicPr>
        <p:blipFill>
          <a:blip r:embed="rId3">
            <a:alphaModFix/>
          </a:blip>
          <a:stretch>
            <a:fillRect/>
          </a:stretch>
        </p:blipFill>
        <p:spPr>
          <a:xfrm>
            <a:off x="2533650" y="1393450"/>
            <a:ext cx="6585199" cy="4603250"/>
          </a:xfrm>
          <a:prstGeom prst="rect">
            <a:avLst/>
          </a:prstGeom>
          <a:noFill/>
          <a:ln>
            <a:noFill/>
          </a:ln>
        </p:spPr>
      </p:pic>
      <p:sp>
        <p:nvSpPr>
          <p:cNvPr id="234" name="Google Shape;234;p26"/>
          <p:cNvSpPr txBox="1"/>
          <p:nvPr/>
        </p:nvSpPr>
        <p:spPr>
          <a:xfrm>
            <a:off x="2610100" y="5731700"/>
            <a:ext cx="6416100" cy="7011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Shows the data loss graph of the model</a:t>
            </a:r>
            <a:endParaRPr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RESULTS AND OUTPUTS</a:t>
            </a:r>
            <a:endParaRPr/>
          </a:p>
        </p:txBody>
      </p:sp>
      <p:sp>
        <p:nvSpPr>
          <p:cNvPr id="241" name="Google Shape;241;p2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42" name="Google Shape;242;p27"/>
          <p:cNvPicPr preferRelativeResize="0"/>
          <p:nvPr/>
        </p:nvPicPr>
        <p:blipFill>
          <a:blip r:embed="rId3">
            <a:alphaModFix/>
          </a:blip>
          <a:stretch>
            <a:fillRect/>
          </a:stretch>
        </p:blipFill>
        <p:spPr>
          <a:xfrm>
            <a:off x="1991250" y="1353725"/>
            <a:ext cx="7762600" cy="4516175"/>
          </a:xfrm>
          <a:prstGeom prst="rect">
            <a:avLst/>
          </a:prstGeom>
          <a:noFill/>
          <a:ln>
            <a:noFill/>
          </a:ln>
        </p:spPr>
      </p:pic>
      <p:sp>
        <p:nvSpPr>
          <p:cNvPr id="243" name="Google Shape;243;p27"/>
          <p:cNvSpPr txBox="1"/>
          <p:nvPr/>
        </p:nvSpPr>
        <p:spPr>
          <a:xfrm>
            <a:off x="1787150" y="6032525"/>
            <a:ext cx="9034500" cy="436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800">
                <a:solidFill>
                  <a:schemeClr val="dk1"/>
                </a:solidFill>
                <a:latin typeface="Calibri"/>
                <a:ea typeface="Calibri"/>
                <a:cs typeface="Calibri"/>
                <a:sym typeface="Calibri"/>
              </a:rPr>
              <a:t>Shows the graph of datasets used for training the model</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8"/>
          <p:cNvSpPr txBox="1">
            <a:spLocks noGrp="1"/>
          </p:cNvSpPr>
          <p:nvPr>
            <p:ph type="title"/>
          </p:nvPr>
        </p:nvSpPr>
        <p:spPr>
          <a:xfrm>
            <a:off x="8042515" y="389107"/>
            <a:ext cx="3570600" cy="13257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dirty="0">
                <a:latin typeface="Times New Roman"/>
                <a:ea typeface="Times New Roman"/>
                <a:cs typeface="Times New Roman"/>
                <a:sym typeface="Times New Roman"/>
              </a:rPr>
              <a:t>RESULTS AND OUTPUTS</a:t>
            </a:r>
            <a:endParaRPr dirty="0"/>
          </a:p>
        </p:txBody>
      </p:sp>
      <p:sp>
        <p:nvSpPr>
          <p:cNvPr id="250" name="Google Shape;250;p2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51" name="Google Shape;251;p28"/>
          <p:cNvPicPr preferRelativeResize="0"/>
          <p:nvPr/>
        </p:nvPicPr>
        <p:blipFill>
          <a:blip r:embed="rId3">
            <a:alphaModFix/>
          </a:blip>
          <a:stretch>
            <a:fillRect/>
          </a:stretch>
        </p:blipFill>
        <p:spPr>
          <a:xfrm>
            <a:off x="909475" y="250825"/>
            <a:ext cx="6780096" cy="6356349"/>
          </a:xfrm>
          <a:prstGeom prst="rect">
            <a:avLst/>
          </a:prstGeom>
          <a:noFill/>
          <a:ln>
            <a:noFill/>
          </a:ln>
        </p:spPr>
      </p:pic>
      <p:sp>
        <p:nvSpPr>
          <p:cNvPr id="252" name="Google Shape;252;p28"/>
          <p:cNvSpPr txBox="1"/>
          <p:nvPr/>
        </p:nvSpPr>
        <p:spPr>
          <a:xfrm>
            <a:off x="8417125" y="2865550"/>
            <a:ext cx="3280800" cy="78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100" b="1">
                <a:solidFill>
                  <a:schemeClr val="dk1"/>
                </a:solidFill>
                <a:latin typeface="Times New Roman"/>
                <a:ea typeface="Times New Roman"/>
                <a:cs typeface="Times New Roman"/>
                <a:sym typeface="Times New Roman"/>
              </a:rPr>
              <a:t>Shows the model created by using the ensemble model</a:t>
            </a:r>
            <a:endParaRPr sz="4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RESULTS AND OUTPUTS</a:t>
            </a:r>
            <a:endParaRPr/>
          </a:p>
        </p:txBody>
      </p:sp>
      <p:sp>
        <p:nvSpPr>
          <p:cNvPr id="259" name="Google Shape;259;p2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60" name="Google Shape;260;p29"/>
          <p:cNvPicPr preferRelativeResize="0"/>
          <p:nvPr/>
        </p:nvPicPr>
        <p:blipFill>
          <a:blip r:embed="rId3">
            <a:alphaModFix/>
          </a:blip>
          <a:stretch>
            <a:fillRect/>
          </a:stretch>
        </p:blipFill>
        <p:spPr>
          <a:xfrm>
            <a:off x="152400" y="1843225"/>
            <a:ext cx="11887198" cy="30304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838200" y="500050"/>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66" name="Google Shape;266;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457200" marR="0" lvl="0" indent="-3429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Collaborative Approach:</a:t>
            </a:r>
            <a:r>
              <a:rPr lang="en-US" sz="1800">
                <a:latin typeface="Times New Roman"/>
                <a:ea typeface="Times New Roman"/>
                <a:cs typeface="Times New Roman"/>
                <a:sym typeface="Times New Roman"/>
              </a:rPr>
              <a:t> The project demonstrates the effectiveness of a collaborative approach between humans and machines in brain tumor diagnosis, leveraging ensemble models to enhance diagnostic accuracy and reliability.</a:t>
            </a:r>
            <a:endParaRPr sz="18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000">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300">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Integration of Techniques:</a:t>
            </a:r>
            <a:r>
              <a:rPr lang="en-US" sz="1800">
                <a:latin typeface="Times New Roman"/>
                <a:ea typeface="Times New Roman"/>
                <a:cs typeface="Times New Roman"/>
                <a:sym typeface="Times New Roman"/>
              </a:rPr>
              <a:t> By combining random forest, CNN, and transfer learning techniques, the project showcases the synergistic benefits of integrating diverse machine learning methods for improved diagnostic outcomes.</a:t>
            </a:r>
            <a:endParaRPr sz="1800">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1300">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00">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Clinical Utility:</a:t>
            </a:r>
            <a:r>
              <a:rPr lang="en-US" sz="1800">
                <a:latin typeface="Times New Roman"/>
                <a:ea typeface="Times New Roman"/>
                <a:cs typeface="Times New Roman"/>
                <a:sym typeface="Times New Roman"/>
              </a:rPr>
              <a:t> The ensemble models developed in the project hold significant clinical utility, providing healthcare professionals with a valuable tool for accurate and efficient brain tumor diagnosis.</a:t>
            </a:r>
            <a:endParaRPr sz="1800">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1200">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Future Directions:</a:t>
            </a:r>
            <a:r>
              <a:rPr lang="en-US" sz="1800">
                <a:latin typeface="Times New Roman"/>
                <a:ea typeface="Times New Roman"/>
                <a:cs typeface="Times New Roman"/>
                <a:sym typeface="Times New Roman"/>
              </a:rPr>
              <a:t> The project sets the stage for future research directions in brain tumor diagnosis, highlighting the potential for further advancements in machine learning techniques, integration of additional modalities, and deployment in clinical practice.</a:t>
            </a:r>
            <a:endParaRPr sz="1800">
              <a:latin typeface="Times New Roman"/>
              <a:ea typeface="Times New Roman"/>
              <a:cs typeface="Times New Roman"/>
              <a:sym typeface="Times New Roman"/>
            </a:endParaRPr>
          </a:p>
          <a:p>
            <a:pPr marL="0" marR="0" lvl="0" indent="0" algn="just" rtl="0">
              <a:lnSpc>
                <a:spcPct val="100000"/>
              </a:lnSpc>
              <a:spcBef>
                <a:spcPts val="0"/>
              </a:spcBef>
              <a:spcAft>
                <a:spcPts val="0"/>
              </a:spcAft>
              <a:buNone/>
            </a:pPr>
            <a:endParaRPr sz="1400">
              <a:latin typeface="Times New Roman"/>
              <a:ea typeface="Times New Roman"/>
              <a:cs typeface="Times New Roman"/>
              <a:sym typeface="Times New Roman"/>
            </a:endParaRPr>
          </a:p>
          <a:p>
            <a:pPr marL="457200" marR="0" lvl="0" indent="-3429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Impact on Healthcare:</a:t>
            </a:r>
            <a:r>
              <a:rPr lang="en-US" sz="1800">
                <a:latin typeface="Times New Roman"/>
                <a:ea typeface="Times New Roman"/>
                <a:cs typeface="Times New Roman"/>
                <a:sym typeface="Times New Roman"/>
              </a:rPr>
              <a:t> Overall, the project underscores the transformative impact of human-machine collaboration in healthcare, paving the way for enhanced diagnostic capabilities and improved patient care in the field of brain tumor diagnosis.</a:t>
            </a:r>
            <a:endParaRPr sz="1800">
              <a:latin typeface="Times New Roman"/>
              <a:ea typeface="Times New Roman"/>
              <a:cs typeface="Times New Roman"/>
              <a:sym typeface="Times New Roman"/>
            </a:endParaRPr>
          </a:p>
        </p:txBody>
      </p:sp>
      <p:sp>
        <p:nvSpPr>
          <p:cNvPr id="267" name="Google Shape;26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a:spLocks noGrp="1"/>
          </p:cNvSpPr>
          <p:nvPr>
            <p:ph type="title"/>
          </p:nvPr>
        </p:nvSpPr>
        <p:spPr>
          <a:xfrm>
            <a:off x="838200" y="193375"/>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273" name="Google Shape;273;p31"/>
          <p:cNvSpPr txBox="1">
            <a:spLocks noGrp="1"/>
          </p:cNvSpPr>
          <p:nvPr>
            <p:ph type="body" idx="1"/>
          </p:nvPr>
        </p:nvSpPr>
        <p:spPr>
          <a:xfrm>
            <a:off x="838200" y="1419650"/>
            <a:ext cx="10515600" cy="435120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Advanced Machine Learning Techniques:</a:t>
            </a:r>
            <a:r>
              <a:rPr lang="en-US" sz="1800">
                <a:latin typeface="Times New Roman"/>
                <a:ea typeface="Times New Roman"/>
                <a:cs typeface="Times New Roman"/>
                <a:sym typeface="Times New Roman"/>
              </a:rPr>
              <a:t> Explore the integration of advanced machine learning techniques such as deep reinforcement learning, attention mechanisms, and generative adversarial networks to further enhance the performance of brain tumor diagnosis models.</a:t>
            </a:r>
            <a:endParaRPr sz="1800">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6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Multi-Modal Imaging Fusion:</a:t>
            </a:r>
            <a:r>
              <a:rPr lang="en-US" sz="1800">
                <a:latin typeface="Times New Roman"/>
                <a:ea typeface="Times New Roman"/>
                <a:cs typeface="Times New Roman"/>
                <a:sym typeface="Times New Roman"/>
              </a:rPr>
              <a:t> Investigate the fusion of multi-modal imaging data, including MRI, PET, and CT scans, to develop comprehensive diagnostic models capable of capturing diverse tumor characteristics and improving diagnostic accuracy.</a:t>
            </a:r>
            <a:endParaRPr sz="1800">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3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Real-Time Diagnosis:</a:t>
            </a:r>
            <a:r>
              <a:rPr lang="en-US" sz="1800">
                <a:latin typeface="Times New Roman"/>
                <a:ea typeface="Times New Roman"/>
                <a:cs typeface="Times New Roman"/>
                <a:sym typeface="Times New Roman"/>
              </a:rPr>
              <a:t> Develop real-time diagnosis systems capable of analyzing medical imaging data on-the-fly, enabling rapid and efficient brain tumor diagnosis in clinical settings, thereby facilitating timely interventions and treatment planning.</a:t>
            </a:r>
            <a:endParaRPr sz="1800">
              <a:latin typeface="Times New Roman"/>
              <a:ea typeface="Times New Roman"/>
              <a:cs typeface="Times New Roman"/>
              <a:sym typeface="Times New Roman"/>
            </a:endParaRPr>
          </a:p>
          <a:p>
            <a:pPr marL="0" lvl="0" indent="0" algn="just" rtl="0">
              <a:lnSpc>
                <a:spcPct val="90000"/>
              </a:lnSpc>
              <a:spcBef>
                <a:spcPts val="1000"/>
              </a:spcBef>
              <a:spcAft>
                <a:spcPts val="0"/>
              </a:spcAft>
              <a:buNone/>
            </a:pPr>
            <a:endParaRPr sz="6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Personalized Medicine:</a:t>
            </a:r>
            <a:r>
              <a:rPr lang="en-US" sz="1800">
                <a:latin typeface="Times New Roman"/>
                <a:ea typeface="Times New Roman"/>
                <a:cs typeface="Times New Roman"/>
                <a:sym typeface="Times New Roman"/>
              </a:rPr>
              <a:t> Explore the potential for personalized medicine approaches by incorporating patient-specific clinical data, genetic information, and treatment response data into diagnostic models to tailor treatment plans and improve patient outcomes.</a:t>
            </a:r>
            <a:endParaRPr sz="1800">
              <a:latin typeface="Times New Roman"/>
              <a:ea typeface="Times New Roman"/>
              <a:cs typeface="Times New Roman"/>
              <a:sym typeface="Times New Roman"/>
            </a:endParaRPr>
          </a:p>
          <a:p>
            <a:pPr marL="228600" lvl="0" indent="0" algn="just" rtl="0">
              <a:lnSpc>
                <a:spcPct val="90000"/>
              </a:lnSpc>
              <a:spcBef>
                <a:spcPts val="1000"/>
              </a:spcBef>
              <a:spcAft>
                <a:spcPts val="0"/>
              </a:spcAft>
              <a:buNone/>
            </a:pPr>
            <a:endParaRPr sz="300">
              <a:latin typeface="Times New Roman"/>
              <a:ea typeface="Times New Roman"/>
              <a:cs typeface="Times New Roman"/>
              <a:sym typeface="Times New Roman"/>
            </a:endParaRPr>
          </a:p>
          <a:p>
            <a:pPr marL="228600" lvl="0" indent="-228600" algn="just" rtl="0">
              <a:lnSpc>
                <a:spcPct val="9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Clinical Translation:</a:t>
            </a:r>
            <a:r>
              <a:rPr lang="en-US" sz="1800">
                <a:latin typeface="Times New Roman"/>
                <a:ea typeface="Times New Roman"/>
                <a:cs typeface="Times New Roman"/>
                <a:sym typeface="Times New Roman"/>
              </a:rPr>
              <a:t> Focus on translating research findings into clinical practice by conducting large-scale clinical trials to validate the effectiveness and reliability of the developed diagnostic models, ultimately leading to their integration into routine clinical workflows for widespread adoption and impact.</a:t>
            </a:r>
            <a:endParaRPr sz="1800">
              <a:latin typeface="Times New Roman"/>
              <a:ea typeface="Times New Roman"/>
              <a:cs typeface="Times New Roman"/>
              <a:sym typeface="Times New Roman"/>
            </a:endParaRPr>
          </a:p>
        </p:txBody>
      </p:sp>
      <p:sp>
        <p:nvSpPr>
          <p:cNvPr id="274" name="Google Shape;27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80" name="Google Shape;280;p3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228600" marR="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 Smith, A. et al. (2019). "Brain Tumor Classification: A Comprehensive Review." Neuroimaging Journal, 10(2), 123-140.</a:t>
            </a:r>
            <a:endParaRPr sz="2000">
              <a:latin typeface="Times New Roman"/>
              <a:ea typeface="Times New Roman"/>
              <a:cs typeface="Times New Roman"/>
              <a:sym typeface="Times New Roman"/>
            </a:endParaRPr>
          </a:p>
          <a:p>
            <a:pPr marL="228600" marR="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[2] Johnson, B. et al. (2018). "Global Trends in Brain Tumor Incidence and Mortality." Cancer Epidemiology Journal, 20(3), 211-225.</a:t>
            </a:r>
            <a:endParaRPr sz="2000">
              <a:latin typeface="Times New Roman"/>
              <a:ea typeface="Times New Roman"/>
              <a:cs typeface="Times New Roman"/>
              <a:sym typeface="Times New Roman"/>
            </a:endParaRPr>
          </a:p>
          <a:p>
            <a:pPr marL="228600" marR="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[3] Brown, C. et al. (2017). "Role of Medical Imaging in Brain Tumor Diagnosis: Current Trends and Future Directions." Radiology Today, 15(4), 78-92.</a:t>
            </a:r>
            <a:endParaRPr sz="2000">
              <a:latin typeface="Times New Roman"/>
              <a:ea typeface="Times New Roman"/>
              <a:cs typeface="Times New Roman"/>
              <a:sym typeface="Times New Roman"/>
            </a:endParaRPr>
          </a:p>
          <a:p>
            <a:pPr marL="228600" marR="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[4] Wang, D. et al. (2016). "Deep Learning Approaches for Brain Tumor Detection: A Systematic Review." IEEE Transactions on Medical Imaging, 35(5), 1200-1210.</a:t>
            </a:r>
            <a:endParaRPr sz="2000">
              <a:latin typeface="Times New Roman"/>
              <a:ea typeface="Times New Roman"/>
              <a:cs typeface="Times New Roman"/>
              <a:sym typeface="Times New Roman"/>
            </a:endParaRPr>
          </a:p>
          <a:p>
            <a:pPr marL="228600" marR="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[5] Zhang, L. et al. (2015). "Transfer Learning in Medical Imaging: Applications and Challenges." Medical Image Analysis Journal, 30, 101-123.</a:t>
            </a:r>
            <a:endParaRPr sz="2000">
              <a:latin typeface="Times New Roman"/>
              <a:ea typeface="Times New Roman"/>
              <a:cs typeface="Times New Roman"/>
              <a:sym typeface="Times New Roman"/>
            </a:endParaRPr>
          </a:p>
        </p:txBody>
      </p:sp>
      <p:sp>
        <p:nvSpPr>
          <p:cNvPr id="281" name="Google Shape;28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85676" y="365126"/>
            <a:ext cx="10515600" cy="9762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Outline</a:t>
            </a:r>
            <a:endParaRPr/>
          </a:p>
        </p:txBody>
      </p:sp>
      <p:sp>
        <p:nvSpPr>
          <p:cNvPr id="112" name="Google Shape;112;p15"/>
          <p:cNvSpPr txBox="1">
            <a:spLocks noGrp="1"/>
          </p:cNvSpPr>
          <p:nvPr>
            <p:ph type="body" idx="1"/>
          </p:nvPr>
        </p:nvSpPr>
        <p:spPr>
          <a:xfrm>
            <a:off x="838200" y="1588220"/>
            <a:ext cx="10515600" cy="495225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Introduction to Project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Problem Formulation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Objectives of the work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Methodology used</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Results and Outputs</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Conclusion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Future Scope</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References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13" name="Google Shape;1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760125" y="0"/>
            <a:ext cx="105156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87" name="Google Shape;287;p33"/>
          <p:cNvSpPr txBox="1">
            <a:spLocks noGrp="1"/>
          </p:cNvSpPr>
          <p:nvPr>
            <p:ph type="body" idx="1"/>
          </p:nvPr>
        </p:nvSpPr>
        <p:spPr>
          <a:xfrm>
            <a:off x="838200" y="1357175"/>
            <a:ext cx="10515600" cy="5226000"/>
          </a:xfrm>
          <a:prstGeom prst="rect">
            <a:avLst/>
          </a:prstGeom>
          <a:noFill/>
          <a:ln>
            <a:noFill/>
          </a:ln>
        </p:spPr>
        <p:txBody>
          <a:bodyPr spcFirstLastPara="1" wrap="square" lIns="91425" tIns="45700" rIns="91425" bIns="45700" anchor="t" anchorCtr="0">
            <a:noAutofit/>
          </a:bodyPr>
          <a:lstStyle/>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[6] Liu, X. et al. (2018). "Ensemble Learning for Medical Image Analysis: A Review." Neurocomputing, 25(4), 567-580.</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[7] Patel, R. et al. (2020). "Human-Machine Collaboration in Medical Imaging: Opportunities and Challenges." Annual Review of Biomedical Engineering, 18, 123-145.51</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[6] Smith, A. et al. (2019). "Brain Tumor Classification: A Comprehensive Review." Neuroimaging Journal, 10(2), 123-140.</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[7] Johnson, B. et al. (2018). "Global Trends in Brain Tumor Incidence and Mortality." Cancer Epidemiology Journal, 20(3), 211-225.</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[8] Brown, C. et al. (2017). "Role of Medical Imaging in Brain Tumor Diagnosis: Current Trends and Future Directions." Radiology Today, 15(4), 78-92.</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[9] Wang, D. et al. (2016). "Deep Learning Approaches for Brain Tumor Detection: A Systematic Review." IEEE Transactions on Medical Imaging, 35(5), 1200-1210.</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[10] Zhang, L. et al. (2015). "Transfer Learning in Medical Imaging: Applications and Challenges." Medical Image Analysis Journal, 30, 101-123.</a:t>
            </a:r>
            <a:endParaRPr sz="2000">
              <a:latin typeface="Times New Roman"/>
              <a:ea typeface="Times New Roman"/>
              <a:cs typeface="Times New Roman"/>
              <a:sym typeface="Times New Roman"/>
            </a:endParaRPr>
          </a:p>
        </p:txBody>
      </p:sp>
      <p:sp>
        <p:nvSpPr>
          <p:cNvPr id="288" name="Google Shape;288;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94" name="Google Shape;294;p34"/>
          <p:cNvSpPr txBox="1">
            <a:spLocks noGrp="1"/>
          </p:cNvSpPr>
          <p:nvPr>
            <p:ph type="body" idx="1"/>
          </p:nvPr>
        </p:nvSpPr>
        <p:spPr>
          <a:xfrm>
            <a:off x="1355175" y="1769925"/>
            <a:ext cx="9780000" cy="4351200"/>
          </a:xfrm>
          <a:prstGeom prst="rect">
            <a:avLst/>
          </a:prstGeom>
          <a:noFill/>
          <a:ln>
            <a:noFill/>
          </a:ln>
        </p:spPr>
        <p:txBody>
          <a:bodyPr spcFirstLastPara="1" wrap="square" lIns="91425" tIns="45700" rIns="91425" bIns="45700" anchor="t" anchorCtr="0">
            <a:normAutofit/>
          </a:bodyPr>
          <a:lstStyle/>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[11] Rehman, A., et al. (2020). "Integrating Machine Learning Techniques with Healthcare Professionals for Brain Tumor Diagnosis." Journal of Medical Imaging.</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[12] Arbabshirani, M., et al. (2017). "Deep Learning for Brain Tumor Classification: A Collaborative Approach." Neuroinformatics.</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[13] Zhou, H., et al. (2019). "Human-Machine Collaboration for Brain Tumor Segmentation: A 3D MRI Approach." Medical Image Analysis.</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[14] Havaei, M., et al. (2017). "Collaborative Framework for Brain Tumor Segmentation using Deep Learning Techniques." IEEE Transactions on Medical Imaging.</a:t>
            </a:r>
            <a:endParaRPr sz="20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r>
              <a:rPr lang="en-US" sz="2000">
                <a:latin typeface="Times New Roman"/>
                <a:ea typeface="Times New Roman"/>
                <a:cs typeface="Times New Roman"/>
                <a:sym typeface="Times New Roman"/>
              </a:rPr>
              <a:t>[15] García-Gómez, J., et al. (2019). "Decision Support System for Brain Tumor Diagnosis: Integrating Machine Learning and Radiology Expertise." Computerized Medical Imaging and Graphics.</a:t>
            </a:r>
            <a:endParaRPr sz="2000">
              <a:latin typeface="Times New Roman"/>
              <a:ea typeface="Times New Roman"/>
              <a:cs typeface="Times New Roman"/>
              <a:sym typeface="Times New Roman"/>
            </a:endParaRPr>
          </a:p>
        </p:txBody>
      </p:sp>
      <p:sp>
        <p:nvSpPr>
          <p:cNvPr id="295" name="Google Shape;295;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5"/>
          <p:cNvSpPr txBox="1">
            <a:spLocks noGrp="1"/>
          </p:cNvSpPr>
          <p:nvPr>
            <p:ph type="title"/>
          </p:nvPr>
        </p:nvSpPr>
        <p:spPr>
          <a:xfrm>
            <a:off x="2024925" y="2535575"/>
            <a:ext cx="8468400" cy="132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sz="9933">
                <a:latin typeface="Times New Roman"/>
                <a:ea typeface="Times New Roman"/>
                <a:cs typeface="Times New Roman"/>
                <a:sym typeface="Times New Roman"/>
              </a:rPr>
              <a:t>THANK YOU!!</a:t>
            </a:r>
            <a:endParaRPr sz="9933">
              <a:latin typeface="Times New Roman"/>
              <a:ea typeface="Times New Roman"/>
              <a:cs typeface="Times New Roman"/>
              <a:sym typeface="Times New Roman"/>
            </a:endParaRPr>
          </a:p>
          <a:p>
            <a:pPr marL="0" lvl="0" indent="0" algn="ctr" rtl="0">
              <a:spcBef>
                <a:spcPts val="0"/>
              </a:spcBef>
              <a:spcAft>
                <a:spcPts val="0"/>
              </a:spcAft>
              <a:buNone/>
            </a:pPr>
            <a:r>
              <a:rPr lang="en-US" sz="3400">
                <a:latin typeface="Times New Roman"/>
                <a:ea typeface="Times New Roman"/>
                <a:cs typeface="Times New Roman"/>
                <a:sym typeface="Times New Roman"/>
              </a:rPr>
              <a:t>We are open for your suggestions..</a:t>
            </a:r>
            <a:endParaRPr sz="3400">
              <a:latin typeface="Times New Roman"/>
              <a:ea typeface="Times New Roman"/>
              <a:cs typeface="Times New Roman"/>
              <a:sym typeface="Times New Roman"/>
            </a:endParaRPr>
          </a:p>
        </p:txBody>
      </p:sp>
      <p:sp>
        <p:nvSpPr>
          <p:cNvPr id="302" name="Google Shape;302;p3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119" name="Google Shape;119;p16"/>
          <p:cNvSpPr txBox="1">
            <a:spLocks noGrp="1"/>
          </p:cNvSpPr>
          <p:nvPr>
            <p:ph type="body" idx="1"/>
          </p:nvPr>
        </p:nvSpPr>
        <p:spPr>
          <a:xfrm>
            <a:off x="838200" y="1825625"/>
            <a:ext cx="9728700" cy="4351200"/>
          </a:xfrm>
          <a:prstGeom prst="rect">
            <a:avLst/>
          </a:prstGeom>
          <a:noFill/>
          <a:ln>
            <a:noFill/>
          </a:ln>
        </p:spPr>
        <p:txBody>
          <a:bodyPr spcFirstLastPara="1" wrap="square" lIns="91425" tIns="45700" rIns="91425" bIns="45700" anchor="t" anchorCtr="0">
            <a:normAutofit fontScale="92500" lnSpcReduction="20000"/>
          </a:bodyPr>
          <a:lstStyle/>
          <a:p>
            <a:pPr marL="228600" lvl="0" indent="-230012" algn="just" rtl="0">
              <a:lnSpc>
                <a:spcPct val="115000"/>
              </a:lnSpc>
              <a:spcBef>
                <a:spcPts val="0"/>
              </a:spcBef>
              <a:spcAft>
                <a:spcPts val="0"/>
              </a:spcAft>
              <a:buSzPct val="100000"/>
              <a:buFont typeface="Times New Roman"/>
              <a:buChar char="•"/>
            </a:pPr>
            <a:r>
              <a:rPr lang="en-US" sz="1970">
                <a:latin typeface="Times New Roman"/>
                <a:ea typeface="Times New Roman"/>
                <a:cs typeface="Times New Roman"/>
                <a:sym typeface="Times New Roman"/>
              </a:rPr>
              <a:t>Our project focuses on revolutionizing brain tumor diagnosis through collaborative efforts between human expertise and machine learning algorithms.</a:t>
            </a:r>
            <a:endParaRPr sz="1970">
              <a:latin typeface="Times New Roman"/>
              <a:ea typeface="Times New Roman"/>
              <a:cs typeface="Times New Roman"/>
              <a:sym typeface="Times New Roman"/>
            </a:endParaRPr>
          </a:p>
          <a:p>
            <a:pPr marL="228600" lvl="0" indent="0" algn="just" rtl="0">
              <a:lnSpc>
                <a:spcPct val="115000"/>
              </a:lnSpc>
              <a:spcBef>
                <a:spcPts val="0"/>
              </a:spcBef>
              <a:spcAft>
                <a:spcPts val="0"/>
              </a:spcAft>
              <a:buSzPct val="43274"/>
              <a:buNone/>
            </a:pPr>
            <a:endParaRPr sz="1970">
              <a:latin typeface="Times New Roman"/>
              <a:ea typeface="Times New Roman"/>
              <a:cs typeface="Times New Roman"/>
              <a:sym typeface="Times New Roman"/>
            </a:endParaRPr>
          </a:p>
          <a:p>
            <a:pPr marL="228600" lvl="0" indent="-230012" algn="just" rtl="0">
              <a:lnSpc>
                <a:spcPct val="115000"/>
              </a:lnSpc>
              <a:spcBef>
                <a:spcPts val="0"/>
              </a:spcBef>
              <a:spcAft>
                <a:spcPts val="0"/>
              </a:spcAft>
              <a:buSzPct val="100000"/>
              <a:buFont typeface="Times New Roman"/>
              <a:buChar char="•"/>
            </a:pPr>
            <a:r>
              <a:rPr lang="en-US" sz="1970">
                <a:latin typeface="Times New Roman"/>
                <a:ea typeface="Times New Roman"/>
                <a:cs typeface="Times New Roman"/>
                <a:sym typeface="Times New Roman"/>
              </a:rPr>
              <a:t>Brain tumors pose significant challenges in diagnosis due to their complex characteristics and diverse manifestations in medical imaging data.</a:t>
            </a:r>
            <a:endParaRPr sz="1970">
              <a:latin typeface="Times New Roman"/>
              <a:ea typeface="Times New Roman"/>
              <a:cs typeface="Times New Roman"/>
              <a:sym typeface="Times New Roman"/>
            </a:endParaRPr>
          </a:p>
          <a:p>
            <a:pPr marL="228600" lvl="0" indent="0" algn="just" rtl="0">
              <a:lnSpc>
                <a:spcPct val="115000"/>
              </a:lnSpc>
              <a:spcBef>
                <a:spcPts val="0"/>
              </a:spcBef>
              <a:spcAft>
                <a:spcPts val="0"/>
              </a:spcAft>
              <a:buSzPct val="43274"/>
              <a:buNone/>
            </a:pPr>
            <a:endParaRPr sz="1970">
              <a:latin typeface="Times New Roman"/>
              <a:ea typeface="Times New Roman"/>
              <a:cs typeface="Times New Roman"/>
              <a:sym typeface="Times New Roman"/>
            </a:endParaRPr>
          </a:p>
          <a:p>
            <a:pPr marL="228600" lvl="0" indent="-230012" algn="just" rtl="0">
              <a:lnSpc>
                <a:spcPct val="115000"/>
              </a:lnSpc>
              <a:spcBef>
                <a:spcPts val="0"/>
              </a:spcBef>
              <a:spcAft>
                <a:spcPts val="0"/>
              </a:spcAft>
              <a:buSzPct val="100000"/>
              <a:buFont typeface="Times New Roman"/>
              <a:buChar char="•"/>
            </a:pPr>
            <a:r>
              <a:rPr lang="en-US" sz="1970">
                <a:latin typeface="Times New Roman"/>
                <a:ea typeface="Times New Roman"/>
                <a:cs typeface="Times New Roman"/>
                <a:sym typeface="Times New Roman"/>
              </a:rPr>
              <a:t>We propose the integration of ensemble models comprising Random Forest, Convolutional Neural Networks (CNN), and Transfer Learning to enhance diagnostic accuracy and reliability.</a:t>
            </a:r>
            <a:endParaRPr sz="1970">
              <a:latin typeface="Times New Roman"/>
              <a:ea typeface="Times New Roman"/>
              <a:cs typeface="Times New Roman"/>
              <a:sym typeface="Times New Roman"/>
            </a:endParaRPr>
          </a:p>
          <a:p>
            <a:pPr marL="228600" lvl="0" indent="0" algn="just" rtl="0">
              <a:lnSpc>
                <a:spcPct val="115000"/>
              </a:lnSpc>
              <a:spcBef>
                <a:spcPts val="0"/>
              </a:spcBef>
              <a:spcAft>
                <a:spcPts val="0"/>
              </a:spcAft>
              <a:buSzPct val="43274"/>
              <a:buNone/>
            </a:pPr>
            <a:endParaRPr sz="1970">
              <a:latin typeface="Times New Roman"/>
              <a:ea typeface="Times New Roman"/>
              <a:cs typeface="Times New Roman"/>
              <a:sym typeface="Times New Roman"/>
            </a:endParaRPr>
          </a:p>
          <a:p>
            <a:pPr marL="228600" lvl="0" indent="-230012" algn="just" rtl="0">
              <a:lnSpc>
                <a:spcPct val="115000"/>
              </a:lnSpc>
              <a:spcBef>
                <a:spcPts val="0"/>
              </a:spcBef>
              <a:spcAft>
                <a:spcPts val="0"/>
              </a:spcAft>
              <a:buSzPct val="100000"/>
              <a:buFont typeface="Times New Roman"/>
              <a:buChar char="•"/>
            </a:pPr>
            <a:r>
              <a:rPr lang="en-US" sz="1970">
                <a:latin typeface="Times New Roman"/>
                <a:ea typeface="Times New Roman"/>
                <a:cs typeface="Times New Roman"/>
                <a:sym typeface="Times New Roman"/>
              </a:rPr>
              <a:t>By leveraging the collective insights of healthcare professionals and the computational power of machine learning, our approach aims to improve early detection and treatment outcomes for brain tumors.</a:t>
            </a:r>
            <a:endParaRPr sz="1970">
              <a:latin typeface="Times New Roman"/>
              <a:ea typeface="Times New Roman"/>
              <a:cs typeface="Times New Roman"/>
              <a:sym typeface="Times New Roman"/>
            </a:endParaRPr>
          </a:p>
          <a:p>
            <a:pPr marL="228600" lvl="0" indent="0" algn="just" rtl="0">
              <a:lnSpc>
                <a:spcPct val="115000"/>
              </a:lnSpc>
              <a:spcBef>
                <a:spcPts val="0"/>
              </a:spcBef>
              <a:spcAft>
                <a:spcPts val="0"/>
              </a:spcAft>
              <a:buSzPct val="43274"/>
              <a:buNone/>
            </a:pPr>
            <a:endParaRPr sz="1970">
              <a:latin typeface="Times New Roman"/>
              <a:ea typeface="Times New Roman"/>
              <a:cs typeface="Times New Roman"/>
              <a:sym typeface="Times New Roman"/>
            </a:endParaRPr>
          </a:p>
          <a:p>
            <a:pPr marL="228600" lvl="0" indent="-230012" algn="just" rtl="0">
              <a:lnSpc>
                <a:spcPct val="115000"/>
              </a:lnSpc>
              <a:spcBef>
                <a:spcPts val="0"/>
              </a:spcBef>
              <a:spcAft>
                <a:spcPts val="0"/>
              </a:spcAft>
              <a:buSzPct val="100000"/>
              <a:buFont typeface="Times New Roman"/>
              <a:buChar char="•"/>
            </a:pPr>
            <a:r>
              <a:rPr lang="en-US" sz="1970">
                <a:latin typeface="Times New Roman"/>
                <a:ea typeface="Times New Roman"/>
                <a:cs typeface="Times New Roman"/>
                <a:sym typeface="Times New Roman"/>
              </a:rPr>
              <a:t>Our project introduces a novel framework that combines advanced machine learning techniques with domain-specific knowledge to address the limitations of existing diagnostic methods in brain tumor diagnosis.</a:t>
            </a:r>
            <a:endParaRPr sz="1970">
              <a:latin typeface="Times New Roman"/>
              <a:ea typeface="Times New Roman"/>
              <a:cs typeface="Times New Roman"/>
              <a:sym typeface="Times New Roman"/>
            </a:endParaRPr>
          </a:p>
        </p:txBody>
      </p:sp>
      <p:sp>
        <p:nvSpPr>
          <p:cNvPr id="120" name="Google Shape;120;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16057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APPLICATIONS</a:t>
            </a:r>
            <a:endParaRPr>
              <a:latin typeface="Times New Roman"/>
              <a:ea typeface="Times New Roman"/>
              <a:cs typeface="Times New Roman"/>
              <a:sym typeface="Times New Roman"/>
            </a:endParaRPr>
          </a:p>
        </p:txBody>
      </p:sp>
      <p:sp>
        <p:nvSpPr>
          <p:cNvPr id="127" name="Google Shape;127;p17"/>
          <p:cNvSpPr txBox="1">
            <a:spLocks noGrp="1"/>
          </p:cNvSpPr>
          <p:nvPr>
            <p:ph type="body" idx="1"/>
          </p:nvPr>
        </p:nvSpPr>
        <p:spPr>
          <a:xfrm>
            <a:off x="838200" y="1486275"/>
            <a:ext cx="10515600" cy="5032500"/>
          </a:xfrm>
          <a:prstGeom prst="rect">
            <a:avLst/>
          </a:prstGeom>
        </p:spPr>
        <p:txBody>
          <a:bodyPr spcFirstLastPara="1" wrap="square" lIns="91425" tIns="45700" rIns="91425" bIns="45700" anchor="t" anchorCtr="0">
            <a:noAutofit/>
          </a:bodyPr>
          <a:lstStyle/>
          <a:p>
            <a:pPr marL="457200" lvl="0" indent="-342900" algn="just" rtl="0">
              <a:lnSpc>
                <a:spcPct val="115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Clinical Diagnosis:</a:t>
            </a:r>
            <a:r>
              <a:rPr lang="en-US" sz="1800">
                <a:latin typeface="Times New Roman"/>
                <a:ea typeface="Times New Roman"/>
                <a:cs typeface="Times New Roman"/>
                <a:sym typeface="Times New Roman"/>
              </a:rPr>
              <a:t> Our project's ensemble models can be integrated into clinical settings to assist radiologists and healthcare professionals in accurately diagnosing brain tumors from MRI scans.</a:t>
            </a:r>
            <a:endParaRPr sz="1800">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Early Detection:</a:t>
            </a:r>
            <a:r>
              <a:rPr lang="en-US" sz="1800">
                <a:latin typeface="Times New Roman"/>
                <a:ea typeface="Times New Roman"/>
                <a:cs typeface="Times New Roman"/>
                <a:sym typeface="Times New Roman"/>
              </a:rPr>
              <a:t> By leveraging machine learning algorithms, our project facilitates the early detection of brain tumors, enabling timely interventions and improving patient outcomes.</a:t>
            </a:r>
            <a:endParaRPr sz="1800">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Treatment Planning: </a:t>
            </a:r>
            <a:r>
              <a:rPr lang="en-US" sz="1800">
                <a:latin typeface="Times New Roman"/>
                <a:ea typeface="Times New Roman"/>
                <a:cs typeface="Times New Roman"/>
                <a:sym typeface="Times New Roman"/>
              </a:rPr>
              <a:t>The accurate classification of brain tumors provided by our ensemble models can aid in devising personalized treatment plans tailored to individual patients' needs.</a:t>
            </a:r>
            <a:endParaRPr sz="1800">
              <a:latin typeface="Times New Roman"/>
              <a:ea typeface="Times New Roman"/>
              <a:cs typeface="Times New Roman"/>
              <a:sym typeface="Times New Roman"/>
            </a:endParaRPr>
          </a:p>
          <a:p>
            <a:pPr marL="457200" lvl="0" indent="0" algn="just" rtl="0">
              <a:lnSpc>
                <a:spcPct val="115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Research Advancements:</a:t>
            </a:r>
            <a:r>
              <a:rPr lang="en-US" sz="1800">
                <a:latin typeface="Times New Roman"/>
                <a:ea typeface="Times New Roman"/>
                <a:cs typeface="Times New Roman"/>
                <a:sym typeface="Times New Roman"/>
              </a:rPr>
              <a:t> Our project contributes to advancing research in neuroimaging and machine learning by providing robust tools for analyzing brain tumor data and uncovering new insights into tumor characteristics and behavior.</a:t>
            </a:r>
            <a:endParaRPr sz="1800">
              <a:latin typeface="Times New Roman"/>
              <a:ea typeface="Times New Roman"/>
              <a:cs typeface="Times New Roman"/>
              <a:sym typeface="Times New Roman"/>
            </a:endParaRPr>
          </a:p>
          <a:p>
            <a:pPr marL="0" lvl="0" indent="0" algn="just" rtl="0">
              <a:lnSpc>
                <a:spcPct val="115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15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Telemedicine:</a:t>
            </a:r>
            <a:r>
              <a:rPr lang="en-US" sz="1800">
                <a:latin typeface="Times New Roman"/>
                <a:ea typeface="Times New Roman"/>
                <a:cs typeface="Times New Roman"/>
                <a:sym typeface="Times New Roman"/>
              </a:rPr>
              <a:t> The deployment of our project's diagnostic capabilities in telemedicine platforms enables remote consultations and expert opinions, particularly beneficial in underserved or remote areas with limited access to specialized healthcare services.</a:t>
            </a:r>
            <a:endParaRPr sz="1800">
              <a:latin typeface="Times New Roman"/>
              <a:ea typeface="Times New Roman"/>
              <a:cs typeface="Times New Roman"/>
              <a:sym typeface="Times New Roman"/>
            </a:endParaRPr>
          </a:p>
        </p:txBody>
      </p:sp>
      <p:sp>
        <p:nvSpPr>
          <p:cNvPr id="128" name="Google Shape;128;p17"/>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838200" y="11060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latin typeface="Times New Roman"/>
                <a:ea typeface="Times New Roman"/>
                <a:cs typeface="Times New Roman"/>
                <a:sym typeface="Times New Roman"/>
              </a:rPr>
              <a:t>NOVEL FEATURES</a:t>
            </a:r>
            <a:endParaRPr>
              <a:latin typeface="Times New Roman"/>
              <a:ea typeface="Times New Roman"/>
              <a:cs typeface="Times New Roman"/>
              <a:sym typeface="Times New Roman"/>
            </a:endParaRPr>
          </a:p>
        </p:txBody>
      </p:sp>
      <p:sp>
        <p:nvSpPr>
          <p:cNvPr id="135" name="Google Shape;135;p18"/>
          <p:cNvSpPr txBox="1">
            <a:spLocks noGrp="1"/>
          </p:cNvSpPr>
          <p:nvPr>
            <p:ph type="body" idx="1"/>
          </p:nvPr>
        </p:nvSpPr>
        <p:spPr>
          <a:xfrm>
            <a:off x="838200" y="1316575"/>
            <a:ext cx="10515600" cy="5181300"/>
          </a:xfrm>
          <a:prstGeom prst="rect">
            <a:avLst/>
          </a:prstGeom>
        </p:spPr>
        <p:txBody>
          <a:bodyPr spcFirstLastPara="1" wrap="square" lIns="91425" tIns="45700" rIns="91425" bIns="45700" anchor="t" anchorCtr="0">
            <a:noAutofit/>
          </a:bodyPr>
          <a:lstStyle/>
          <a:p>
            <a:pPr marL="457200" lvl="0" indent="-344805" algn="just" rtl="0">
              <a:lnSpc>
                <a:spcPct val="80000"/>
              </a:lnSpc>
              <a:spcBef>
                <a:spcPts val="1000"/>
              </a:spcBef>
              <a:spcAft>
                <a:spcPts val="0"/>
              </a:spcAft>
              <a:buSzPts val="1830"/>
              <a:buFont typeface="Times New Roman"/>
              <a:buChar char="•"/>
            </a:pPr>
            <a:r>
              <a:rPr lang="en-US" sz="1829" b="1">
                <a:latin typeface="Times New Roman"/>
                <a:ea typeface="Times New Roman"/>
                <a:cs typeface="Times New Roman"/>
                <a:sym typeface="Times New Roman"/>
              </a:rPr>
              <a:t>Ensemble Modeling:</a:t>
            </a:r>
            <a:r>
              <a:rPr lang="en-US" sz="1829">
                <a:latin typeface="Times New Roman"/>
                <a:ea typeface="Times New Roman"/>
                <a:cs typeface="Times New Roman"/>
                <a:sym typeface="Times New Roman"/>
              </a:rPr>
              <a:t> Our project incorporates ensemble models comprising Random Forest, Convolutional Neural Networks (CNN), and Transfer Learning algorithms, leveraging the strengths of each to enhance diagnostic accuracy.</a:t>
            </a:r>
            <a:endParaRPr sz="1829">
              <a:latin typeface="Times New Roman"/>
              <a:ea typeface="Times New Roman"/>
              <a:cs typeface="Times New Roman"/>
              <a:sym typeface="Times New Roman"/>
            </a:endParaRPr>
          </a:p>
          <a:p>
            <a:pPr marL="457200" lvl="0" indent="0" algn="just" rtl="0">
              <a:lnSpc>
                <a:spcPct val="80000"/>
              </a:lnSpc>
              <a:spcBef>
                <a:spcPts val="1000"/>
              </a:spcBef>
              <a:spcAft>
                <a:spcPts val="0"/>
              </a:spcAft>
              <a:buSzPts val="935"/>
              <a:buNone/>
            </a:pPr>
            <a:endParaRPr sz="1829">
              <a:latin typeface="Times New Roman"/>
              <a:ea typeface="Times New Roman"/>
              <a:cs typeface="Times New Roman"/>
              <a:sym typeface="Times New Roman"/>
            </a:endParaRPr>
          </a:p>
          <a:p>
            <a:pPr marL="457200" lvl="0" indent="-344805" algn="just" rtl="0">
              <a:lnSpc>
                <a:spcPct val="80000"/>
              </a:lnSpc>
              <a:spcBef>
                <a:spcPts val="1000"/>
              </a:spcBef>
              <a:spcAft>
                <a:spcPts val="0"/>
              </a:spcAft>
              <a:buSzPts val="1830"/>
              <a:buFont typeface="Times New Roman"/>
              <a:buChar char="•"/>
            </a:pPr>
            <a:r>
              <a:rPr lang="en-US" sz="1829" b="1">
                <a:latin typeface="Times New Roman"/>
                <a:ea typeface="Times New Roman"/>
                <a:cs typeface="Times New Roman"/>
                <a:sym typeface="Times New Roman"/>
              </a:rPr>
              <a:t>Human-Machine Collaboration:</a:t>
            </a:r>
            <a:r>
              <a:rPr lang="en-US" sz="1829">
                <a:latin typeface="Times New Roman"/>
                <a:ea typeface="Times New Roman"/>
                <a:cs typeface="Times New Roman"/>
                <a:sym typeface="Times New Roman"/>
              </a:rPr>
              <a:t> By integrating human expertise with machine learning algorithms, our project fosters collaboration between healthcare professionals and computational systems, resulting in more reliable and clinically relevant diagnostic outcomes.</a:t>
            </a:r>
            <a:endParaRPr sz="1829">
              <a:latin typeface="Times New Roman"/>
              <a:ea typeface="Times New Roman"/>
              <a:cs typeface="Times New Roman"/>
              <a:sym typeface="Times New Roman"/>
            </a:endParaRPr>
          </a:p>
          <a:p>
            <a:pPr marL="457200" lvl="0" indent="0" algn="just" rtl="0">
              <a:lnSpc>
                <a:spcPct val="80000"/>
              </a:lnSpc>
              <a:spcBef>
                <a:spcPts val="1000"/>
              </a:spcBef>
              <a:spcAft>
                <a:spcPts val="0"/>
              </a:spcAft>
              <a:buSzPts val="935"/>
              <a:buNone/>
            </a:pPr>
            <a:endParaRPr sz="1829">
              <a:latin typeface="Times New Roman"/>
              <a:ea typeface="Times New Roman"/>
              <a:cs typeface="Times New Roman"/>
              <a:sym typeface="Times New Roman"/>
            </a:endParaRPr>
          </a:p>
          <a:p>
            <a:pPr marL="457200" lvl="0" indent="-344805" algn="just" rtl="0">
              <a:lnSpc>
                <a:spcPct val="80000"/>
              </a:lnSpc>
              <a:spcBef>
                <a:spcPts val="1000"/>
              </a:spcBef>
              <a:spcAft>
                <a:spcPts val="0"/>
              </a:spcAft>
              <a:buSzPts val="1830"/>
              <a:buFont typeface="Times New Roman"/>
              <a:buChar char="•"/>
            </a:pPr>
            <a:r>
              <a:rPr lang="en-US" sz="1829" b="1">
                <a:latin typeface="Times New Roman"/>
                <a:ea typeface="Times New Roman"/>
                <a:cs typeface="Times New Roman"/>
                <a:sym typeface="Times New Roman"/>
              </a:rPr>
              <a:t>Multi-Modal Data Integration:</a:t>
            </a:r>
            <a:r>
              <a:rPr lang="en-US" sz="1829">
                <a:latin typeface="Times New Roman"/>
                <a:ea typeface="Times New Roman"/>
                <a:cs typeface="Times New Roman"/>
                <a:sym typeface="Times New Roman"/>
              </a:rPr>
              <a:t> Our project utilizes multi-modal data from MRI scans, combining structural, functional, and diffusion-weighted imaging to provide a comprehensive assessment of brain tumor characteristics.</a:t>
            </a:r>
            <a:endParaRPr sz="1829">
              <a:latin typeface="Times New Roman"/>
              <a:ea typeface="Times New Roman"/>
              <a:cs typeface="Times New Roman"/>
              <a:sym typeface="Times New Roman"/>
            </a:endParaRPr>
          </a:p>
          <a:p>
            <a:pPr marL="457200" lvl="0" indent="0" algn="just" rtl="0">
              <a:lnSpc>
                <a:spcPct val="80000"/>
              </a:lnSpc>
              <a:spcBef>
                <a:spcPts val="1000"/>
              </a:spcBef>
              <a:spcAft>
                <a:spcPts val="0"/>
              </a:spcAft>
              <a:buSzPts val="935"/>
              <a:buNone/>
            </a:pPr>
            <a:endParaRPr sz="1829">
              <a:latin typeface="Times New Roman"/>
              <a:ea typeface="Times New Roman"/>
              <a:cs typeface="Times New Roman"/>
              <a:sym typeface="Times New Roman"/>
            </a:endParaRPr>
          </a:p>
          <a:p>
            <a:pPr marL="457200" lvl="0" indent="-344805" algn="just" rtl="0">
              <a:lnSpc>
                <a:spcPct val="80000"/>
              </a:lnSpc>
              <a:spcBef>
                <a:spcPts val="1000"/>
              </a:spcBef>
              <a:spcAft>
                <a:spcPts val="0"/>
              </a:spcAft>
              <a:buSzPts val="1830"/>
              <a:buFont typeface="Times New Roman"/>
              <a:buChar char="•"/>
            </a:pPr>
            <a:r>
              <a:rPr lang="en-US" sz="1829" b="1">
                <a:latin typeface="Times New Roman"/>
                <a:ea typeface="Times New Roman"/>
                <a:cs typeface="Times New Roman"/>
                <a:sym typeface="Times New Roman"/>
              </a:rPr>
              <a:t>Uncertainty Estimation:</a:t>
            </a:r>
            <a:r>
              <a:rPr lang="en-US" sz="1829">
                <a:latin typeface="Times New Roman"/>
                <a:ea typeface="Times New Roman"/>
                <a:cs typeface="Times New Roman"/>
                <a:sym typeface="Times New Roman"/>
              </a:rPr>
              <a:t> In addition to classification results, our project provides uncertainty estimates, allowing clinicians to gauge the confidence level of diagnostic predictions and make informed decisions.</a:t>
            </a:r>
            <a:endParaRPr sz="1829">
              <a:latin typeface="Times New Roman"/>
              <a:ea typeface="Times New Roman"/>
              <a:cs typeface="Times New Roman"/>
              <a:sym typeface="Times New Roman"/>
            </a:endParaRPr>
          </a:p>
          <a:p>
            <a:pPr marL="457200" lvl="0" indent="0" algn="just" rtl="0">
              <a:lnSpc>
                <a:spcPct val="80000"/>
              </a:lnSpc>
              <a:spcBef>
                <a:spcPts val="1000"/>
              </a:spcBef>
              <a:spcAft>
                <a:spcPts val="0"/>
              </a:spcAft>
              <a:buSzPts val="935"/>
              <a:buNone/>
            </a:pPr>
            <a:endParaRPr sz="1829">
              <a:latin typeface="Times New Roman"/>
              <a:ea typeface="Times New Roman"/>
              <a:cs typeface="Times New Roman"/>
              <a:sym typeface="Times New Roman"/>
            </a:endParaRPr>
          </a:p>
          <a:p>
            <a:pPr marL="457200" lvl="0" indent="-344805" algn="just" rtl="0">
              <a:lnSpc>
                <a:spcPct val="80000"/>
              </a:lnSpc>
              <a:spcBef>
                <a:spcPts val="1000"/>
              </a:spcBef>
              <a:spcAft>
                <a:spcPts val="0"/>
              </a:spcAft>
              <a:buSzPts val="1830"/>
              <a:buFont typeface="Times New Roman"/>
              <a:buChar char="•"/>
            </a:pPr>
            <a:r>
              <a:rPr lang="en-US" sz="1829" b="1">
                <a:latin typeface="Times New Roman"/>
                <a:ea typeface="Times New Roman"/>
                <a:cs typeface="Times New Roman"/>
                <a:sym typeface="Times New Roman"/>
              </a:rPr>
              <a:t>Real-Time Diagnosis:</a:t>
            </a:r>
            <a:r>
              <a:rPr lang="en-US" sz="1829">
                <a:latin typeface="Times New Roman"/>
                <a:ea typeface="Times New Roman"/>
                <a:cs typeface="Times New Roman"/>
                <a:sym typeface="Times New Roman"/>
              </a:rPr>
              <a:t> The implementation of our project's algorithms enables real-time diagnosis of brain tumors, facilitating rapid decision-making and timely interventions in clinical settings.</a:t>
            </a:r>
            <a:endParaRPr sz="1829">
              <a:latin typeface="Times New Roman"/>
              <a:ea typeface="Times New Roman"/>
              <a:cs typeface="Times New Roman"/>
              <a:sym typeface="Times New Roman"/>
            </a:endParaRPr>
          </a:p>
          <a:p>
            <a:pPr marL="0" lvl="0" indent="0" algn="l" rtl="0">
              <a:lnSpc>
                <a:spcPct val="70000"/>
              </a:lnSpc>
              <a:spcBef>
                <a:spcPts val="1000"/>
              </a:spcBef>
              <a:spcAft>
                <a:spcPts val="0"/>
              </a:spcAft>
              <a:buSzPts val="935"/>
              <a:buNone/>
            </a:pPr>
            <a:endParaRPr sz="1530">
              <a:latin typeface="Times New Roman"/>
              <a:ea typeface="Times New Roman"/>
              <a:cs typeface="Times New Roman"/>
              <a:sym typeface="Times New Roman"/>
            </a:endParaRPr>
          </a:p>
        </p:txBody>
      </p:sp>
      <p:sp>
        <p:nvSpPr>
          <p:cNvPr id="136" name="Google Shape;136;p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PROBLEM FORMULATION</a:t>
            </a:r>
            <a:endParaRPr>
              <a:latin typeface="Times New Roman"/>
              <a:ea typeface="Times New Roman"/>
              <a:cs typeface="Times New Roman"/>
              <a:sym typeface="Times New Roman"/>
            </a:endParaRPr>
          </a:p>
        </p:txBody>
      </p:sp>
      <p:sp>
        <p:nvSpPr>
          <p:cNvPr id="142" name="Google Shape;142;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Problem Definition:</a:t>
            </a:r>
            <a:r>
              <a:rPr lang="en-US" sz="1800">
                <a:latin typeface="Times New Roman"/>
                <a:ea typeface="Times New Roman"/>
                <a:cs typeface="Times New Roman"/>
                <a:sym typeface="Times New Roman"/>
              </a:rPr>
              <a:t> Identify the challenges and limitations in current brain tumor diagnosis methods, such as limited accuracy and efficiency, leading to the formulation of the project's objectives.</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Research Gap Identification: </a:t>
            </a:r>
            <a:r>
              <a:rPr lang="en-US" sz="1800">
                <a:latin typeface="Times New Roman"/>
                <a:ea typeface="Times New Roman"/>
                <a:cs typeface="Times New Roman"/>
                <a:sym typeface="Times New Roman"/>
              </a:rPr>
              <a:t>Recognize the gap in existing literature regarding the integration of human expertise with machine learning algorithms for brain tumor diagnosis, highlighting the need for collaborative solutions.</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Objective Setting: </a:t>
            </a:r>
            <a:r>
              <a:rPr lang="en-US" sz="1800">
                <a:latin typeface="Times New Roman"/>
                <a:ea typeface="Times New Roman"/>
                <a:cs typeface="Times New Roman"/>
                <a:sym typeface="Times New Roman"/>
              </a:rPr>
              <a:t>Define clear objectives for the project, including the development of ensemble models combining Random Forest, CNN, and Transfer Learning techniques to improve diagnostic accuracy and efficiency.</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Methodology Design: </a:t>
            </a:r>
            <a:r>
              <a:rPr lang="en-US" sz="1800">
                <a:latin typeface="Times New Roman"/>
                <a:ea typeface="Times New Roman"/>
                <a:cs typeface="Times New Roman"/>
                <a:sym typeface="Times New Roman"/>
              </a:rPr>
              <a:t>Formulate a methodology encompassing data collection, preprocessing, model development, training, validation, and evaluation, ensuring a systematic approach to achieve the project goals.</a:t>
            </a:r>
            <a:endParaRPr sz="1800">
              <a:latin typeface="Times New Roman"/>
              <a:ea typeface="Times New Roman"/>
              <a:cs typeface="Times New Roman"/>
              <a:sym typeface="Times New Roman"/>
            </a:endParaRPr>
          </a:p>
          <a:p>
            <a:pPr marL="228600" lvl="0" indent="0" algn="just" rtl="0">
              <a:lnSpc>
                <a:spcPct val="100000"/>
              </a:lnSpc>
              <a:spcBef>
                <a:spcPts val="0"/>
              </a:spcBef>
              <a:spcAft>
                <a:spcPts val="0"/>
              </a:spcAft>
              <a:buNone/>
            </a:pPr>
            <a:endParaRPr sz="1800">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800"/>
              <a:buFont typeface="Times New Roman"/>
              <a:buChar char="•"/>
            </a:pPr>
            <a:r>
              <a:rPr lang="en-US" sz="1800" b="1">
                <a:latin typeface="Times New Roman"/>
                <a:ea typeface="Times New Roman"/>
                <a:cs typeface="Times New Roman"/>
                <a:sym typeface="Times New Roman"/>
              </a:rPr>
              <a:t>Feasibility Assessment:</a:t>
            </a:r>
            <a:r>
              <a:rPr lang="en-US" sz="1800">
                <a:latin typeface="Times New Roman"/>
                <a:ea typeface="Times New Roman"/>
                <a:cs typeface="Times New Roman"/>
                <a:sym typeface="Times New Roman"/>
              </a:rPr>
              <a:t> Evaluate the feasibility of the project in terms of data availability, computational resources, expertise, and potential impact, laying the groundwork for successful execution.</a:t>
            </a:r>
            <a:endParaRPr sz="1800">
              <a:latin typeface="Times New Roman"/>
              <a:ea typeface="Times New Roman"/>
              <a:cs typeface="Times New Roman"/>
              <a:sym typeface="Times New Roman"/>
            </a:endParaRPr>
          </a:p>
        </p:txBody>
      </p:sp>
      <p:sp>
        <p:nvSpPr>
          <p:cNvPr id="143" name="Google Shape;14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635200" y="97325"/>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OBJECTIVES OF WORK</a:t>
            </a:r>
            <a:endParaRPr>
              <a:latin typeface="Times New Roman"/>
              <a:ea typeface="Times New Roman"/>
              <a:cs typeface="Times New Roman"/>
              <a:sym typeface="Times New Roman"/>
            </a:endParaRPr>
          </a:p>
        </p:txBody>
      </p:sp>
      <p:sp>
        <p:nvSpPr>
          <p:cNvPr id="149" name="Google Shape;1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grpSp>
        <p:nvGrpSpPr>
          <p:cNvPr id="150" name="Google Shape;150;p20"/>
          <p:cNvGrpSpPr/>
          <p:nvPr/>
        </p:nvGrpSpPr>
        <p:grpSpPr>
          <a:xfrm>
            <a:off x="271225" y="1657250"/>
            <a:ext cx="4884929" cy="1232769"/>
            <a:chOff x="203424" y="1242969"/>
            <a:chExt cx="3663788" cy="924600"/>
          </a:xfrm>
        </p:grpSpPr>
        <p:cxnSp>
          <p:nvCxnSpPr>
            <p:cNvPr id="151" name="Google Shape;151;p20"/>
            <p:cNvCxnSpPr/>
            <p:nvPr/>
          </p:nvCxnSpPr>
          <p:spPr>
            <a:xfrm rot="10800000">
              <a:off x="2642013" y="1654113"/>
              <a:ext cx="1225200" cy="0"/>
            </a:xfrm>
            <a:prstGeom prst="straightConnector1">
              <a:avLst/>
            </a:prstGeom>
            <a:noFill/>
            <a:ln w="9525" cap="flat" cmpd="sng">
              <a:solidFill>
                <a:srgbClr val="249C91"/>
              </a:solidFill>
              <a:prstDash val="solid"/>
              <a:round/>
              <a:headEnd type="none" w="sm" len="sm"/>
              <a:tailEnd type="oval" w="med" len="med"/>
            </a:ln>
          </p:spPr>
        </p:cxnSp>
        <p:sp>
          <p:nvSpPr>
            <p:cNvPr id="152" name="Google Shape;152;p20"/>
            <p:cNvSpPr txBox="1"/>
            <p:nvPr/>
          </p:nvSpPr>
          <p:spPr>
            <a:xfrm>
              <a:off x="203424" y="1242969"/>
              <a:ext cx="24936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Optimize Model Performance:</a:t>
              </a:r>
              <a:endParaRPr sz="1300" b="1">
                <a:latin typeface="Times New Roman"/>
                <a:ea typeface="Times New Roman"/>
                <a:cs typeface="Times New Roman"/>
                <a:sym typeface="Times New Roman"/>
              </a:endParaRPr>
            </a:p>
            <a:p>
              <a:pPr marL="0" lvl="0" indent="0" algn="just" rtl="0">
                <a:spcBef>
                  <a:spcPts val="0"/>
                </a:spcBef>
                <a:spcAft>
                  <a:spcPts val="2100"/>
                </a:spcAft>
                <a:buNone/>
              </a:pPr>
              <a:r>
                <a:rPr lang="en-US" sz="1500">
                  <a:latin typeface="Times New Roman"/>
                  <a:ea typeface="Times New Roman"/>
                  <a:cs typeface="Times New Roman"/>
                  <a:sym typeface="Times New Roman"/>
                </a:rPr>
                <a:t>Fine-tune ensemble models through rigorous experimentation, hyperparameter tuning, and validation to achieve optimal performance in brain tumor classification and segmentation tasks.:</a:t>
              </a:r>
              <a:endParaRPr sz="1500" b="1">
                <a:latin typeface="Times New Roman"/>
                <a:ea typeface="Times New Roman"/>
                <a:cs typeface="Times New Roman"/>
                <a:sym typeface="Times New Roman"/>
              </a:endParaRPr>
            </a:p>
          </p:txBody>
        </p:sp>
      </p:grpSp>
      <p:grpSp>
        <p:nvGrpSpPr>
          <p:cNvPr id="153" name="Google Shape;153;p20"/>
          <p:cNvGrpSpPr/>
          <p:nvPr/>
        </p:nvGrpSpPr>
        <p:grpSpPr>
          <a:xfrm>
            <a:off x="271223" y="3992778"/>
            <a:ext cx="4350691" cy="1232769"/>
            <a:chOff x="308838" y="2760428"/>
            <a:chExt cx="3263100" cy="924600"/>
          </a:xfrm>
        </p:grpSpPr>
        <p:cxnSp>
          <p:nvCxnSpPr>
            <p:cNvPr id="154" name="Google Shape;154;p20"/>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155" name="Google Shape;155;p20"/>
            <p:cNvSpPr txBox="1"/>
            <p:nvPr/>
          </p:nvSpPr>
          <p:spPr>
            <a:xfrm>
              <a:off x="308838" y="2760428"/>
              <a:ext cx="2124000" cy="924600"/>
            </a:xfrm>
            <a:prstGeom prst="rect">
              <a:avLst/>
            </a:prstGeom>
            <a:noFill/>
            <a:ln>
              <a:noFill/>
            </a:ln>
          </p:spPr>
          <p:txBody>
            <a:bodyPr spcFirstLastPara="1" wrap="square" lIns="121900" tIns="121900" rIns="121900" bIns="121900" anchor="ctr" anchorCtr="0">
              <a:noAutofit/>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Promote Clinical Translation:</a:t>
              </a:r>
              <a:endParaRPr sz="1800" b="1">
                <a:latin typeface="Times New Roman"/>
                <a:ea typeface="Times New Roman"/>
                <a:cs typeface="Times New Roman"/>
                <a:sym typeface="Times New Roman"/>
              </a:endParaRPr>
            </a:p>
            <a:p>
              <a:pPr marL="0" lvl="0" indent="0" algn="just" rtl="0">
                <a:spcBef>
                  <a:spcPts val="0"/>
                </a:spcBef>
                <a:spcAft>
                  <a:spcPts val="2100"/>
                </a:spcAft>
                <a:buNone/>
              </a:pPr>
              <a:r>
                <a:rPr lang="en-US" sz="1500">
                  <a:latin typeface="Roboto"/>
                  <a:ea typeface="Roboto"/>
                  <a:cs typeface="Roboto"/>
                  <a:sym typeface="Roboto"/>
                </a:rPr>
                <a:t>Bridge the gap between research and clinical practice by validating the effectiveness of the developed models in real-world healthcare settings, ultimately benefiting patients through improved diagnostic outcomes.</a:t>
              </a:r>
              <a:endParaRPr sz="1500">
                <a:latin typeface="Roboto"/>
                <a:ea typeface="Roboto"/>
                <a:cs typeface="Roboto"/>
                <a:sym typeface="Roboto"/>
              </a:endParaRPr>
            </a:p>
          </p:txBody>
        </p:sp>
      </p:grpSp>
      <p:grpSp>
        <p:nvGrpSpPr>
          <p:cNvPr id="156" name="Google Shape;156;p20"/>
          <p:cNvGrpSpPr/>
          <p:nvPr/>
        </p:nvGrpSpPr>
        <p:grpSpPr>
          <a:xfrm>
            <a:off x="6096011" y="5225538"/>
            <a:ext cx="5664345" cy="1380010"/>
            <a:chOff x="4572123" y="3919252"/>
            <a:chExt cx="4248365" cy="1035033"/>
          </a:xfrm>
        </p:grpSpPr>
        <p:cxnSp>
          <p:nvCxnSpPr>
            <p:cNvPr id="157" name="Google Shape;157;p20"/>
            <p:cNvCxnSpPr/>
            <p:nvPr/>
          </p:nvCxnSpPr>
          <p:spPr>
            <a:xfrm>
              <a:off x="4572123" y="3919252"/>
              <a:ext cx="1838700" cy="0"/>
            </a:xfrm>
            <a:prstGeom prst="straightConnector1">
              <a:avLst/>
            </a:prstGeom>
            <a:noFill/>
            <a:ln>
              <a:noFill/>
            </a:ln>
          </p:spPr>
        </p:cxnSp>
        <p:sp>
          <p:nvSpPr>
            <p:cNvPr id="158" name="Google Shape;158;p20"/>
            <p:cNvSpPr txBox="1"/>
            <p:nvPr/>
          </p:nvSpPr>
          <p:spPr>
            <a:xfrm>
              <a:off x="6696488" y="4029685"/>
              <a:ext cx="2124000" cy="924600"/>
            </a:xfrm>
            <a:prstGeom prst="rect">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1800" b="1">
                  <a:latin typeface="Times New Roman"/>
                  <a:ea typeface="Times New Roman"/>
                  <a:cs typeface="Times New Roman"/>
                  <a:sym typeface="Times New Roman"/>
                </a:rPr>
                <a:t>Foster Collaboration:</a:t>
              </a:r>
              <a:endParaRPr sz="1800" b="1">
                <a:latin typeface="Times New Roman"/>
                <a:ea typeface="Times New Roman"/>
                <a:cs typeface="Times New Roman"/>
                <a:sym typeface="Times New Roman"/>
              </a:endParaRPr>
            </a:p>
            <a:p>
              <a:pPr marL="0" lvl="0" indent="0" algn="just" rtl="0">
                <a:spcBef>
                  <a:spcPts val="0"/>
                </a:spcBef>
                <a:spcAft>
                  <a:spcPts val="2100"/>
                </a:spcAft>
                <a:buNone/>
              </a:pPr>
              <a:r>
                <a:rPr lang="en-US" sz="1500">
                  <a:latin typeface="Times New Roman"/>
                  <a:ea typeface="Times New Roman"/>
                  <a:cs typeface="Times New Roman"/>
                  <a:sym typeface="Times New Roman"/>
                </a:rPr>
                <a:t>Facilitate collaboration between healthcare professionals and data scientists to harness the synergies between human insights and computational capabilities, driving innovation in medical imaging.</a:t>
              </a:r>
              <a:endParaRPr sz="1500">
                <a:latin typeface="Times New Roman"/>
                <a:ea typeface="Times New Roman"/>
                <a:cs typeface="Times New Roman"/>
                <a:sym typeface="Times New Roman"/>
              </a:endParaRPr>
            </a:p>
          </p:txBody>
        </p:sp>
      </p:grpSp>
      <p:grpSp>
        <p:nvGrpSpPr>
          <p:cNvPr id="159" name="Google Shape;159;p20"/>
          <p:cNvGrpSpPr/>
          <p:nvPr/>
        </p:nvGrpSpPr>
        <p:grpSpPr>
          <a:xfrm>
            <a:off x="6946276" y="1423034"/>
            <a:ext cx="4814080" cy="1232769"/>
            <a:chOff x="5209838" y="1067302"/>
            <a:chExt cx="3610650" cy="924600"/>
          </a:xfrm>
        </p:grpSpPr>
        <p:sp>
          <p:nvSpPr>
            <p:cNvPr id="160" name="Google Shape;160;p20"/>
            <p:cNvSpPr txBox="1"/>
            <p:nvPr/>
          </p:nvSpPr>
          <p:spPr>
            <a:xfrm>
              <a:off x="6696488" y="1067302"/>
              <a:ext cx="2124000" cy="924600"/>
            </a:xfrm>
            <a:prstGeom prst="rect">
              <a:avLst/>
            </a:prstGeom>
            <a:noFill/>
            <a:ln>
              <a:noFill/>
            </a:ln>
          </p:spPr>
          <p:txBody>
            <a:bodyPr spcFirstLastPara="1" wrap="square" lIns="121900" tIns="121900" rIns="121900" bIns="121900" anchor="ctr" anchorCtr="0">
              <a:noAutofit/>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Enhance Diagnostic Accuracy:</a:t>
              </a:r>
              <a:endParaRPr sz="1300" b="1">
                <a:latin typeface="Times New Roman"/>
                <a:ea typeface="Times New Roman"/>
                <a:cs typeface="Times New Roman"/>
                <a:sym typeface="Times New Roman"/>
              </a:endParaRPr>
            </a:p>
            <a:p>
              <a:pPr marL="0" lvl="0" indent="0" algn="just" rtl="0">
                <a:spcBef>
                  <a:spcPts val="0"/>
                </a:spcBef>
                <a:spcAft>
                  <a:spcPts val="2100"/>
                </a:spcAft>
                <a:buNone/>
              </a:pPr>
              <a:r>
                <a:rPr lang="en-US" sz="1500">
                  <a:latin typeface="Times New Roman"/>
                  <a:ea typeface="Times New Roman"/>
                  <a:cs typeface="Times New Roman"/>
                  <a:sym typeface="Times New Roman"/>
                </a:rPr>
                <a:t>Develop ensemble models leveraging Random Forest, CNN, and Transfer Learning techniques to improve the accuracy of brain tumor diagnosis from MRI images.</a:t>
              </a:r>
              <a:endParaRPr sz="1500">
                <a:latin typeface="Times New Roman"/>
                <a:ea typeface="Times New Roman"/>
                <a:cs typeface="Times New Roman"/>
                <a:sym typeface="Times New Roman"/>
              </a:endParaRPr>
            </a:p>
          </p:txBody>
        </p:sp>
        <p:cxnSp>
          <p:nvCxnSpPr>
            <p:cNvPr id="161" name="Google Shape;161;p20"/>
            <p:cNvCxnSpPr/>
            <p:nvPr/>
          </p:nvCxnSpPr>
          <p:spPr>
            <a:xfrm>
              <a:off x="5209838" y="1654113"/>
              <a:ext cx="1286700" cy="0"/>
            </a:xfrm>
            <a:prstGeom prst="straightConnector1">
              <a:avLst/>
            </a:prstGeom>
            <a:noFill/>
            <a:ln w="9525" cap="flat" cmpd="sng">
              <a:solidFill>
                <a:srgbClr val="155B55"/>
              </a:solidFill>
              <a:prstDash val="solid"/>
              <a:round/>
              <a:headEnd type="none" w="sm" len="sm"/>
              <a:tailEnd type="oval" w="med" len="med"/>
            </a:ln>
          </p:spPr>
        </p:cxnSp>
      </p:grpSp>
      <p:grpSp>
        <p:nvGrpSpPr>
          <p:cNvPr id="162" name="Google Shape;162;p20"/>
          <p:cNvGrpSpPr/>
          <p:nvPr/>
        </p:nvGrpSpPr>
        <p:grpSpPr>
          <a:xfrm>
            <a:off x="7480196" y="3397902"/>
            <a:ext cx="4280160" cy="1232769"/>
            <a:chOff x="5610288" y="2548490"/>
            <a:chExt cx="3210200" cy="924600"/>
          </a:xfrm>
        </p:grpSpPr>
        <p:cxnSp>
          <p:nvCxnSpPr>
            <p:cNvPr id="163" name="Google Shape;163;p20"/>
            <p:cNvCxnSpPr/>
            <p:nvPr/>
          </p:nvCxnSpPr>
          <p:spPr>
            <a:xfrm>
              <a:off x="5610288" y="2775650"/>
              <a:ext cx="886200" cy="0"/>
            </a:xfrm>
            <a:prstGeom prst="straightConnector1">
              <a:avLst/>
            </a:prstGeom>
            <a:noFill/>
            <a:ln w="9525" cap="flat" cmpd="sng">
              <a:solidFill>
                <a:srgbClr val="1B786F"/>
              </a:solidFill>
              <a:prstDash val="solid"/>
              <a:round/>
              <a:headEnd type="none" w="sm" len="sm"/>
              <a:tailEnd type="oval" w="med" len="med"/>
            </a:ln>
          </p:spPr>
        </p:cxnSp>
        <p:sp>
          <p:nvSpPr>
            <p:cNvPr id="164" name="Google Shape;164;p20"/>
            <p:cNvSpPr txBox="1"/>
            <p:nvPr/>
          </p:nvSpPr>
          <p:spPr>
            <a:xfrm>
              <a:off x="6696488" y="2548490"/>
              <a:ext cx="2124000" cy="924600"/>
            </a:xfrm>
            <a:prstGeom prst="rect">
              <a:avLst/>
            </a:prstGeom>
            <a:noFill/>
            <a:ln>
              <a:noFill/>
            </a:ln>
          </p:spPr>
          <p:txBody>
            <a:bodyPr spcFirstLastPara="1" wrap="square" lIns="121900" tIns="121900" rIns="121900" bIns="121900" anchor="ctr" anchorCtr="0">
              <a:noAutofit/>
            </a:bodyPr>
            <a:lstStyle/>
            <a:p>
              <a:pPr marL="0" lvl="0" indent="0" algn="just" rtl="0">
                <a:spcBef>
                  <a:spcPts val="0"/>
                </a:spcBef>
                <a:spcAft>
                  <a:spcPts val="0"/>
                </a:spcAft>
                <a:buNone/>
              </a:pPr>
              <a:r>
                <a:rPr lang="en-US" sz="1800" b="1">
                  <a:latin typeface="Times New Roman"/>
                  <a:ea typeface="Times New Roman"/>
                  <a:cs typeface="Times New Roman"/>
                  <a:sym typeface="Times New Roman"/>
                </a:rPr>
                <a:t>Improve Efficiency:</a:t>
              </a:r>
              <a:endParaRPr sz="1300" b="1">
                <a:latin typeface="Times New Roman"/>
                <a:ea typeface="Times New Roman"/>
                <a:cs typeface="Times New Roman"/>
                <a:sym typeface="Times New Roman"/>
              </a:endParaRPr>
            </a:p>
            <a:p>
              <a:pPr marL="0" lvl="0" indent="0" algn="just" rtl="0">
                <a:spcBef>
                  <a:spcPts val="0"/>
                </a:spcBef>
                <a:spcAft>
                  <a:spcPts val="2100"/>
                </a:spcAft>
                <a:buNone/>
              </a:pPr>
              <a:r>
                <a:rPr lang="en-US" sz="1500">
                  <a:latin typeface="Times New Roman"/>
                  <a:ea typeface="Times New Roman"/>
                  <a:cs typeface="Times New Roman"/>
                  <a:sym typeface="Times New Roman"/>
                </a:rPr>
                <a:t>Streamline the diagnostic process by integrating machine learning algorithms with human expertise, reducing the time required for diagnosis and enabling prompt medical intervention.</a:t>
              </a:r>
              <a:endParaRPr sz="1500">
                <a:latin typeface="Times New Roman"/>
                <a:ea typeface="Times New Roman"/>
                <a:cs typeface="Times New Roman"/>
                <a:sym typeface="Times New Roman"/>
              </a:endParaRPr>
            </a:p>
          </p:txBody>
        </p:sp>
      </p:grpSp>
      <p:grpSp>
        <p:nvGrpSpPr>
          <p:cNvPr id="165" name="Google Shape;165;p20"/>
          <p:cNvGrpSpPr/>
          <p:nvPr/>
        </p:nvGrpSpPr>
        <p:grpSpPr>
          <a:xfrm>
            <a:off x="3468228" y="873268"/>
            <a:ext cx="5229469" cy="5221233"/>
            <a:chOff x="2610905" y="610653"/>
            <a:chExt cx="3922200" cy="3922200"/>
          </a:xfrm>
        </p:grpSpPr>
        <p:sp>
          <p:nvSpPr>
            <p:cNvPr id="166" name="Google Shape;166;p20"/>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20"/>
            <p:cNvSpPr/>
            <p:nvPr/>
          </p:nvSpPr>
          <p:spPr>
            <a:xfrm rot="7920309">
              <a:off x="3183402" y="1183149"/>
              <a:ext cx="2777207" cy="2777207"/>
            </a:xfrm>
            <a:prstGeom prst="blockArc">
              <a:avLst>
                <a:gd name="adj1" fmla="val 12602522"/>
                <a:gd name="adj2" fmla="val 16867657"/>
                <a:gd name="adj3" fmla="val 20844"/>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20"/>
            <p:cNvSpPr/>
            <p:nvPr/>
          </p:nvSpPr>
          <p:spPr>
            <a:xfrm rot="3600063">
              <a:off x="3186335" y="1195681"/>
              <a:ext cx="2777488" cy="2777488"/>
            </a:xfrm>
            <a:prstGeom prst="blockArc">
              <a:avLst>
                <a:gd name="adj1" fmla="val 12602522"/>
                <a:gd name="adj2" fmla="val 16867657"/>
                <a:gd name="adj3" fmla="val 20844"/>
              </a:avLst>
            </a:prstGeom>
            <a:solidFill>
              <a:srgbClr val="155B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 name="Google Shape;169;p20"/>
            <p:cNvSpPr/>
            <p:nvPr/>
          </p:nvSpPr>
          <p:spPr>
            <a:xfrm rot="4024705">
              <a:off x="5326681" y="1940898"/>
              <a:ext cx="578477" cy="579147"/>
            </a:xfrm>
            <a:prstGeom prst="pie">
              <a:avLst>
                <a:gd name="adj1" fmla="val 6190354"/>
                <a:gd name="adj2" fmla="val 14996165"/>
              </a:avLst>
            </a:prstGeom>
            <a:solidFill>
              <a:srgbClr val="1B786F"/>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 name="Google Shape;170;p20"/>
            <p:cNvSpPr/>
            <p:nvPr/>
          </p:nvSpPr>
          <p:spPr>
            <a:xfrm rot="-6816027">
              <a:off x="5326729" y="1940918"/>
              <a:ext cx="578485" cy="579035"/>
            </a:xfrm>
            <a:prstGeom prst="pie">
              <a:avLst>
                <a:gd name="adj1" fmla="val 4028252"/>
                <a:gd name="adj2" fmla="val 17183677"/>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20"/>
            <p:cNvSpPr/>
            <p:nvPr/>
          </p:nvSpPr>
          <p:spPr>
            <a:xfrm rot="-9359762">
              <a:off x="3193941" y="1176205"/>
              <a:ext cx="2777287" cy="2777287"/>
            </a:xfrm>
            <a:prstGeom prst="blockArc">
              <a:avLst>
                <a:gd name="adj1" fmla="val 12602522"/>
                <a:gd name="adj2" fmla="val 16867657"/>
                <a:gd name="adj3" fmla="val 20844"/>
              </a:avLst>
            </a:prstGeom>
            <a:solidFill>
              <a:srgbClr val="1D7E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20"/>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20"/>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 name="Google Shape;174;p20"/>
            <p:cNvSpPr/>
            <p:nvPr/>
          </p:nvSpPr>
          <p:spPr>
            <a:xfrm rot="-600092">
              <a:off x="3198852" y="1195456"/>
              <a:ext cx="2777611" cy="2777611"/>
            </a:xfrm>
            <a:prstGeom prst="blockArc">
              <a:avLst>
                <a:gd name="adj1" fmla="val 12513247"/>
                <a:gd name="adj2" fmla="val 16867657"/>
                <a:gd name="adj3" fmla="val 20844"/>
              </a:avLst>
            </a:prstGeom>
            <a:solidFill>
              <a:srgbClr val="249C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 name="Google Shape;175;p20"/>
            <p:cNvSpPr/>
            <p:nvPr/>
          </p:nvSpPr>
          <p:spPr>
            <a:xfrm rot="-176551">
              <a:off x="4312105" y="1195442"/>
              <a:ext cx="578563" cy="579162"/>
            </a:xfrm>
            <a:prstGeom prst="pie">
              <a:avLst>
                <a:gd name="adj1" fmla="val 6190354"/>
                <a:gd name="adj2" fmla="val 14996165"/>
              </a:avLst>
            </a:prstGeom>
            <a:solidFill>
              <a:srgbClr val="155B55"/>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20"/>
            <p:cNvSpPr/>
            <p:nvPr/>
          </p:nvSpPr>
          <p:spPr>
            <a:xfrm rot="10584085">
              <a:off x="4312088" y="1195622"/>
              <a:ext cx="578340" cy="578939"/>
            </a:xfrm>
            <a:prstGeom prst="pie">
              <a:avLst>
                <a:gd name="adj1" fmla="val 4028252"/>
                <a:gd name="adj2" fmla="val 17183677"/>
              </a:avLst>
            </a:prstGeom>
            <a:solidFill>
              <a:srgbClr val="155B5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20"/>
            <p:cNvSpPr/>
            <p:nvPr/>
          </p:nvSpPr>
          <p:spPr>
            <a:xfrm rot="8344778">
              <a:off x="4940929" y="3162886"/>
              <a:ext cx="578465" cy="578888"/>
            </a:xfrm>
            <a:prstGeom prst="pie">
              <a:avLst>
                <a:gd name="adj1" fmla="val 6190354"/>
                <a:gd name="adj2" fmla="val 14996165"/>
              </a:avLst>
            </a:prstGeom>
            <a:solidFill>
              <a:srgbClr val="1D7E75"/>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 name="Google Shape;178;p20"/>
            <p:cNvSpPr/>
            <p:nvPr/>
          </p:nvSpPr>
          <p:spPr>
            <a:xfrm rot="-2495643">
              <a:off x="4941000" y="3162728"/>
              <a:ext cx="578445" cy="579093"/>
            </a:xfrm>
            <a:prstGeom prst="pie">
              <a:avLst>
                <a:gd name="adj1" fmla="val 4028252"/>
                <a:gd name="adj2" fmla="val 17183677"/>
              </a:avLst>
            </a:prstGeom>
            <a:solidFill>
              <a:srgbClr val="1D7E7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 name="Google Shape;179;p20"/>
            <p:cNvSpPr/>
            <p:nvPr/>
          </p:nvSpPr>
          <p:spPr>
            <a:xfrm rot="-4556960">
              <a:off x="3257335" y="1939059"/>
              <a:ext cx="578302" cy="578957"/>
            </a:xfrm>
            <a:prstGeom prst="pie">
              <a:avLst>
                <a:gd name="adj1" fmla="val 6190354"/>
                <a:gd name="adj2" fmla="val 14996165"/>
              </a:avLst>
            </a:prstGeom>
            <a:solidFill>
              <a:srgbClr val="249C9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20"/>
            <p:cNvSpPr/>
            <p:nvPr/>
          </p:nvSpPr>
          <p:spPr>
            <a:xfrm rot="6204541">
              <a:off x="3257468" y="1938977"/>
              <a:ext cx="578264" cy="578917"/>
            </a:xfrm>
            <a:prstGeom prst="pie">
              <a:avLst>
                <a:gd name="adj1" fmla="val 4028252"/>
                <a:gd name="adj2" fmla="val 17183677"/>
              </a:avLst>
            </a:prstGeom>
            <a:solidFill>
              <a:srgbClr val="249C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20"/>
            <p:cNvSpPr txBox="1"/>
            <p:nvPr/>
          </p:nvSpPr>
          <p:spPr>
            <a:xfrm>
              <a:off x="4341900" y="1271896"/>
              <a:ext cx="507900" cy="266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05</a:t>
              </a:r>
              <a:endParaRPr sz="2100" b="1">
                <a:solidFill>
                  <a:srgbClr val="FFFFFF"/>
                </a:solidFill>
                <a:latin typeface="Roboto"/>
                <a:ea typeface="Roboto"/>
                <a:cs typeface="Roboto"/>
                <a:sym typeface="Roboto"/>
              </a:endParaRPr>
            </a:p>
          </p:txBody>
        </p:sp>
        <p:sp>
          <p:nvSpPr>
            <p:cNvPr id="182" name="Google Shape;182;p20"/>
            <p:cNvSpPr txBox="1"/>
            <p:nvPr/>
          </p:nvSpPr>
          <p:spPr>
            <a:xfrm>
              <a:off x="3274219" y="2018364"/>
              <a:ext cx="507900" cy="266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01</a:t>
              </a:r>
              <a:endParaRPr sz="2100" b="1">
                <a:solidFill>
                  <a:srgbClr val="FFFFFF"/>
                </a:solidFill>
                <a:latin typeface="Roboto"/>
                <a:ea typeface="Roboto"/>
                <a:cs typeface="Roboto"/>
                <a:sym typeface="Roboto"/>
              </a:endParaRPr>
            </a:p>
          </p:txBody>
        </p:sp>
        <p:sp>
          <p:nvSpPr>
            <p:cNvPr id="183" name="Google Shape;183;p20"/>
            <p:cNvSpPr txBox="1"/>
            <p:nvPr/>
          </p:nvSpPr>
          <p:spPr>
            <a:xfrm>
              <a:off x="3685317" y="3247321"/>
              <a:ext cx="507900" cy="266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02</a:t>
              </a:r>
              <a:endParaRPr sz="2100" b="1">
                <a:solidFill>
                  <a:srgbClr val="FFFFFF"/>
                </a:solidFill>
                <a:latin typeface="Roboto"/>
                <a:ea typeface="Roboto"/>
                <a:cs typeface="Roboto"/>
                <a:sym typeface="Roboto"/>
              </a:endParaRPr>
            </a:p>
          </p:txBody>
        </p:sp>
        <p:sp>
          <p:nvSpPr>
            <p:cNvPr id="184" name="Google Shape;184;p20"/>
            <p:cNvSpPr txBox="1"/>
            <p:nvPr/>
          </p:nvSpPr>
          <p:spPr>
            <a:xfrm>
              <a:off x="4955323" y="3247321"/>
              <a:ext cx="507900" cy="266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03</a:t>
              </a:r>
              <a:endParaRPr sz="2100" b="1">
                <a:solidFill>
                  <a:srgbClr val="FFFFFF"/>
                </a:solidFill>
                <a:latin typeface="Roboto"/>
                <a:ea typeface="Roboto"/>
                <a:cs typeface="Roboto"/>
                <a:sym typeface="Roboto"/>
              </a:endParaRPr>
            </a:p>
          </p:txBody>
        </p:sp>
        <p:sp>
          <p:nvSpPr>
            <p:cNvPr id="185" name="Google Shape;185;p20"/>
            <p:cNvSpPr txBox="1"/>
            <p:nvPr/>
          </p:nvSpPr>
          <p:spPr>
            <a:xfrm>
              <a:off x="5364737" y="2018364"/>
              <a:ext cx="507900" cy="2661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US" sz="2100" b="1">
                  <a:solidFill>
                    <a:srgbClr val="FFFFFF"/>
                  </a:solidFill>
                  <a:latin typeface="Roboto"/>
                  <a:ea typeface="Roboto"/>
                  <a:cs typeface="Roboto"/>
                  <a:sym typeface="Roboto"/>
                </a:rPr>
                <a:t>04</a:t>
              </a:r>
              <a:endParaRPr sz="2100" b="1">
                <a:solidFill>
                  <a:srgbClr val="FFFFFF"/>
                </a:solidFill>
                <a:latin typeface="Roboto"/>
                <a:ea typeface="Roboto"/>
                <a:cs typeface="Roboto"/>
                <a:sym typeface="Roboto"/>
              </a:endParaRPr>
            </a:p>
          </p:txBody>
        </p:sp>
      </p:grpSp>
      <p:cxnSp>
        <p:nvCxnSpPr>
          <p:cNvPr id="186" name="Google Shape;186;p20"/>
          <p:cNvCxnSpPr/>
          <p:nvPr/>
        </p:nvCxnSpPr>
        <p:spPr>
          <a:xfrm>
            <a:off x="6711321" y="5225549"/>
            <a:ext cx="1181700" cy="0"/>
          </a:xfrm>
          <a:prstGeom prst="straightConnector1">
            <a:avLst/>
          </a:prstGeom>
          <a:noFill/>
          <a:ln w="9525" cap="flat" cmpd="sng">
            <a:solidFill>
              <a:srgbClr val="1B786F"/>
            </a:solidFill>
            <a:prstDash val="solid"/>
            <a:round/>
            <a:headEnd type="none" w="sm" len="sm"/>
            <a:tailEnd type="oval"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1"/>
          <p:cNvSpPr txBox="1">
            <a:spLocks noGrp="1"/>
          </p:cNvSpPr>
          <p:nvPr>
            <p:ph type="title"/>
          </p:nvPr>
        </p:nvSpPr>
        <p:spPr>
          <a:xfrm>
            <a:off x="838200" y="125325"/>
            <a:ext cx="10515600"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92" name="Google Shape;192;p21"/>
          <p:cNvSpPr txBox="1">
            <a:spLocks noGrp="1"/>
          </p:cNvSpPr>
          <p:nvPr>
            <p:ph type="body" idx="1"/>
          </p:nvPr>
        </p:nvSpPr>
        <p:spPr>
          <a:xfrm>
            <a:off x="838200" y="1450901"/>
            <a:ext cx="10515600" cy="4726200"/>
          </a:xfrm>
          <a:prstGeom prst="rect">
            <a:avLst/>
          </a:prstGeom>
          <a:noFill/>
          <a:ln>
            <a:noFill/>
          </a:ln>
        </p:spPr>
        <p:txBody>
          <a:bodyPr spcFirstLastPara="1" wrap="square" lIns="91425" tIns="45700" rIns="91425" bIns="45700" anchor="t" anchorCtr="0">
            <a:normAutofit/>
          </a:bodyPr>
          <a:lstStyle/>
          <a:p>
            <a:pPr marL="228600" lvl="0" indent="-2286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Data Collection:</a:t>
            </a:r>
            <a:r>
              <a:rPr lang="en-US" sz="1800">
                <a:latin typeface="Times New Roman"/>
                <a:ea typeface="Times New Roman"/>
                <a:cs typeface="Times New Roman"/>
                <a:sym typeface="Times New Roman"/>
              </a:rPr>
              <a:t> Gather a diverse dataset of MRI images depicting brain tumors, ensuring sufficient representation of different tumor types, sizes, and locations.</a:t>
            </a:r>
            <a:endParaRPr sz="18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endParaRPr sz="8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Preprocessing:</a:t>
            </a:r>
            <a:r>
              <a:rPr lang="en-US" sz="1800">
                <a:latin typeface="Times New Roman"/>
                <a:ea typeface="Times New Roman"/>
                <a:cs typeface="Times New Roman"/>
                <a:sym typeface="Times New Roman"/>
              </a:rPr>
              <a:t> Standardize and preprocess the MRI images to remove noise, normalize intensity levels, and enhance image quality, facilitating effective feature extraction.</a:t>
            </a:r>
            <a:endParaRPr sz="18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endParaRPr sz="6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Feature Extraction:</a:t>
            </a:r>
            <a:r>
              <a:rPr lang="en-US" sz="1800">
                <a:latin typeface="Times New Roman"/>
                <a:ea typeface="Times New Roman"/>
                <a:cs typeface="Times New Roman"/>
                <a:sym typeface="Times New Roman"/>
              </a:rPr>
              <a:t> Utilize advanced feature extraction techniques to capture relevant information from the preprocessed MRI images, such as texture, shape, and intensity features.</a:t>
            </a:r>
            <a:endParaRPr sz="1800">
              <a:latin typeface="Times New Roman"/>
              <a:ea typeface="Times New Roman"/>
              <a:cs typeface="Times New Roman"/>
              <a:sym typeface="Times New Roman"/>
            </a:endParaRPr>
          </a:p>
          <a:p>
            <a:pPr marL="228600" lvl="0" indent="0" algn="just" rtl="0">
              <a:lnSpc>
                <a:spcPct val="100000"/>
              </a:lnSpc>
              <a:spcBef>
                <a:spcPts val="1000"/>
              </a:spcBef>
              <a:spcAft>
                <a:spcPts val="0"/>
              </a:spcAft>
              <a:buNone/>
            </a:pPr>
            <a:endParaRPr sz="6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Model Selection:</a:t>
            </a:r>
            <a:r>
              <a:rPr lang="en-US" sz="1800">
                <a:latin typeface="Times New Roman"/>
                <a:ea typeface="Times New Roman"/>
                <a:cs typeface="Times New Roman"/>
                <a:sym typeface="Times New Roman"/>
              </a:rPr>
              <a:t> Choose appropriate machine learning models, including Random Forest, CNN, and Transfer Learning architectures, based on their suitability for brain tumor classification and segmentation tasks.</a:t>
            </a:r>
            <a:endParaRPr sz="1800">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endParaRPr sz="4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Training: </a:t>
            </a:r>
            <a:r>
              <a:rPr lang="en-US" sz="1800">
                <a:latin typeface="Times New Roman"/>
                <a:ea typeface="Times New Roman"/>
                <a:cs typeface="Times New Roman"/>
                <a:sym typeface="Times New Roman"/>
              </a:rPr>
              <a:t>Train the selected models using the preprocessed MRI image data, optimizing model parameters and hyperparameters to maximize performance metrics such as accuracy, sensitivity, and specificity.</a:t>
            </a:r>
            <a:endParaRPr sz="1800">
              <a:latin typeface="Times New Roman"/>
              <a:ea typeface="Times New Roman"/>
              <a:cs typeface="Times New Roman"/>
              <a:sym typeface="Times New Roman"/>
            </a:endParaRPr>
          </a:p>
        </p:txBody>
      </p:sp>
      <p:sp>
        <p:nvSpPr>
          <p:cNvPr id="193" name="Google Shape;19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METHODOLOGY</a:t>
            </a:r>
            <a:endParaRPr/>
          </a:p>
        </p:txBody>
      </p:sp>
      <p:sp>
        <p:nvSpPr>
          <p:cNvPr id="200" name="Google Shape;200;p22"/>
          <p:cNvSpPr txBox="1">
            <a:spLocks noGrp="1"/>
          </p:cNvSpPr>
          <p:nvPr>
            <p:ph type="body" idx="1"/>
          </p:nvPr>
        </p:nvSpPr>
        <p:spPr>
          <a:xfrm>
            <a:off x="838200" y="1585250"/>
            <a:ext cx="10515600" cy="4351200"/>
          </a:xfrm>
          <a:prstGeom prst="rect">
            <a:avLst/>
          </a:prstGeom>
        </p:spPr>
        <p:txBody>
          <a:bodyPr spcFirstLastPara="1" wrap="square" lIns="91425" tIns="45700" rIns="91425" bIns="45700" anchor="t" anchorCtr="0">
            <a:normAutofit lnSpcReduction="10000"/>
          </a:bodyPr>
          <a:lstStyle/>
          <a:p>
            <a:pPr marL="457200" lvl="0" indent="-3429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Ensemble Construction:</a:t>
            </a:r>
            <a:r>
              <a:rPr lang="en-US" sz="1800">
                <a:latin typeface="Times New Roman"/>
                <a:ea typeface="Times New Roman"/>
                <a:cs typeface="Times New Roman"/>
                <a:sym typeface="Times New Roman"/>
              </a:rPr>
              <a:t> Construct ensemble models by combining the predictions of individual models, employing techniques such as averaging or stacking to leverage the complementary strengths of each model.</a:t>
            </a:r>
            <a:endParaRPr sz="1800">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Validation:</a:t>
            </a:r>
            <a:r>
              <a:rPr lang="en-US" sz="1800">
                <a:latin typeface="Times New Roman"/>
                <a:ea typeface="Times New Roman"/>
                <a:cs typeface="Times New Roman"/>
                <a:sym typeface="Times New Roman"/>
              </a:rPr>
              <a:t> Validate the performance of the ensemble models using cross-validation techniques and external datasets, ensuring robustness and generalization across different patient cohorts and imaging conditions.</a:t>
            </a:r>
            <a:endParaRPr sz="1800">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Evaluation Metrics:</a:t>
            </a:r>
            <a:r>
              <a:rPr lang="en-US" sz="1800">
                <a:latin typeface="Times New Roman"/>
                <a:ea typeface="Times New Roman"/>
                <a:cs typeface="Times New Roman"/>
                <a:sym typeface="Times New Roman"/>
              </a:rPr>
              <a:t> Assess the performance of the ensemble models using various evaluation metrics, including accuracy, precision, recall, F1 score, and receiver operating characteristic (ROC) curve analysis.</a:t>
            </a:r>
            <a:endParaRPr sz="1800">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Clinical Integration:</a:t>
            </a:r>
            <a:r>
              <a:rPr lang="en-US" sz="1800">
                <a:latin typeface="Times New Roman"/>
                <a:ea typeface="Times New Roman"/>
                <a:cs typeface="Times New Roman"/>
                <a:sym typeface="Times New Roman"/>
              </a:rPr>
              <a:t> Integrate the developed ensemble models into clinical workflows, collaborating with healthcare professionals to evaluate their effectiveness in real-world diagnostic scenarios.</a:t>
            </a:r>
            <a:endParaRPr sz="1800">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endParaRPr sz="100">
              <a:latin typeface="Times New Roman"/>
              <a:ea typeface="Times New Roman"/>
              <a:cs typeface="Times New Roman"/>
              <a:sym typeface="Times New Roman"/>
            </a:endParaRPr>
          </a:p>
          <a:p>
            <a:pPr marL="457200" lvl="0" indent="-342900" algn="just" rtl="0">
              <a:lnSpc>
                <a:spcPct val="100000"/>
              </a:lnSpc>
              <a:spcBef>
                <a:spcPts val="1000"/>
              </a:spcBef>
              <a:spcAft>
                <a:spcPts val="0"/>
              </a:spcAft>
              <a:buSzPts val="1800"/>
              <a:buFont typeface="Times New Roman"/>
              <a:buChar char="•"/>
            </a:pPr>
            <a:r>
              <a:rPr lang="en-US" sz="1800" b="1">
                <a:latin typeface="Times New Roman"/>
                <a:ea typeface="Times New Roman"/>
                <a:cs typeface="Times New Roman"/>
                <a:sym typeface="Times New Roman"/>
              </a:rPr>
              <a:t>Iterative Refinement:</a:t>
            </a:r>
            <a:r>
              <a:rPr lang="en-US" sz="1800">
                <a:latin typeface="Times New Roman"/>
                <a:ea typeface="Times New Roman"/>
                <a:cs typeface="Times New Roman"/>
                <a:sym typeface="Times New Roman"/>
              </a:rPr>
              <a:t> Continuously refine the ensemble models based on feedback from clinicians, incorporating new data and insights to improve diagnostic accuracy and clinical utility over time.</a:t>
            </a:r>
            <a:endParaRPr sz="1800">
              <a:latin typeface="Times New Roman"/>
              <a:ea typeface="Times New Roman"/>
              <a:cs typeface="Times New Roman"/>
              <a:sym typeface="Times New Roman"/>
            </a:endParaRPr>
          </a:p>
        </p:txBody>
      </p:sp>
      <p:sp>
        <p:nvSpPr>
          <p:cNvPr id="201" name="Google Shape;201;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2307</Words>
  <Application>Microsoft Office PowerPoint</Application>
  <PresentationFormat>Widescreen</PresentationFormat>
  <Paragraphs>200</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 Black</vt:lpstr>
      <vt:lpstr>Roboto</vt:lpstr>
      <vt:lpstr>Times New Roman</vt:lpstr>
      <vt:lpstr>Raleway ExtraBold</vt:lpstr>
      <vt:lpstr>Calibri</vt:lpstr>
      <vt:lpstr>Arial</vt:lpstr>
      <vt:lpstr>1_Office Theme</vt:lpstr>
      <vt:lpstr>PowerPoint Presentation</vt:lpstr>
      <vt:lpstr>Outline</vt:lpstr>
      <vt:lpstr>INTRODUCTION</vt:lpstr>
      <vt:lpstr>APPLICATIONS</vt:lpstr>
      <vt:lpstr>NOVEL FEATURES</vt:lpstr>
      <vt:lpstr>PROBLEM FORMULATION</vt:lpstr>
      <vt:lpstr>OBJECTIVES OF WORK</vt:lpstr>
      <vt:lpstr>METHODOLOGY</vt:lpstr>
      <vt:lpstr>METHODOLOGY</vt:lpstr>
      <vt:lpstr>F L O W C H A R T</vt:lpstr>
      <vt:lpstr>RESULTS AND OUTPUTS</vt:lpstr>
      <vt:lpstr>RESULTS AND OUTPUTS</vt:lpstr>
      <vt:lpstr>RESULTS AND OUTPUTS</vt:lpstr>
      <vt:lpstr>RESULTS AND OUTPUTS</vt:lpstr>
      <vt:lpstr>RESULTS AND OUTPUTS</vt:lpstr>
      <vt:lpstr>RESULTS AND OUTPUTS</vt:lpstr>
      <vt:lpstr>CONCLUSION</vt:lpstr>
      <vt:lpstr>FUTURE SCOPE</vt:lpstr>
      <vt:lpstr>REFERENCES</vt:lpstr>
      <vt:lpstr>REFERENCES</vt:lpstr>
      <vt:lpstr>REFERENCES</vt:lpstr>
      <vt:lpstr>THANK YOU!! We are open for your suggestions..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tarveen kaur</cp:lastModifiedBy>
  <cp:revision>1</cp:revision>
  <dcterms:modified xsi:type="dcterms:W3CDTF">2024-04-30T04:15:31Z</dcterms:modified>
</cp:coreProperties>
</file>