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1"/>
  </p:notesMasterIdLst>
  <p:sldIdLst>
    <p:sldId id="256" r:id="rId2"/>
    <p:sldId id="257" r:id="rId3"/>
    <p:sldId id="258" r:id="rId4"/>
    <p:sldId id="265" r:id="rId5"/>
    <p:sldId id="259" r:id="rId6"/>
    <p:sldId id="264" r:id="rId7"/>
    <p:sldId id="261" r:id="rId8"/>
    <p:sldId id="262" r:id="rId9"/>
    <p:sldId id="263" r:id="rId10"/>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93" d="100"/>
          <a:sy n="93" d="100"/>
        </p:scale>
        <p:origin x="520"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320332ed93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320332ed93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29f43f0a7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29f43f0a7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d661b9a285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d661b9a285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29f43f0a72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29f43f0a72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619889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29f43f0a72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29f43f0a7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29f43f0a72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29f43f0a72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29f43f0a72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29f43f0a72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hyperlink" Target="https://www.nyc.gov/site/finance/taxes/property-rolling-sales-data.page" TargetMode="External"/><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NewYork City Realestate Market Analysis </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Executive Summary</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Concept</a:t>
            </a:r>
            <a:endParaRPr/>
          </a:p>
        </p:txBody>
      </p:sp>
      <p:sp>
        <p:nvSpPr>
          <p:cNvPr id="66" name="Google Shape;66;p15"/>
          <p:cNvSpPr txBox="1">
            <a:spLocks noGrp="1"/>
          </p:cNvSpPr>
          <p:nvPr>
            <p:ph type="body" idx="1"/>
          </p:nvPr>
        </p:nvSpPr>
        <p:spPr>
          <a:xfrm>
            <a:off x="311700" y="1017725"/>
            <a:ext cx="8520600" cy="4241794"/>
          </a:xfrm>
          <a:prstGeom prst="rect">
            <a:avLst/>
          </a:prstGeom>
        </p:spPr>
        <p:txBody>
          <a:bodyPr spcFirstLastPara="1" wrap="square" lIns="91425" tIns="91425" rIns="91425" bIns="91425" anchor="t" anchorCtr="0">
            <a:noAutofit/>
          </a:bodyPr>
          <a:lstStyle/>
          <a:p>
            <a:pPr marL="114300" lvl="0" indent="0" algn="l" rtl="0">
              <a:spcBef>
                <a:spcPts val="0"/>
              </a:spcBef>
              <a:spcAft>
                <a:spcPts val="0"/>
              </a:spcAft>
              <a:buSzPts val="1800"/>
              <a:buNone/>
            </a:pPr>
            <a:r>
              <a:rPr lang="en" dirty="0"/>
              <a:t>Description</a:t>
            </a:r>
          </a:p>
          <a:p>
            <a:pPr marL="114300" lvl="0" indent="0" algn="l" rtl="0">
              <a:spcBef>
                <a:spcPts val="0"/>
              </a:spcBef>
              <a:spcAft>
                <a:spcPts val="0"/>
              </a:spcAft>
              <a:buSzPts val="1800"/>
              <a:buNone/>
            </a:pPr>
            <a:r>
              <a:rPr lang="en-US" sz="1000" b="0" i="0" dirty="0">
                <a:solidFill>
                  <a:srgbClr val="1D1C1D"/>
                </a:solidFill>
                <a:effectLst/>
                <a:latin typeface="+mn-lt"/>
              </a:rPr>
              <a:t>In the bustling real estate market of New York City, housing data analysis has been the go-to tool for buyers and sellers alike. Thanks to modern technology, we can now explore various metrics that give us a comprehensive look at the state of the market.</a:t>
            </a:r>
            <a:br>
              <a:rPr lang="en-US" sz="1000" dirty="0">
                <a:latin typeface="+mn-lt"/>
              </a:rPr>
            </a:br>
            <a:br>
              <a:rPr lang="en-US" sz="1000" dirty="0">
                <a:latin typeface="+mn-lt"/>
              </a:rPr>
            </a:br>
            <a:r>
              <a:rPr lang="en" dirty="0"/>
              <a:t>Motivation for development?</a:t>
            </a:r>
          </a:p>
          <a:p>
            <a:pPr marL="114300" indent="0">
              <a:buNone/>
            </a:pPr>
            <a:r>
              <a:rPr lang="en-US" sz="1000" b="0" i="0" dirty="0">
                <a:solidFill>
                  <a:srgbClr val="1D1C1D"/>
                </a:solidFill>
                <a:effectLst/>
                <a:latin typeface="+mn-lt"/>
              </a:rPr>
              <a:t>With the help of advanced technology and data analytics, we can now gain deep insights into the ever-evolving New York City real estate market, making it easier for buyers and sellers to make informed decisions.</a:t>
            </a:r>
            <a:endParaRPr lang="en-US" sz="1000" dirty="0">
              <a:latin typeface="+mn-lt"/>
            </a:endParaRPr>
          </a:p>
          <a:p>
            <a:pPr marL="114300" lvl="0" indent="0" algn="l" rtl="0">
              <a:spcBef>
                <a:spcPts val="0"/>
              </a:spcBef>
              <a:spcAft>
                <a:spcPts val="0"/>
              </a:spcAft>
              <a:buSzPts val="1800"/>
              <a:buNone/>
            </a:pPr>
            <a:r>
              <a:rPr lang="en" dirty="0"/>
              <a:t>User story</a:t>
            </a:r>
          </a:p>
          <a:p>
            <a:pPr marL="114300" lvl="0" indent="0" algn="l" rtl="0">
              <a:spcBef>
                <a:spcPts val="0"/>
              </a:spcBef>
              <a:spcAft>
                <a:spcPts val="0"/>
              </a:spcAft>
              <a:buSzPts val="1800"/>
              <a:buNone/>
            </a:pPr>
            <a:r>
              <a:rPr lang="en-US" sz="1000" b="0" i="0" dirty="0">
                <a:solidFill>
                  <a:srgbClr val="1D1C1D"/>
                </a:solidFill>
                <a:effectLst/>
                <a:latin typeface="+mn-lt"/>
              </a:rPr>
              <a:t>We take a deep dive into the numbers to find out the highest and lowest sales price for each of the five boroughs of the city - Manhattan, Bronx, Brooklyn, Queens, and Staten Island. We found that Manhattan had the highest sales price in the past year, followed closely by Brooklyn, while Staten Island had the lowest sales price.</a:t>
            </a:r>
            <a:br>
              <a:rPr lang="en-US" sz="1000" dirty="0">
                <a:latin typeface="+mn-lt"/>
              </a:rPr>
            </a:br>
            <a:r>
              <a:rPr lang="en-US" sz="1000" b="0" i="0" dirty="0">
                <a:solidFill>
                  <a:srgbClr val="1D1C1D"/>
                </a:solidFill>
                <a:effectLst/>
                <a:latin typeface="+mn-lt"/>
              </a:rPr>
              <a:t>Moving on, we visualized the housing units sold in each city with the help of geo-plotting technology. The results showed that Brooklyn had the highest number of units sold, followed by Queens, while Staten Island had the lowest.</a:t>
            </a:r>
            <a:br>
              <a:rPr lang="en-US" sz="1000" dirty="0">
                <a:latin typeface="+mn-lt"/>
              </a:rPr>
            </a:br>
            <a:r>
              <a:rPr lang="en-US" sz="1000" b="0" i="0" dirty="0">
                <a:solidFill>
                  <a:srgbClr val="1D1C1D"/>
                </a:solidFill>
                <a:effectLst/>
                <a:latin typeface="+mn-lt"/>
              </a:rPr>
              <a:t>Furthermore, we delved into the most popular building class categories in each neighborhood. The analysis revealed that Building Class Category C0 was the most popular in Manhattan, while Building Class Category B2 was the most popular in Brooklyn.</a:t>
            </a:r>
            <a:br>
              <a:rPr lang="en-US" sz="1000" dirty="0">
                <a:latin typeface="+mn-lt"/>
              </a:rPr>
            </a:br>
            <a:r>
              <a:rPr lang="en-US" sz="1000" b="0" i="0" dirty="0">
                <a:solidFill>
                  <a:srgbClr val="1D1C1D"/>
                </a:solidFill>
                <a:effectLst/>
                <a:latin typeface="+mn-lt"/>
              </a:rPr>
              <a:t>Lastly, we examined a bar chart that was sliced by each neighborhood and Building Class category. The chart depicted the sales price and quantity of units sold in each city, providing a comprehensive look at the real estate market in New York City.</a:t>
            </a:r>
            <a:endParaRPr sz="1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775B49-8CA1-A349-BEF5-288EE43511E8}"/>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12926AC9-A25F-D2D7-E514-456CCADC6925}"/>
              </a:ext>
            </a:extLst>
          </p:cNvPr>
          <p:cNvSpPr>
            <a:spLocks noGrp="1"/>
          </p:cNvSpPr>
          <p:nvPr>
            <p:ph type="body" idx="1"/>
          </p:nvPr>
        </p:nvSpPr>
        <p:spPr/>
        <p:txBody>
          <a:bodyPr/>
          <a:lstStyle/>
          <a:p>
            <a:r>
              <a:rPr lang="en-US" sz="800" b="0" i="0" dirty="0">
                <a:solidFill>
                  <a:srgbClr val="1D1C1D"/>
                </a:solidFill>
                <a:effectLst/>
                <a:latin typeface="Slack-Lato"/>
              </a:rPr>
              <a:t>#1 Calculate the highest sales price in each of the 5 city in a year Manhattan </a:t>
            </a:r>
            <a:r>
              <a:rPr lang="en-US" sz="800" b="0" i="0" dirty="0" err="1">
                <a:solidFill>
                  <a:srgbClr val="1D1C1D"/>
                </a:solidFill>
                <a:effectLst/>
                <a:latin typeface="Slack-Lato"/>
              </a:rPr>
              <a:t>Manhattan</a:t>
            </a:r>
            <a:r>
              <a:rPr lang="en-US" sz="800" b="0" i="0" dirty="0">
                <a:solidFill>
                  <a:srgbClr val="1D1C1D"/>
                </a:solidFill>
                <a:effectLst/>
                <a:latin typeface="Slack-Lato"/>
              </a:rPr>
              <a:t> Bronx Brooklyn Queens Staten island</a:t>
            </a:r>
            <a:br>
              <a:rPr lang="en-US" sz="800" dirty="0"/>
            </a:br>
            <a:r>
              <a:rPr lang="en-US" sz="800" b="0" i="0" dirty="0">
                <a:solidFill>
                  <a:srgbClr val="1D1C1D"/>
                </a:solidFill>
                <a:effectLst/>
                <a:latin typeface="Slack-Lato"/>
              </a:rPr>
              <a:t>This task involves calculating the highest sales price for each of the five New York City boroughs in a given year. Specifically, we'll be looking at Manhattan, Bronx, Brooklyn, Queens, and Staten Island. This information could be useful for a real estate agent, for example, who wants to identify which neighborhoods or boroughs are the most expensive in terms of property sales.</a:t>
            </a:r>
            <a:br>
              <a:rPr lang="en-US" sz="800" dirty="0"/>
            </a:br>
            <a:r>
              <a:rPr lang="en-US" sz="800" b="0" i="0" dirty="0">
                <a:solidFill>
                  <a:srgbClr val="1D1C1D"/>
                </a:solidFill>
                <a:effectLst/>
                <a:latin typeface="Slack-Lato"/>
              </a:rPr>
              <a:t>#2 Calculate the lowest sales price in each of the 5 city in a year Manhattan Bronx Brooklyn Queens Staten island</a:t>
            </a:r>
            <a:br>
              <a:rPr lang="en-US" sz="800" dirty="0"/>
            </a:br>
            <a:r>
              <a:rPr lang="en-US" sz="800" b="0" i="0" dirty="0">
                <a:solidFill>
                  <a:srgbClr val="1D1C1D"/>
                </a:solidFill>
                <a:effectLst/>
                <a:latin typeface="Slack-Lato"/>
              </a:rPr>
              <a:t>This task is similar to the previous one, but instead of calculating the highest sales price, we'll be calculating the lowest sales price for each of the five boroughs in a given year. This information could be useful for identifying which neighborhoods or boroughs are the most affordable in terms of property sales.</a:t>
            </a:r>
            <a:br>
              <a:rPr lang="en-US" sz="800" dirty="0"/>
            </a:br>
            <a:r>
              <a:rPr lang="en-US" sz="800" b="0" i="0" dirty="0">
                <a:solidFill>
                  <a:srgbClr val="1D1C1D"/>
                </a:solidFill>
                <a:effectLst/>
                <a:latin typeface="Slack-Lato"/>
              </a:rPr>
              <a:t>#3 Geo-plot the neighborhood housing units sold for each city in a year 2022-2023 Manhattan Bronx Brooklyn Queens Staten island</a:t>
            </a:r>
            <a:br>
              <a:rPr lang="en-US" sz="800" dirty="0"/>
            </a:br>
            <a:r>
              <a:rPr lang="en-US" sz="800" b="0" i="0" dirty="0">
                <a:solidFill>
                  <a:srgbClr val="1D1C1D"/>
                </a:solidFill>
                <a:effectLst/>
                <a:latin typeface="Slack-Lato"/>
              </a:rPr>
              <a:t>This task involves creating a geographic plot (a map) of the housing units sold in each of the five boroughs in a given year (2022-2023). This plot could help us identify which neighborhoods in each borough have the most or least housing units sold, which could provide insights into the popularity or demand for certain neighborhoods.</a:t>
            </a:r>
            <a:br>
              <a:rPr lang="en-US" sz="800" dirty="0"/>
            </a:br>
            <a:r>
              <a:rPr lang="en-US" sz="800" b="0" i="0" dirty="0">
                <a:solidFill>
                  <a:srgbClr val="1D1C1D"/>
                </a:solidFill>
                <a:effectLst/>
                <a:latin typeface="Slack-Lato"/>
              </a:rPr>
              <a:t>#4 Calculate which Building Class category was sold the most for all the 5 neighborhood and build a bar plot to see it for the building classes.</a:t>
            </a:r>
            <a:br>
              <a:rPr lang="en-US" sz="800" dirty="0"/>
            </a:br>
            <a:r>
              <a:rPr lang="en-US" sz="800" b="0" i="0" dirty="0">
                <a:solidFill>
                  <a:srgbClr val="1D1C1D"/>
                </a:solidFill>
                <a:effectLst/>
                <a:latin typeface="Slack-Lato"/>
              </a:rPr>
              <a:t>This task involves calculating which Building Class category was sold the most for all five neighborhoods (Manhattan, Bronx, Brooklyn, Queens, and Staten Island) and then creating a bar plot to visualize this information. This plot could help us identify which types of buildings or properties are the most popular or in-demand in each neighborhood.</a:t>
            </a:r>
            <a:br>
              <a:rPr lang="en-US" sz="800" dirty="0"/>
            </a:br>
            <a:r>
              <a:rPr lang="en-US" sz="800" b="0" i="0" dirty="0">
                <a:solidFill>
                  <a:srgbClr val="1D1C1D"/>
                </a:solidFill>
                <a:effectLst/>
                <a:latin typeface="Slack-Lato"/>
              </a:rPr>
              <a:t>#5 Bar chart - for all 5 cities and each bar sliced by each Building Class category</a:t>
            </a:r>
            <a:br>
              <a:rPr lang="en-US" sz="800" dirty="0"/>
            </a:br>
            <a:r>
              <a:rPr lang="en-US" sz="800" b="0" i="0" dirty="0">
                <a:solidFill>
                  <a:srgbClr val="1D1C1D"/>
                </a:solidFill>
                <a:effectLst/>
                <a:latin typeface="Slack-Lato"/>
              </a:rPr>
              <a:t>This task is similar to the previous one, but instead of looking at individual neighborhoods, we'll be looking at all five boroughs together. Specifically, we'll create a bar chart to compare the number of properties sold in each Building Class category for each of the five boroughs. This plot could provide insights into which types of properties are the most popular or in-demand across New York City.</a:t>
            </a:r>
            <a:br>
              <a:rPr lang="en-US" sz="800" dirty="0"/>
            </a:br>
            <a:r>
              <a:rPr lang="en-US" sz="800" b="0" i="0" dirty="0">
                <a:solidFill>
                  <a:srgbClr val="1D1C1D"/>
                </a:solidFill>
                <a:effectLst/>
                <a:latin typeface="Slack-Lato"/>
              </a:rPr>
              <a:t>#6 Bar chart – for all 5 cities and each bar sliced by each neighborhood</a:t>
            </a:r>
            <a:br>
              <a:rPr lang="en-US" sz="800" dirty="0"/>
            </a:br>
            <a:r>
              <a:rPr lang="en-US" sz="800" b="0" i="0" dirty="0">
                <a:solidFill>
                  <a:srgbClr val="1D1C1D"/>
                </a:solidFill>
                <a:effectLst/>
                <a:latin typeface="Slack-Lato"/>
              </a:rPr>
              <a:t>This task involves creating a bar chart to compare the number of properties sold in each neighborhood for all five boroughs. This plot could provide insights into which neighborhoods are the most popular or in-demand across New York City.</a:t>
            </a:r>
            <a:br>
              <a:rPr lang="en-US" sz="800" dirty="0"/>
            </a:br>
            <a:endParaRPr lang="en-US" sz="800" dirty="0"/>
          </a:p>
        </p:txBody>
      </p:sp>
    </p:spTree>
    <p:extLst>
      <p:ext uri="{BB962C8B-B14F-4D97-AF65-F5344CB8AC3E}">
        <p14:creationId xmlns:p14="http://schemas.microsoft.com/office/powerpoint/2010/main" val="7800845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Data Techniques</a:t>
            </a:r>
            <a:endParaRPr/>
          </a:p>
        </p:txBody>
      </p:sp>
      <p:sp>
        <p:nvSpPr>
          <p:cNvPr id="72" name="Google Shape;72;p16"/>
          <p:cNvSpPr txBox="1">
            <a:spLocks noGrp="1"/>
          </p:cNvSpPr>
          <p:nvPr>
            <p:ph type="body" idx="1"/>
          </p:nvPr>
        </p:nvSpPr>
        <p:spPr>
          <a:xfrm>
            <a:off x="311700" y="907525"/>
            <a:ext cx="8520600" cy="385698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dirty="0"/>
              <a:t>Description of data source.</a:t>
            </a:r>
          </a:p>
          <a:p>
            <a:pPr marL="114300" indent="0" algn="l">
              <a:buNone/>
            </a:pPr>
            <a:r>
              <a:rPr lang="en-US" sz="1000" b="1" i="0" dirty="0">
                <a:solidFill>
                  <a:srgbClr val="333333"/>
                </a:solidFill>
                <a:effectLst/>
                <a:latin typeface="+mj-lt"/>
              </a:rPr>
              <a:t>Rolling Sales Data</a:t>
            </a:r>
          </a:p>
          <a:p>
            <a:pPr marL="114300" indent="0" algn="l">
              <a:buNone/>
            </a:pPr>
            <a:r>
              <a:rPr lang="en-US" sz="1000" b="0" i="0" dirty="0">
                <a:solidFill>
                  <a:srgbClr val="333333"/>
                </a:solidFill>
                <a:effectLst/>
                <a:latin typeface="+mj-lt"/>
              </a:rPr>
              <a:t>The Department of Finance’s Rolling Sales files lists properties that sold in the last twelve-month period in New York City for tax class 1, 2, and 4. These files include:</a:t>
            </a:r>
          </a:p>
          <a:p>
            <a:pPr algn="l">
              <a:buFont typeface="Arial" panose="020B0604020202020204" pitchFamily="34" charset="0"/>
              <a:buChar char="•"/>
            </a:pPr>
            <a:r>
              <a:rPr lang="en-US" sz="1000" b="0" i="0" dirty="0">
                <a:solidFill>
                  <a:srgbClr val="333333"/>
                </a:solidFill>
                <a:effectLst/>
                <a:latin typeface="+mj-lt"/>
              </a:rPr>
              <a:t>the neighborhood;</a:t>
            </a:r>
          </a:p>
          <a:p>
            <a:pPr algn="l">
              <a:buFont typeface="Arial" panose="020B0604020202020204" pitchFamily="34" charset="0"/>
              <a:buChar char="•"/>
            </a:pPr>
            <a:r>
              <a:rPr lang="en-US" sz="1000" b="0" i="0" dirty="0">
                <a:solidFill>
                  <a:srgbClr val="333333"/>
                </a:solidFill>
                <a:effectLst/>
                <a:latin typeface="+mj-lt"/>
              </a:rPr>
              <a:t>building type;</a:t>
            </a:r>
          </a:p>
          <a:p>
            <a:pPr algn="l">
              <a:buFont typeface="Arial" panose="020B0604020202020204" pitchFamily="34" charset="0"/>
              <a:buChar char="•"/>
            </a:pPr>
            <a:r>
              <a:rPr lang="en-US" sz="1000" b="0" i="0" dirty="0">
                <a:solidFill>
                  <a:srgbClr val="333333"/>
                </a:solidFill>
                <a:effectLst/>
                <a:latin typeface="+mj-lt"/>
              </a:rPr>
              <a:t>square footage;</a:t>
            </a:r>
          </a:p>
          <a:p>
            <a:pPr algn="l">
              <a:buFont typeface="Arial" panose="020B0604020202020204" pitchFamily="34" charset="0"/>
              <a:buChar char="•"/>
            </a:pPr>
            <a:r>
              <a:rPr lang="en-US" sz="1000" b="0" i="0" dirty="0">
                <a:solidFill>
                  <a:srgbClr val="333333"/>
                </a:solidFill>
                <a:effectLst/>
                <a:latin typeface="+mj-lt"/>
              </a:rPr>
              <a:t>other data.</a:t>
            </a:r>
          </a:p>
          <a:p>
            <a:pPr marL="457200" lvl="0" indent="-342900" algn="l" rtl="0">
              <a:spcBef>
                <a:spcPts val="0"/>
              </a:spcBef>
              <a:spcAft>
                <a:spcPts val="0"/>
              </a:spcAft>
              <a:buSzPts val="1800"/>
              <a:buChar char="●"/>
            </a:pPr>
            <a:r>
              <a:rPr lang="en" dirty="0"/>
              <a:t>Reasoning for data selection</a:t>
            </a:r>
          </a:p>
          <a:p>
            <a:pPr marL="114300" lvl="0" indent="0" algn="l" rtl="0">
              <a:spcBef>
                <a:spcPts val="0"/>
              </a:spcBef>
              <a:spcAft>
                <a:spcPts val="0"/>
              </a:spcAft>
              <a:buSzPts val="1800"/>
              <a:buNone/>
            </a:pPr>
            <a:r>
              <a:rPr lang="en" sz="1200" dirty="0"/>
              <a:t>The data helped us with the analysis on the sales price for the 5 Boroughs in NYC City </a:t>
            </a:r>
          </a:p>
          <a:p>
            <a:pPr marL="457200" lvl="0" indent="-342900" algn="l" rtl="0">
              <a:spcBef>
                <a:spcPts val="0"/>
              </a:spcBef>
              <a:spcAft>
                <a:spcPts val="0"/>
              </a:spcAft>
              <a:buSzPts val="1800"/>
              <a:buChar char="●"/>
            </a:pPr>
            <a:r>
              <a:rPr lang="en" dirty="0"/>
              <a:t>Collection, and cleaning process.</a:t>
            </a:r>
          </a:p>
          <a:p>
            <a:pPr marL="114300" indent="0">
              <a:buNone/>
            </a:pPr>
            <a:r>
              <a:rPr lang="en-US" sz="1800" dirty="0">
                <a:latin typeface="+mj-lt"/>
                <a:hlinkClick r:id="rId3"/>
              </a:rPr>
              <a:t>https://www.nyc.gov/site/finance/taxes/property-rolling-sales-data.page</a:t>
            </a:r>
            <a:endParaRPr lang="en-US" sz="1800" dirty="0">
              <a:latin typeface="+mj-lt"/>
            </a:endParaRPr>
          </a:p>
          <a:p>
            <a:pPr marL="114300" indent="0">
              <a:buNone/>
            </a:pPr>
            <a:r>
              <a:rPr lang="en" dirty="0"/>
              <a:t>Exploration: </a:t>
            </a:r>
            <a:r>
              <a:rPr lang="en" sz="1200" dirty="0"/>
              <a:t>Kaggal to get the data</a:t>
            </a:r>
            <a:endParaRPr lang="en-US" sz="1200" dirty="0">
              <a:latin typeface="+mj-lt"/>
            </a:endParaRPr>
          </a:p>
          <a:p>
            <a:pPr marL="114300" indent="0">
              <a:buNone/>
            </a:pPr>
            <a:r>
              <a:rPr lang="en-US" dirty="0">
                <a:latin typeface="+mj-lt"/>
              </a:rPr>
              <a:t>Cleaning process </a:t>
            </a:r>
          </a:p>
          <a:p>
            <a:pPr marL="114300" indent="0">
              <a:buNone/>
            </a:pPr>
            <a:r>
              <a:rPr lang="en-US" sz="1200" dirty="0">
                <a:latin typeface="+mj-lt"/>
              </a:rPr>
              <a:t>Cleaned up unwanted rows </a:t>
            </a:r>
          </a:p>
          <a:p>
            <a:pPr marL="114300" indent="0">
              <a:buNone/>
            </a:pPr>
            <a:r>
              <a:rPr lang="en-US" sz="1200" dirty="0">
                <a:latin typeface="+mj-lt"/>
              </a:rPr>
              <a:t>Converted Sales Price from String to Numeric data</a:t>
            </a:r>
          </a:p>
          <a:p>
            <a:pPr marL="114300" indent="0">
              <a:buNone/>
            </a:pPr>
            <a:endParaRPr lang="en-US" sz="1800" dirty="0">
              <a:latin typeface="+mj-lt"/>
            </a:endParaRPr>
          </a:p>
          <a:p>
            <a:pPr marL="457200" lvl="0" indent="-342900" algn="l" rtl="0">
              <a:spcBef>
                <a:spcPts val="0"/>
              </a:spcBef>
              <a:spcAft>
                <a:spcPts val="0"/>
              </a:spcAft>
              <a:buSzPts val="1800"/>
              <a:buChar char="●"/>
            </a:pP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Approach</a:t>
            </a:r>
            <a:endParaRPr/>
          </a:p>
        </p:txBody>
      </p:sp>
      <p:sp>
        <p:nvSpPr>
          <p:cNvPr id="78" name="Google Shape;78;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sz="1200" dirty="0"/>
              <a:t>Technologies used</a:t>
            </a:r>
          </a:p>
          <a:p>
            <a:pPr marL="114300" lvl="0" indent="0" algn="l" rtl="0">
              <a:spcBef>
                <a:spcPts val="0"/>
              </a:spcBef>
              <a:spcAft>
                <a:spcPts val="0"/>
              </a:spcAft>
              <a:buSzPts val="1800"/>
              <a:buNone/>
            </a:pPr>
            <a:r>
              <a:rPr lang="en-US" sz="1200" dirty="0" err="1"/>
              <a:t>Jupyter</a:t>
            </a:r>
            <a:r>
              <a:rPr lang="en-US" sz="1200" dirty="0"/>
              <a:t>, Pandas, Python, </a:t>
            </a:r>
            <a:r>
              <a:rPr lang="en-US" sz="1200" dirty="0" err="1"/>
              <a:t>Hvpolt</a:t>
            </a:r>
            <a:r>
              <a:rPr lang="en-US" sz="1200" dirty="0"/>
              <a:t>, </a:t>
            </a:r>
            <a:r>
              <a:rPr lang="en-US" sz="1200" dirty="0" err="1"/>
              <a:t>Geoplots</a:t>
            </a:r>
            <a:r>
              <a:rPr lang="en-US" sz="1200" dirty="0"/>
              <a:t>, matplotlib, pathlib</a:t>
            </a:r>
          </a:p>
          <a:p>
            <a:pPr marL="457200" lvl="0" indent="-342900" algn="l" rtl="0">
              <a:spcBef>
                <a:spcPts val="0"/>
              </a:spcBef>
              <a:spcAft>
                <a:spcPts val="0"/>
              </a:spcAft>
              <a:buSzPts val="1800"/>
              <a:buChar char="●"/>
            </a:pPr>
            <a:r>
              <a:rPr lang="en" sz="1200" dirty="0"/>
              <a:t>Breakdown of tasks and roles</a:t>
            </a:r>
          </a:p>
          <a:p>
            <a:pPr marL="114300" lvl="0" indent="0" algn="l" rtl="0">
              <a:spcBef>
                <a:spcPts val="0"/>
              </a:spcBef>
              <a:spcAft>
                <a:spcPts val="0"/>
              </a:spcAft>
              <a:buSzPts val="1800"/>
              <a:buNone/>
            </a:pPr>
            <a:r>
              <a:rPr lang="en-US" sz="1200" dirty="0"/>
              <a:t>Kevin – Coordinates</a:t>
            </a:r>
          </a:p>
          <a:p>
            <a:pPr marL="114300" lvl="0" indent="0" algn="l" rtl="0">
              <a:spcBef>
                <a:spcPts val="0"/>
              </a:spcBef>
              <a:spcAft>
                <a:spcPts val="0"/>
              </a:spcAft>
              <a:buSzPts val="1800"/>
              <a:buNone/>
            </a:pPr>
            <a:r>
              <a:rPr lang="en-US" sz="1200" dirty="0"/>
              <a:t>Rohan - Repo</a:t>
            </a:r>
          </a:p>
          <a:p>
            <a:pPr marL="114300" lvl="0" indent="0" algn="l" rtl="0">
              <a:spcBef>
                <a:spcPts val="0"/>
              </a:spcBef>
              <a:spcAft>
                <a:spcPts val="0"/>
              </a:spcAft>
              <a:buSzPts val="1800"/>
              <a:buNone/>
            </a:pPr>
            <a:r>
              <a:rPr lang="en-US" sz="1200" dirty="0"/>
              <a:t>Johnny-Code</a:t>
            </a:r>
          </a:p>
          <a:p>
            <a:pPr marL="114300" lvl="0" indent="0" algn="l" rtl="0">
              <a:spcBef>
                <a:spcPts val="0"/>
              </a:spcBef>
              <a:spcAft>
                <a:spcPts val="0"/>
              </a:spcAft>
              <a:buSzPts val="1800"/>
              <a:buNone/>
            </a:pPr>
            <a:r>
              <a:rPr lang="en-US" sz="1200" dirty="0"/>
              <a:t>Seema A - Code and visualization</a:t>
            </a:r>
            <a:endParaRPr sz="1200" dirty="0"/>
          </a:p>
          <a:p>
            <a:pPr marL="457200" lvl="0" indent="-342900" algn="l" rtl="0">
              <a:spcBef>
                <a:spcPts val="0"/>
              </a:spcBef>
              <a:spcAft>
                <a:spcPts val="0"/>
              </a:spcAft>
              <a:buSzPts val="1800"/>
              <a:buChar char="●"/>
            </a:pPr>
            <a:r>
              <a:rPr lang="en" sz="1200" dirty="0"/>
              <a:t>Challenges</a:t>
            </a:r>
          </a:p>
          <a:p>
            <a:pPr marL="114300" lvl="0" indent="0" algn="l" rtl="0">
              <a:spcBef>
                <a:spcPts val="0"/>
              </a:spcBef>
              <a:spcAft>
                <a:spcPts val="0"/>
              </a:spcAft>
              <a:buSzPts val="1800"/>
              <a:buNone/>
            </a:pPr>
            <a:r>
              <a:rPr lang="en" sz="1200" dirty="0"/>
              <a:t>Finding the data with coordinates</a:t>
            </a:r>
          </a:p>
          <a:p>
            <a:pPr marL="114300" lvl="0" indent="0" algn="l" rtl="0">
              <a:spcBef>
                <a:spcPts val="0"/>
              </a:spcBef>
              <a:spcAft>
                <a:spcPts val="0"/>
              </a:spcAft>
              <a:buSzPts val="1800"/>
              <a:buNone/>
            </a:pPr>
            <a:r>
              <a:rPr lang="en" sz="1200" dirty="0"/>
              <a:t>Using the right plots and spacing between the barchart</a:t>
            </a:r>
          </a:p>
          <a:p>
            <a:pPr marL="457200" lvl="0" indent="-342900" algn="l" rtl="0">
              <a:spcBef>
                <a:spcPts val="0"/>
              </a:spcBef>
              <a:spcAft>
                <a:spcPts val="0"/>
              </a:spcAft>
              <a:buSzPts val="1800"/>
              <a:buChar char="●"/>
            </a:pPr>
            <a:r>
              <a:rPr lang="en" sz="1200" dirty="0"/>
              <a:t>Successes</a:t>
            </a:r>
          </a:p>
          <a:p>
            <a:pPr marL="114300" lvl="0" indent="0" algn="l" rtl="0">
              <a:spcBef>
                <a:spcPts val="0"/>
              </a:spcBef>
              <a:spcAft>
                <a:spcPts val="0"/>
              </a:spcAft>
              <a:buSzPts val="1800"/>
              <a:buNone/>
            </a:pPr>
            <a:r>
              <a:rPr lang="en" sz="1200" dirty="0"/>
              <a:t>Generated the charts and geo plot for the data we gathered</a:t>
            </a:r>
          </a:p>
          <a:p>
            <a:pPr marL="114300" lvl="0" indent="0" algn="l" rtl="0">
              <a:spcBef>
                <a:spcPts val="0"/>
              </a:spcBef>
              <a:spcAft>
                <a:spcPts val="0"/>
              </a:spcAft>
              <a:buSzPts val="1800"/>
              <a:buNone/>
            </a:pPr>
            <a:r>
              <a:rPr lang="en" sz="1200" dirty="0"/>
              <a:t>Able to use Kaggal website</a:t>
            </a:r>
          </a:p>
          <a:p>
            <a:pPr marL="114300" lvl="0" indent="0" algn="l" rtl="0">
              <a:spcBef>
                <a:spcPts val="0"/>
              </a:spcBef>
              <a:spcAft>
                <a:spcPts val="0"/>
              </a:spcAft>
              <a:buSzPts val="1800"/>
              <a:buNone/>
            </a:pPr>
            <a:r>
              <a:rPr lang="en" sz="1200" dirty="0"/>
              <a:t>Teamwork </a:t>
            </a:r>
          </a:p>
          <a:p>
            <a:pPr marL="114300" lvl="0" indent="0" algn="l" rtl="0">
              <a:spcBef>
                <a:spcPts val="0"/>
              </a:spcBef>
              <a:spcAft>
                <a:spcPts val="0"/>
              </a:spcAft>
              <a:buSzPts val="1800"/>
              <a:buNone/>
            </a:pPr>
            <a:endParaRPr lang="en" sz="1200" dirty="0"/>
          </a:p>
          <a:p>
            <a:pPr marL="114300" lvl="0" indent="0" algn="l" rtl="0">
              <a:spcBef>
                <a:spcPts val="0"/>
              </a:spcBef>
              <a:spcAft>
                <a:spcPts val="0"/>
              </a:spcAft>
              <a:buSzPts val="1800"/>
              <a:buNone/>
            </a:pPr>
            <a:endParaRPr lang="en" sz="1200" dirty="0"/>
          </a:p>
          <a:p>
            <a:pPr marL="114300" lvl="0" indent="0" algn="l" rtl="0">
              <a:spcBef>
                <a:spcPts val="0"/>
              </a:spcBef>
              <a:spcAft>
                <a:spcPts val="0"/>
              </a:spcAft>
              <a:buSzPts val="1800"/>
              <a:buNone/>
            </a:pPr>
            <a:endParaRPr sz="1200" dirty="0"/>
          </a:p>
        </p:txBody>
      </p:sp>
    </p:spTree>
    <p:extLst>
      <p:ext uri="{BB962C8B-B14F-4D97-AF65-F5344CB8AC3E}">
        <p14:creationId xmlns:p14="http://schemas.microsoft.com/office/powerpoint/2010/main" val="4803063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8"/>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Demo</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Next Steps</a:t>
            </a:r>
            <a:endParaRPr/>
          </a:p>
        </p:txBody>
      </p:sp>
      <p:sp>
        <p:nvSpPr>
          <p:cNvPr id="89" name="Google Shape;89;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dirty="0"/>
              <a:t>Additional questions that surfaced.</a:t>
            </a:r>
          </a:p>
          <a:p>
            <a:pPr marL="114300" lvl="0" indent="0" algn="l" rtl="0">
              <a:spcBef>
                <a:spcPts val="0"/>
              </a:spcBef>
              <a:spcAft>
                <a:spcPts val="0"/>
              </a:spcAft>
              <a:buSzPts val="1800"/>
              <a:buNone/>
            </a:pPr>
            <a:r>
              <a:rPr lang="en" sz="1200" dirty="0"/>
              <a:t>We can modify the bar chart to group “</a:t>
            </a:r>
            <a:r>
              <a:rPr lang="en-US" sz="1200" dirty="0"/>
              <a:t>BUILDING CLASS CATEGORY” </a:t>
            </a:r>
            <a:endParaRPr sz="1200" dirty="0"/>
          </a:p>
          <a:p>
            <a:pPr marL="457200" lvl="0" indent="-342900" algn="l" rtl="0">
              <a:spcBef>
                <a:spcPts val="0"/>
              </a:spcBef>
              <a:spcAft>
                <a:spcPts val="0"/>
              </a:spcAft>
              <a:buSzPts val="1800"/>
              <a:buChar char="●"/>
            </a:pPr>
            <a:r>
              <a:rPr lang="en" dirty="0"/>
              <a:t>Additional topics to research.</a:t>
            </a:r>
          </a:p>
          <a:p>
            <a:pPr marL="114300" lvl="0" indent="0" algn="l" rtl="0">
              <a:spcBef>
                <a:spcPts val="0"/>
              </a:spcBef>
              <a:spcAft>
                <a:spcPts val="0"/>
              </a:spcAft>
              <a:buSzPts val="1800"/>
              <a:buNone/>
            </a:pPr>
            <a:r>
              <a:rPr lang="en" sz="1200" dirty="0"/>
              <a:t>We can do comparison with other cities in USA</a:t>
            </a:r>
            <a:endParaRPr sz="1200" dirty="0"/>
          </a:p>
          <a:p>
            <a:pPr marL="457200" lvl="0" indent="-342900" algn="l" rtl="0">
              <a:spcBef>
                <a:spcPts val="0"/>
              </a:spcBef>
              <a:spcAft>
                <a:spcPts val="0"/>
              </a:spcAft>
              <a:buSzPts val="1800"/>
              <a:buChar char="●"/>
            </a:pPr>
            <a:r>
              <a:rPr lang="en" dirty="0"/>
              <a:t>Plan for future development.</a:t>
            </a:r>
          </a:p>
          <a:p>
            <a:pPr marL="114300" lvl="0" indent="0" algn="l" rtl="0">
              <a:spcBef>
                <a:spcPts val="0"/>
              </a:spcBef>
              <a:spcAft>
                <a:spcPts val="0"/>
              </a:spcAft>
              <a:buSzPts val="1800"/>
              <a:buNone/>
            </a:pPr>
            <a:r>
              <a:rPr lang="en" sz="1200" dirty="0">
                <a:latin typeface="+mn-lt"/>
              </a:rPr>
              <a:t>Will be able to execute which Borough is the best for investment </a:t>
            </a:r>
          </a:p>
          <a:p>
            <a:pPr marL="114300" lvl="0" indent="0" algn="l" rtl="0">
              <a:spcBef>
                <a:spcPts val="0"/>
              </a:spcBef>
              <a:spcAft>
                <a:spcPts val="0"/>
              </a:spcAft>
              <a:buSzPts val="1800"/>
              <a:buNone/>
            </a:pPr>
            <a:r>
              <a:rPr lang="en" sz="1200" dirty="0">
                <a:latin typeface="+mn-lt"/>
              </a:rPr>
              <a:t>Include API </a:t>
            </a:r>
            <a:r>
              <a:rPr lang="en-US" sz="1200" b="0" i="0" dirty="0">
                <a:solidFill>
                  <a:srgbClr val="1D1C1D"/>
                </a:solidFill>
                <a:effectLst/>
                <a:latin typeface="+mn-lt"/>
              </a:rPr>
              <a:t> that could provide a wealth of information about specific neighborhoods or properties, such as property details, home valuations, and more.</a:t>
            </a:r>
            <a:endParaRPr sz="1200" dirty="0">
              <a:latin typeface="+mn-lt"/>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Links</a:t>
            </a:r>
            <a:endParaRPr/>
          </a:p>
        </p:txBody>
      </p:sp>
      <p:sp>
        <p:nvSpPr>
          <p:cNvPr id="95" name="Google Shape;95;p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dirty="0"/>
              <a:t>GitHub repo: </a:t>
            </a:r>
            <a:r>
              <a:rPr lang="en-US" dirty="0"/>
              <a:t>https://github.com/RohanS1810/Project1</a:t>
            </a:r>
            <a:endParaRPr dirty="0"/>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48</TotalTime>
  <Words>1094</Words>
  <Application>Microsoft Office PowerPoint</Application>
  <PresentationFormat>On-screen Show (16:9)</PresentationFormat>
  <Paragraphs>52</Paragraphs>
  <Slides>9</Slides>
  <Notes>8</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Slack-Lato</vt:lpstr>
      <vt:lpstr>Simple Light</vt:lpstr>
      <vt:lpstr>NewYork City Realestate Market Analysis </vt:lpstr>
      <vt:lpstr>Executive Summary</vt:lpstr>
      <vt:lpstr>Concept</vt:lpstr>
      <vt:lpstr>PowerPoint Presentation</vt:lpstr>
      <vt:lpstr>Data Techniques</vt:lpstr>
      <vt:lpstr>Approach</vt:lpstr>
      <vt:lpstr>Demo</vt:lpstr>
      <vt:lpstr>Next Steps</vt:lpstr>
      <vt:lpstr>Links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NewYork City Realestate Market Analaysis </dc:title>
  <dc:creator>Seema Aswal</dc:creator>
  <cp:lastModifiedBy>Seema Aswal</cp:lastModifiedBy>
  <cp:revision>3</cp:revision>
  <dcterms:modified xsi:type="dcterms:W3CDTF">2023-02-17T00:21:54Z</dcterms:modified>
</cp:coreProperties>
</file>