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d2cc3523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d2cc3523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d2cc3523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d2cc3523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d2cc35236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d2cc3523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d2cc35236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d2cc3523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d2cc35236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d2cc3523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d2cc3523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d2cc3523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d2cc3523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d2cc3523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d2cc3523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d2cc3523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d2cc3523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d2cc3523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d2cc3523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d2cc3523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d2cc3523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d2cc3523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d2cc3523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d2cc3523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d2cc3523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d2cc3523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d2cc3523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d2cc3523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d2cc3523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d2cc3523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1822825"/>
            <a:ext cx="62562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Combined Air Quality, Temperature, and Humidity Sensor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a:t>
            </a:r>
            <a:r>
              <a:rPr lang="en"/>
              <a:t> Rhushya KC, Rithvik Muthyalapati, Rohan 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idx="1" type="body"/>
          </p:nvPr>
        </p:nvSpPr>
        <p:spPr>
          <a:xfrm>
            <a:off x="819150" y="297250"/>
            <a:ext cx="7505700" cy="4061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814"/>
              <a:t>#include &lt;DHT.h&gt;</a:t>
            </a:r>
            <a:endParaRPr sz="814"/>
          </a:p>
          <a:p>
            <a:pPr indent="0" lvl="0" marL="0" rtl="0" algn="l">
              <a:lnSpc>
                <a:spcPct val="95000"/>
              </a:lnSpc>
              <a:spcBef>
                <a:spcPts val="0"/>
              </a:spcBef>
              <a:spcAft>
                <a:spcPts val="0"/>
              </a:spcAft>
              <a:buSzPts val="605"/>
              <a:buNone/>
            </a:pPr>
            <a:r>
              <a:rPr lang="en" sz="814"/>
              <a:t>#include &lt;DHT_U.h&gt;</a:t>
            </a:r>
            <a:endParaRPr sz="814"/>
          </a:p>
          <a:p>
            <a:pPr indent="0" lvl="0" marL="0" rtl="0" algn="l">
              <a:lnSpc>
                <a:spcPct val="95000"/>
              </a:lnSpc>
              <a:spcBef>
                <a:spcPts val="0"/>
              </a:spcBef>
              <a:spcAft>
                <a:spcPts val="0"/>
              </a:spcAft>
              <a:buSzPts val="605"/>
              <a:buNone/>
            </a:pPr>
            <a:r>
              <a:t/>
            </a:r>
            <a:endParaRPr sz="814"/>
          </a:p>
          <a:p>
            <a:pPr indent="0" lvl="0" marL="0" rtl="0" algn="l">
              <a:lnSpc>
                <a:spcPct val="95000"/>
              </a:lnSpc>
              <a:spcBef>
                <a:spcPts val="0"/>
              </a:spcBef>
              <a:spcAft>
                <a:spcPts val="0"/>
              </a:spcAft>
              <a:buSzPts val="605"/>
              <a:buNone/>
            </a:pPr>
            <a:r>
              <a:rPr lang="en" sz="814"/>
              <a:t>#include &lt;SPI.h&gt;</a:t>
            </a:r>
            <a:endParaRPr sz="814"/>
          </a:p>
          <a:p>
            <a:pPr indent="0" lvl="0" marL="0" rtl="0" algn="l">
              <a:lnSpc>
                <a:spcPct val="95000"/>
              </a:lnSpc>
              <a:spcBef>
                <a:spcPts val="0"/>
              </a:spcBef>
              <a:spcAft>
                <a:spcPts val="0"/>
              </a:spcAft>
              <a:buSzPts val="605"/>
              <a:buNone/>
            </a:pPr>
            <a:r>
              <a:rPr lang="en" sz="814"/>
              <a:t>#include &lt;Wire.h&gt;</a:t>
            </a:r>
            <a:endParaRPr sz="814"/>
          </a:p>
          <a:p>
            <a:pPr indent="0" lvl="0" marL="0" rtl="0" algn="l">
              <a:lnSpc>
                <a:spcPct val="95000"/>
              </a:lnSpc>
              <a:spcBef>
                <a:spcPts val="0"/>
              </a:spcBef>
              <a:spcAft>
                <a:spcPts val="0"/>
              </a:spcAft>
              <a:buSzPts val="605"/>
              <a:buNone/>
            </a:pPr>
            <a:r>
              <a:rPr lang="en" sz="814"/>
              <a:t>#include &lt;Adafruit_GFX.h&gt;</a:t>
            </a:r>
            <a:endParaRPr sz="814"/>
          </a:p>
          <a:p>
            <a:pPr indent="0" lvl="0" marL="0" rtl="0" algn="l">
              <a:lnSpc>
                <a:spcPct val="95000"/>
              </a:lnSpc>
              <a:spcBef>
                <a:spcPts val="0"/>
              </a:spcBef>
              <a:spcAft>
                <a:spcPts val="0"/>
              </a:spcAft>
              <a:buSzPts val="605"/>
              <a:buNone/>
            </a:pPr>
            <a:r>
              <a:rPr lang="en" sz="814"/>
              <a:t>#include  &lt;Adafruit_SSD1306.h&gt;</a:t>
            </a:r>
            <a:endParaRPr sz="814"/>
          </a:p>
          <a:p>
            <a:pPr indent="0" lvl="0" marL="0" rtl="0" algn="l">
              <a:lnSpc>
                <a:spcPct val="95000"/>
              </a:lnSpc>
              <a:spcBef>
                <a:spcPts val="0"/>
              </a:spcBef>
              <a:spcAft>
                <a:spcPts val="0"/>
              </a:spcAft>
              <a:buSzPts val="605"/>
              <a:buNone/>
            </a:pPr>
            <a:r>
              <a:rPr lang="en" sz="814"/>
              <a:t>#include &lt;Fonts/FreeSans9pt7b.h&gt;</a:t>
            </a:r>
            <a:endParaRPr sz="814"/>
          </a:p>
          <a:p>
            <a:pPr indent="0" lvl="0" marL="0" rtl="0" algn="l">
              <a:lnSpc>
                <a:spcPct val="95000"/>
              </a:lnSpc>
              <a:spcBef>
                <a:spcPts val="0"/>
              </a:spcBef>
              <a:spcAft>
                <a:spcPts val="0"/>
              </a:spcAft>
              <a:buSzPts val="605"/>
              <a:buNone/>
            </a:pPr>
            <a:r>
              <a:rPr lang="en" sz="814"/>
              <a:t>#include &lt;Fonts/FreeMonoOblique9pt7b.h&gt;</a:t>
            </a:r>
            <a:endParaRPr sz="814"/>
          </a:p>
          <a:p>
            <a:pPr indent="0" lvl="0" marL="0" rtl="0" algn="l">
              <a:lnSpc>
                <a:spcPct val="95000"/>
              </a:lnSpc>
              <a:spcBef>
                <a:spcPts val="0"/>
              </a:spcBef>
              <a:spcAft>
                <a:spcPts val="0"/>
              </a:spcAft>
              <a:buSzPts val="605"/>
              <a:buNone/>
            </a:pPr>
            <a:r>
              <a:rPr lang="en" sz="814"/>
              <a:t>#include &lt;DHT.h&gt;</a:t>
            </a:r>
            <a:endParaRPr sz="814"/>
          </a:p>
          <a:p>
            <a:pPr indent="0" lvl="0" marL="0" rtl="0" algn="l">
              <a:lnSpc>
                <a:spcPct val="95000"/>
              </a:lnSpc>
              <a:spcBef>
                <a:spcPts val="0"/>
              </a:spcBef>
              <a:spcAft>
                <a:spcPts val="0"/>
              </a:spcAft>
              <a:buSzPts val="605"/>
              <a:buNone/>
            </a:pPr>
            <a:r>
              <a:rPr lang="en" sz="814"/>
              <a:t>#define SCREEN_WIDTH 128 // OLED display width, in pixels</a:t>
            </a:r>
            <a:endParaRPr sz="814"/>
          </a:p>
          <a:p>
            <a:pPr indent="0" lvl="0" marL="0" rtl="0" algn="l">
              <a:lnSpc>
                <a:spcPct val="95000"/>
              </a:lnSpc>
              <a:spcBef>
                <a:spcPts val="0"/>
              </a:spcBef>
              <a:spcAft>
                <a:spcPts val="0"/>
              </a:spcAft>
              <a:buSzPts val="605"/>
              <a:buNone/>
            </a:pPr>
            <a:r>
              <a:rPr lang="en" sz="814"/>
              <a:t>#define  SCREEN_HEIGHT 64 // OLED display height, in pixels</a:t>
            </a:r>
            <a:endParaRPr sz="814"/>
          </a:p>
          <a:p>
            <a:pPr indent="0" lvl="0" marL="0" rtl="0" algn="l">
              <a:lnSpc>
                <a:spcPct val="95000"/>
              </a:lnSpc>
              <a:spcBef>
                <a:spcPts val="0"/>
              </a:spcBef>
              <a:spcAft>
                <a:spcPts val="0"/>
              </a:spcAft>
              <a:buSzPts val="605"/>
              <a:buNone/>
            </a:pPr>
            <a:r>
              <a:t/>
            </a:r>
            <a:endParaRPr sz="814"/>
          </a:p>
          <a:p>
            <a:pPr indent="0" lvl="0" marL="0" rtl="0" algn="l">
              <a:lnSpc>
                <a:spcPct val="95000"/>
              </a:lnSpc>
              <a:spcBef>
                <a:spcPts val="0"/>
              </a:spcBef>
              <a:spcAft>
                <a:spcPts val="0"/>
              </a:spcAft>
              <a:buSzPts val="605"/>
              <a:buNone/>
            </a:pPr>
            <a:r>
              <a:rPr lang="en" sz="814"/>
              <a:t>#define OLED_RESET     4  // Reset pin # (or -1 if sharing Arduino reset pin)</a:t>
            </a:r>
            <a:endParaRPr sz="814"/>
          </a:p>
          <a:p>
            <a:pPr indent="0" lvl="0" marL="0" rtl="0" algn="l">
              <a:lnSpc>
                <a:spcPct val="95000"/>
              </a:lnSpc>
              <a:spcBef>
                <a:spcPts val="0"/>
              </a:spcBef>
              <a:spcAft>
                <a:spcPts val="0"/>
              </a:spcAft>
              <a:buSzPts val="605"/>
              <a:buNone/>
            </a:pPr>
            <a:r>
              <a:rPr lang="en" sz="814"/>
              <a:t>Adafruit_SSD1306 display(SCREEN_WIDTH,  SCREEN_HEIGHT, &amp;Wire, OLED_RESET);</a:t>
            </a:r>
            <a:endParaRPr sz="814"/>
          </a:p>
          <a:p>
            <a:pPr indent="0" lvl="0" marL="0" rtl="0" algn="l">
              <a:lnSpc>
                <a:spcPct val="95000"/>
              </a:lnSpc>
              <a:spcBef>
                <a:spcPts val="0"/>
              </a:spcBef>
              <a:spcAft>
                <a:spcPts val="0"/>
              </a:spcAft>
              <a:buSzPts val="605"/>
              <a:buNone/>
            </a:pPr>
            <a:r>
              <a:t/>
            </a:r>
            <a:endParaRPr sz="814"/>
          </a:p>
          <a:p>
            <a:pPr indent="0" lvl="0" marL="0" rtl="0" algn="l">
              <a:lnSpc>
                <a:spcPct val="95000"/>
              </a:lnSpc>
              <a:spcBef>
                <a:spcPts val="0"/>
              </a:spcBef>
              <a:spcAft>
                <a:spcPts val="0"/>
              </a:spcAft>
              <a:buSzPts val="605"/>
              <a:buNone/>
            </a:pPr>
            <a:r>
              <a:rPr lang="en" sz="814"/>
              <a:t>#define sensor    A0 </a:t>
            </a:r>
            <a:endParaRPr sz="814"/>
          </a:p>
          <a:p>
            <a:pPr indent="0" lvl="0" marL="0" rtl="0" algn="l">
              <a:lnSpc>
                <a:spcPct val="95000"/>
              </a:lnSpc>
              <a:spcBef>
                <a:spcPts val="0"/>
              </a:spcBef>
              <a:spcAft>
                <a:spcPts val="0"/>
              </a:spcAft>
              <a:buSzPts val="605"/>
              <a:buNone/>
            </a:pPr>
            <a:r>
              <a:rPr lang="en" sz="814"/>
              <a:t>#define DHTPIN  2          // Digital pin 2</a:t>
            </a:r>
            <a:endParaRPr sz="814"/>
          </a:p>
          <a:p>
            <a:pPr indent="0" lvl="0" marL="0" rtl="0" algn="l">
              <a:lnSpc>
                <a:spcPct val="95000"/>
              </a:lnSpc>
              <a:spcBef>
                <a:spcPts val="0"/>
              </a:spcBef>
              <a:spcAft>
                <a:spcPts val="0"/>
              </a:spcAft>
              <a:buSzPts val="605"/>
              <a:buNone/>
            </a:pPr>
            <a:r>
              <a:rPr lang="en" sz="814"/>
              <a:t>#define DHTTYPE DHT11     // DHT 11</a:t>
            </a:r>
            <a:endParaRPr sz="814"/>
          </a:p>
          <a:p>
            <a:pPr indent="0" lvl="0" marL="0" rtl="0" algn="l">
              <a:lnSpc>
                <a:spcPct val="95000"/>
              </a:lnSpc>
              <a:spcBef>
                <a:spcPts val="0"/>
              </a:spcBef>
              <a:spcAft>
                <a:spcPts val="0"/>
              </a:spcAft>
              <a:buSzPts val="605"/>
              <a:buNone/>
            </a:pPr>
            <a:r>
              <a:t/>
            </a:r>
            <a:endParaRPr sz="814"/>
          </a:p>
          <a:p>
            <a:pPr indent="0" lvl="0" marL="0" rtl="0" algn="l">
              <a:lnSpc>
                <a:spcPct val="95000"/>
              </a:lnSpc>
              <a:spcBef>
                <a:spcPts val="0"/>
              </a:spcBef>
              <a:spcAft>
                <a:spcPts val="0"/>
              </a:spcAft>
              <a:buSzPts val="605"/>
              <a:buNone/>
            </a:pPr>
            <a:r>
              <a:rPr lang="en" sz="814"/>
              <a:t>#define DO_PIN 8</a:t>
            </a:r>
            <a:endParaRPr sz="814"/>
          </a:p>
          <a:p>
            <a:pPr indent="0" lvl="0" marL="0" rtl="0" algn="l">
              <a:lnSpc>
                <a:spcPct val="95000"/>
              </a:lnSpc>
              <a:spcBef>
                <a:spcPts val="0"/>
              </a:spcBef>
              <a:spcAft>
                <a:spcPts val="0"/>
              </a:spcAft>
              <a:buSzPts val="605"/>
              <a:buNone/>
            </a:pPr>
            <a:r>
              <a:t/>
            </a:r>
            <a:endParaRPr sz="814"/>
          </a:p>
          <a:p>
            <a:pPr indent="0" lvl="0" marL="0" rtl="0" algn="l">
              <a:lnSpc>
                <a:spcPct val="95000"/>
              </a:lnSpc>
              <a:spcBef>
                <a:spcPts val="0"/>
              </a:spcBef>
              <a:spcAft>
                <a:spcPts val="0"/>
              </a:spcAft>
              <a:buSzPts val="605"/>
              <a:buNone/>
            </a:pPr>
            <a:r>
              <a:rPr lang="en" sz="814"/>
              <a:t>int gasLevel  = 0;         //int variable for gas level</a:t>
            </a:r>
            <a:endParaRPr sz="814"/>
          </a:p>
          <a:p>
            <a:pPr indent="0" lvl="0" marL="0" rtl="0" algn="l">
              <a:lnSpc>
                <a:spcPct val="95000"/>
              </a:lnSpc>
              <a:spcBef>
                <a:spcPts val="0"/>
              </a:spcBef>
              <a:spcAft>
                <a:spcPts val="0"/>
              </a:spcAft>
              <a:buSzPts val="605"/>
              <a:buNone/>
            </a:pPr>
            <a:r>
              <a:rPr lang="en" sz="814"/>
              <a:t>String quality =""; </a:t>
            </a:r>
            <a:endParaRPr sz="814"/>
          </a:p>
          <a:p>
            <a:pPr indent="0" lvl="0" marL="0" rtl="0" algn="l">
              <a:lnSpc>
                <a:spcPct val="95000"/>
              </a:lnSpc>
              <a:spcBef>
                <a:spcPts val="0"/>
              </a:spcBef>
              <a:spcAft>
                <a:spcPts val="0"/>
              </a:spcAft>
              <a:buSzPts val="605"/>
              <a:buNone/>
            </a:pPr>
            <a:r>
              <a:rPr lang="en" sz="814"/>
              <a:t>DHT dht(DHTPIN,  DHTTYPE);</a:t>
            </a:r>
            <a:endParaRPr sz="814"/>
          </a:p>
          <a:p>
            <a:pPr indent="0" lvl="0" marL="0" rtl="0" algn="l">
              <a:lnSpc>
                <a:spcPct val="95000"/>
              </a:lnSpc>
              <a:spcBef>
                <a:spcPts val="0"/>
              </a:spcBef>
              <a:spcAft>
                <a:spcPts val="0"/>
              </a:spcAft>
              <a:buSzPts val="605"/>
              <a:buNone/>
            </a:pPr>
            <a:r>
              <a:t/>
            </a:r>
            <a:endParaRPr sz="814"/>
          </a:p>
          <a:p>
            <a:pPr indent="0" lvl="0" marL="0" rtl="0" algn="l">
              <a:lnSpc>
                <a:spcPct val="95000"/>
              </a:lnSpc>
              <a:spcBef>
                <a:spcPts val="0"/>
              </a:spcBef>
              <a:spcAft>
                <a:spcPts val="0"/>
              </a:spcAft>
              <a:buSzPts val="605"/>
              <a:buNone/>
            </a:pPr>
            <a:r>
              <a:rPr lang="en" sz="814"/>
              <a:t>const unsigned char epd_bitmap_moon [] PROGMEM = {</a:t>
            </a:r>
            <a:endParaRPr sz="814"/>
          </a:p>
          <a:p>
            <a:pPr indent="0" lvl="0" marL="0" rtl="0" algn="l">
              <a:lnSpc>
                <a:spcPct val="95000"/>
              </a:lnSpc>
              <a:spcBef>
                <a:spcPts val="0"/>
              </a:spcBef>
              <a:spcAft>
                <a:spcPts val="0"/>
              </a:spcAft>
              <a:buSzPts val="605"/>
              <a:buNone/>
            </a:pPr>
            <a:r>
              <a:rPr lang="en" sz="814"/>
              <a:t>  0x00, 0x00, 0x07, 0xc0, 0x1f, 0xf0, 0x3f, 0xf8, 0x01, 0xf8, 0x00, 0xfc, 0x00, 0x7c, 0x00, 0x7c, </a:t>
            </a:r>
            <a:endParaRPr sz="814"/>
          </a:p>
          <a:p>
            <a:pPr indent="0" lvl="0" marL="0" rtl="0" algn="l">
              <a:lnSpc>
                <a:spcPct val="95000"/>
              </a:lnSpc>
              <a:spcBef>
                <a:spcPts val="0"/>
              </a:spcBef>
              <a:spcAft>
                <a:spcPts val="0"/>
              </a:spcAft>
              <a:buSzPts val="605"/>
              <a:buNone/>
            </a:pPr>
            <a:r>
              <a:rPr lang="en" sz="814"/>
              <a:t>  0x00, 0x7c, 0x00, 0x7c, 0x00, 0xfc, 0x01, 0xf8, 0x3f, 0xf8, 0x1f, 0xf0, 0x07, 0xc0, 0x00, 0x00</a:t>
            </a:r>
            <a:endParaRPr sz="814"/>
          </a:p>
          <a:p>
            <a:pPr indent="0" lvl="0" marL="0" rtl="0" algn="l">
              <a:lnSpc>
                <a:spcPct val="95000"/>
              </a:lnSpc>
              <a:spcBef>
                <a:spcPts val="0"/>
              </a:spcBef>
              <a:spcAft>
                <a:spcPts val="0"/>
              </a:spcAft>
              <a:buSzPts val="605"/>
              <a:buNone/>
            </a:pPr>
            <a:r>
              <a:rPr lang="en" sz="814"/>
              <a:t>};</a:t>
            </a:r>
            <a:endParaRPr sz="814"/>
          </a:p>
          <a:p>
            <a:pPr indent="0" lvl="0" marL="0" rtl="0" algn="l">
              <a:lnSpc>
                <a:spcPct val="95000"/>
              </a:lnSpc>
              <a:spcBef>
                <a:spcPts val="0"/>
              </a:spcBef>
              <a:spcAft>
                <a:spcPts val="0"/>
              </a:spcAft>
              <a:buSzPts val="605"/>
              <a:buNone/>
            </a:pPr>
            <a:r>
              <a:t/>
            </a:r>
            <a:endParaRPr sz="814"/>
          </a:p>
          <a:p>
            <a:pPr indent="0" lvl="0" marL="0" rtl="0" algn="l">
              <a:lnSpc>
                <a:spcPct val="95000"/>
              </a:lnSpc>
              <a:spcBef>
                <a:spcPts val="0"/>
              </a:spcBef>
              <a:spcAft>
                <a:spcPts val="0"/>
              </a:spcAft>
              <a:buSzPts val="605"/>
              <a:buNone/>
            </a:pPr>
            <a:r>
              <a:rPr lang="en" sz="814"/>
              <a:t>const unsigned char epd_bitmap_sun [] PROGMEM = {</a:t>
            </a:r>
            <a:endParaRPr sz="814"/>
          </a:p>
          <a:p>
            <a:pPr indent="0" lvl="0" marL="0" rtl="0" algn="l">
              <a:lnSpc>
                <a:spcPct val="95000"/>
              </a:lnSpc>
              <a:spcBef>
                <a:spcPts val="0"/>
              </a:spcBef>
              <a:spcAft>
                <a:spcPts val="0"/>
              </a:spcAft>
              <a:buSzPts val="605"/>
              <a:buNone/>
            </a:pPr>
            <a:r>
              <a:rPr lang="en" sz="814"/>
              <a:t>  0x01, 0x00, 0x41, 0x04, 0x21, 0x08, 0x13, 0x90, 0x0c, 0x60, 0x0b, 0xa0, 0x17, 0xd0, 0xf7, 0xde, </a:t>
            </a:r>
            <a:endParaRPr sz="814"/>
          </a:p>
          <a:p>
            <a:pPr indent="0" lvl="0" marL="0" rtl="0" algn="l">
              <a:lnSpc>
                <a:spcPct val="95000"/>
              </a:lnSpc>
              <a:spcBef>
                <a:spcPts val="0"/>
              </a:spcBef>
              <a:spcAft>
                <a:spcPts val="0"/>
              </a:spcAft>
              <a:buSzPts val="605"/>
              <a:buNone/>
            </a:pPr>
            <a:r>
              <a:rPr lang="en" sz="814"/>
              <a:t>  0x17, 0xd0, 0x0b, 0xa0, 0x0c, 0x60, 0x13, 0x90, 0x21, 0x08, 0x41, 0x04, 0x01, 0x00, 0x00, 0x00</a:t>
            </a:r>
            <a:endParaRPr sz="814"/>
          </a:p>
          <a:p>
            <a:pPr indent="0" lvl="0" marL="0" rtl="0" algn="l">
              <a:lnSpc>
                <a:spcPct val="95000"/>
              </a:lnSpc>
              <a:spcBef>
                <a:spcPts val="0"/>
              </a:spcBef>
              <a:spcAft>
                <a:spcPts val="0"/>
              </a:spcAft>
              <a:buSzPts val="605"/>
              <a:buNone/>
            </a:pPr>
            <a:r>
              <a:rPr lang="en" sz="814"/>
              <a:t>};</a:t>
            </a:r>
            <a:endParaRPr sz="814"/>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idx="1" type="body"/>
          </p:nvPr>
        </p:nvSpPr>
        <p:spPr>
          <a:xfrm>
            <a:off x="819150" y="191450"/>
            <a:ext cx="7505700" cy="4061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207"/>
              <a:t>void sendSensor()</a:t>
            </a:r>
            <a:endParaRPr sz="1207"/>
          </a:p>
          <a:p>
            <a:pPr indent="0" lvl="0" marL="0" rtl="0" algn="l">
              <a:lnSpc>
                <a:spcPct val="95000"/>
              </a:lnSpc>
              <a:spcBef>
                <a:spcPts val="0"/>
              </a:spcBef>
              <a:spcAft>
                <a:spcPts val="0"/>
              </a:spcAft>
              <a:buSzPts val="852"/>
              <a:buNone/>
            </a:pPr>
            <a:r>
              <a:rPr lang="en" sz="1207"/>
              <a:t>{</a:t>
            </a:r>
            <a:endParaRPr sz="1207"/>
          </a:p>
          <a:p>
            <a:pPr indent="0" lvl="0" marL="0" rtl="0" algn="l">
              <a:lnSpc>
                <a:spcPct val="95000"/>
              </a:lnSpc>
              <a:spcBef>
                <a:spcPts val="0"/>
              </a:spcBef>
              <a:spcAft>
                <a:spcPts val="0"/>
              </a:spcAft>
              <a:buSzPts val="852"/>
              <a:buNone/>
            </a:pPr>
            <a:r>
              <a:rPr lang="en" sz="1207"/>
              <a:t>  float h = dht.readHumidity();</a:t>
            </a:r>
            <a:endParaRPr sz="1207"/>
          </a:p>
          <a:p>
            <a:pPr indent="0" lvl="0" marL="0" rtl="0" algn="l">
              <a:lnSpc>
                <a:spcPct val="95000"/>
              </a:lnSpc>
              <a:spcBef>
                <a:spcPts val="0"/>
              </a:spcBef>
              <a:spcAft>
                <a:spcPts val="0"/>
              </a:spcAft>
              <a:buSzPts val="852"/>
              <a:buNone/>
            </a:pPr>
            <a:r>
              <a:rPr lang="en" sz="1207"/>
              <a:t>  float t = dht.readTemperature();</a:t>
            </a:r>
            <a:endParaRPr sz="1207"/>
          </a:p>
          <a:p>
            <a:pPr indent="0" lvl="0" marL="0" rtl="0" algn="l">
              <a:lnSpc>
                <a:spcPct val="95000"/>
              </a:lnSpc>
              <a:spcBef>
                <a:spcPts val="0"/>
              </a:spcBef>
              <a:spcAft>
                <a:spcPts val="0"/>
              </a:spcAft>
              <a:buSzPts val="852"/>
              <a:buNone/>
            </a:pPr>
            <a:r>
              <a:t/>
            </a:r>
            <a:endParaRPr sz="1207"/>
          </a:p>
          <a:p>
            <a:pPr indent="0" lvl="0" marL="0" rtl="0" algn="l">
              <a:lnSpc>
                <a:spcPct val="95000"/>
              </a:lnSpc>
              <a:spcBef>
                <a:spcPts val="0"/>
              </a:spcBef>
              <a:spcAft>
                <a:spcPts val="0"/>
              </a:spcAft>
              <a:buSzPts val="852"/>
              <a:buNone/>
            </a:pPr>
            <a:r>
              <a:rPr lang="en" sz="1207"/>
              <a:t>  if (isnan(h) || isnan(t)) {</a:t>
            </a:r>
            <a:endParaRPr sz="1207"/>
          </a:p>
          <a:p>
            <a:pPr indent="0" lvl="0" marL="0" rtl="0" algn="l">
              <a:lnSpc>
                <a:spcPct val="95000"/>
              </a:lnSpc>
              <a:spcBef>
                <a:spcPts val="0"/>
              </a:spcBef>
              <a:spcAft>
                <a:spcPts val="0"/>
              </a:spcAft>
              <a:buSzPts val="852"/>
              <a:buNone/>
            </a:pPr>
            <a:r>
              <a:rPr lang="en" sz="1207"/>
              <a:t>  Serial.println("Failed  to read from DHT sensor!");</a:t>
            </a:r>
            <a:endParaRPr sz="1207"/>
          </a:p>
          <a:p>
            <a:pPr indent="0" lvl="0" marL="0" rtl="0" algn="l">
              <a:lnSpc>
                <a:spcPct val="95000"/>
              </a:lnSpc>
              <a:spcBef>
                <a:spcPts val="0"/>
              </a:spcBef>
              <a:spcAft>
                <a:spcPts val="0"/>
              </a:spcAft>
              <a:buSzPts val="852"/>
              <a:buNone/>
            </a:pPr>
            <a:r>
              <a:rPr lang="en" sz="1207"/>
              <a:t>    return;</a:t>
            </a:r>
            <a:endParaRPr sz="1207"/>
          </a:p>
          <a:p>
            <a:pPr indent="0" lvl="0" marL="0" rtl="0" algn="l">
              <a:lnSpc>
                <a:spcPct val="95000"/>
              </a:lnSpc>
              <a:spcBef>
                <a:spcPts val="0"/>
              </a:spcBef>
              <a:spcAft>
                <a:spcPts val="0"/>
              </a:spcAft>
              <a:buSzPts val="852"/>
              <a:buNone/>
            </a:pPr>
            <a:r>
              <a:rPr lang="en" sz="1207"/>
              <a:t>  }</a:t>
            </a:r>
            <a:endParaRPr sz="1207"/>
          </a:p>
          <a:p>
            <a:pPr indent="0" lvl="0" marL="0" rtl="0" algn="l">
              <a:lnSpc>
                <a:spcPct val="95000"/>
              </a:lnSpc>
              <a:spcBef>
                <a:spcPts val="0"/>
              </a:spcBef>
              <a:spcAft>
                <a:spcPts val="0"/>
              </a:spcAft>
              <a:buSzPts val="852"/>
              <a:buNone/>
            </a:pPr>
            <a:r>
              <a:rPr lang="en" sz="1207"/>
              <a:t>  display.setTextColor(WHITE);</a:t>
            </a:r>
            <a:endParaRPr sz="1207"/>
          </a:p>
          <a:p>
            <a:pPr indent="0" lvl="0" marL="0" rtl="0" algn="l">
              <a:lnSpc>
                <a:spcPct val="95000"/>
              </a:lnSpc>
              <a:spcBef>
                <a:spcPts val="0"/>
              </a:spcBef>
              <a:spcAft>
                <a:spcPts val="0"/>
              </a:spcAft>
              <a:buSzPts val="852"/>
              <a:buNone/>
            </a:pPr>
            <a:r>
              <a:rPr lang="en" sz="1207"/>
              <a:t>  display.setTextSize(1);</a:t>
            </a:r>
            <a:endParaRPr sz="1207"/>
          </a:p>
          <a:p>
            <a:pPr indent="0" lvl="0" marL="0" rtl="0" algn="l">
              <a:lnSpc>
                <a:spcPct val="95000"/>
              </a:lnSpc>
              <a:spcBef>
                <a:spcPts val="0"/>
              </a:spcBef>
              <a:spcAft>
                <a:spcPts val="0"/>
              </a:spcAft>
              <a:buSzPts val="852"/>
              <a:buNone/>
            </a:pPr>
            <a:r>
              <a:rPr lang="en" sz="1207"/>
              <a:t>  display.setFont();</a:t>
            </a:r>
            <a:endParaRPr sz="1207"/>
          </a:p>
          <a:p>
            <a:pPr indent="0" lvl="0" marL="0" rtl="0" algn="l">
              <a:lnSpc>
                <a:spcPct val="95000"/>
              </a:lnSpc>
              <a:spcBef>
                <a:spcPts val="0"/>
              </a:spcBef>
              <a:spcAft>
                <a:spcPts val="0"/>
              </a:spcAft>
              <a:buSzPts val="852"/>
              <a:buNone/>
            </a:pPr>
            <a:r>
              <a:rPr lang="en" sz="1207"/>
              <a:t>  display.setCursor(0, 43);</a:t>
            </a:r>
            <a:endParaRPr sz="1207"/>
          </a:p>
          <a:p>
            <a:pPr indent="0" lvl="0" marL="0" rtl="0" algn="l">
              <a:lnSpc>
                <a:spcPct val="95000"/>
              </a:lnSpc>
              <a:spcBef>
                <a:spcPts val="0"/>
              </a:spcBef>
              <a:spcAft>
                <a:spcPts val="0"/>
              </a:spcAft>
              <a:buSzPts val="852"/>
              <a:buNone/>
            </a:pPr>
            <a:r>
              <a:rPr lang="en" sz="1207"/>
              <a:t>  display.println("Temp  :");</a:t>
            </a:r>
            <a:endParaRPr sz="1207"/>
          </a:p>
          <a:p>
            <a:pPr indent="0" lvl="0" marL="0" rtl="0" algn="l">
              <a:lnSpc>
                <a:spcPct val="95000"/>
              </a:lnSpc>
              <a:spcBef>
                <a:spcPts val="0"/>
              </a:spcBef>
              <a:spcAft>
                <a:spcPts val="0"/>
              </a:spcAft>
              <a:buSzPts val="852"/>
              <a:buNone/>
            </a:pPr>
            <a:r>
              <a:rPr lang="en" sz="1207"/>
              <a:t>  display.setCursor(80, 43);</a:t>
            </a:r>
            <a:endParaRPr sz="1207"/>
          </a:p>
          <a:p>
            <a:pPr indent="0" lvl="0" marL="0" rtl="0" algn="l">
              <a:lnSpc>
                <a:spcPct val="95000"/>
              </a:lnSpc>
              <a:spcBef>
                <a:spcPts val="0"/>
              </a:spcBef>
              <a:spcAft>
                <a:spcPts val="0"/>
              </a:spcAft>
              <a:buSzPts val="852"/>
              <a:buNone/>
            </a:pPr>
            <a:r>
              <a:rPr lang="en" sz="1207"/>
              <a:t>  display.println(t);</a:t>
            </a:r>
            <a:endParaRPr sz="1207"/>
          </a:p>
          <a:p>
            <a:pPr indent="0" lvl="0" marL="0" rtl="0" algn="l">
              <a:lnSpc>
                <a:spcPct val="95000"/>
              </a:lnSpc>
              <a:spcBef>
                <a:spcPts val="0"/>
              </a:spcBef>
              <a:spcAft>
                <a:spcPts val="0"/>
              </a:spcAft>
              <a:buSzPts val="852"/>
              <a:buNone/>
            </a:pPr>
            <a:r>
              <a:rPr lang="en" sz="1207"/>
              <a:t>  display.setCursor(114, 43);</a:t>
            </a:r>
            <a:endParaRPr sz="1207"/>
          </a:p>
          <a:p>
            <a:pPr indent="0" lvl="0" marL="0" rtl="0" algn="l">
              <a:lnSpc>
                <a:spcPct val="95000"/>
              </a:lnSpc>
              <a:spcBef>
                <a:spcPts val="0"/>
              </a:spcBef>
              <a:spcAft>
                <a:spcPts val="0"/>
              </a:spcAft>
              <a:buSzPts val="852"/>
              <a:buNone/>
            </a:pPr>
            <a:r>
              <a:rPr lang="en" sz="1207"/>
              <a:t>  display.println("C");</a:t>
            </a:r>
            <a:endParaRPr sz="1207"/>
          </a:p>
          <a:p>
            <a:pPr indent="0" lvl="0" marL="0" rtl="0" algn="l">
              <a:lnSpc>
                <a:spcPct val="95000"/>
              </a:lnSpc>
              <a:spcBef>
                <a:spcPts val="0"/>
              </a:spcBef>
              <a:spcAft>
                <a:spcPts val="0"/>
              </a:spcAft>
              <a:buSzPts val="852"/>
              <a:buNone/>
            </a:pPr>
            <a:r>
              <a:rPr lang="en" sz="1207"/>
              <a:t>  display.setCursor(0,  56);</a:t>
            </a:r>
            <a:endParaRPr sz="1207"/>
          </a:p>
          <a:p>
            <a:pPr indent="0" lvl="0" marL="0" rtl="0" algn="l">
              <a:lnSpc>
                <a:spcPct val="95000"/>
              </a:lnSpc>
              <a:spcBef>
                <a:spcPts val="0"/>
              </a:spcBef>
              <a:spcAft>
                <a:spcPts val="0"/>
              </a:spcAft>
              <a:buSzPts val="852"/>
              <a:buNone/>
            </a:pPr>
            <a:r>
              <a:rPr lang="en" sz="1207"/>
              <a:t>  display.println("RH    :");</a:t>
            </a:r>
            <a:endParaRPr sz="1207"/>
          </a:p>
          <a:p>
            <a:pPr indent="0" lvl="0" marL="0" rtl="0" algn="l">
              <a:lnSpc>
                <a:spcPct val="95000"/>
              </a:lnSpc>
              <a:spcBef>
                <a:spcPts val="0"/>
              </a:spcBef>
              <a:spcAft>
                <a:spcPts val="0"/>
              </a:spcAft>
              <a:buSzPts val="852"/>
              <a:buNone/>
            </a:pPr>
            <a:r>
              <a:rPr lang="en" sz="1207"/>
              <a:t>  display.setCursor(80, 56);</a:t>
            </a:r>
            <a:endParaRPr sz="1207"/>
          </a:p>
          <a:p>
            <a:pPr indent="0" lvl="0" marL="0" rtl="0" algn="l">
              <a:lnSpc>
                <a:spcPct val="95000"/>
              </a:lnSpc>
              <a:spcBef>
                <a:spcPts val="0"/>
              </a:spcBef>
              <a:spcAft>
                <a:spcPts val="0"/>
              </a:spcAft>
              <a:buSzPts val="852"/>
              <a:buNone/>
            </a:pPr>
            <a:r>
              <a:rPr lang="en" sz="1207"/>
              <a:t>  display.println(h);</a:t>
            </a:r>
            <a:endParaRPr sz="1207"/>
          </a:p>
          <a:p>
            <a:pPr indent="0" lvl="0" marL="0" rtl="0" algn="l">
              <a:lnSpc>
                <a:spcPct val="95000"/>
              </a:lnSpc>
              <a:spcBef>
                <a:spcPts val="0"/>
              </a:spcBef>
              <a:spcAft>
                <a:spcPts val="0"/>
              </a:spcAft>
              <a:buSzPts val="852"/>
              <a:buNone/>
            </a:pPr>
            <a:r>
              <a:rPr lang="en" sz="1207"/>
              <a:t>  display.setCursor(114, 56);</a:t>
            </a:r>
            <a:endParaRPr sz="1207"/>
          </a:p>
          <a:p>
            <a:pPr indent="0" lvl="0" marL="0" rtl="0" algn="l">
              <a:lnSpc>
                <a:spcPct val="95000"/>
              </a:lnSpc>
              <a:spcBef>
                <a:spcPts val="0"/>
              </a:spcBef>
              <a:spcAft>
                <a:spcPts val="0"/>
              </a:spcAft>
              <a:buSzPts val="852"/>
              <a:buNone/>
            </a:pPr>
            <a:r>
              <a:rPr lang="en" sz="1207"/>
              <a:t>  display.println("%");</a:t>
            </a:r>
            <a:endParaRPr sz="1207"/>
          </a:p>
          <a:p>
            <a:pPr indent="0" lvl="0" marL="0" rtl="0" algn="l">
              <a:lnSpc>
                <a:spcPct val="95000"/>
              </a:lnSpc>
              <a:spcBef>
                <a:spcPts val="0"/>
              </a:spcBef>
              <a:spcAft>
                <a:spcPts val="0"/>
              </a:spcAft>
              <a:buSzPts val="852"/>
              <a:buNone/>
            </a:pPr>
            <a:r>
              <a:rPr lang="en" sz="1207"/>
              <a:t>}</a:t>
            </a:r>
            <a:endParaRPr sz="1207"/>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idx="1" type="body"/>
          </p:nvPr>
        </p:nvSpPr>
        <p:spPr>
          <a:xfrm>
            <a:off x="819150" y="191450"/>
            <a:ext cx="7505700" cy="45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void air_sensor()</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1000"/>
              <a:t>  gasLevel = analogRead(sensor);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if(gasLevel&lt;181){</a:t>
            </a:r>
            <a:endParaRPr sz="1000"/>
          </a:p>
          <a:p>
            <a:pPr indent="0" lvl="0" marL="0" rtl="0" algn="l">
              <a:spcBef>
                <a:spcPts val="0"/>
              </a:spcBef>
              <a:spcAft>
                <a:spcPts val="0"/>
              </a:spcAft>
              <a:buNone/>
            </a:pPr>
            <a:r>
              <a:rPr lang="en" sz="1000"/>
              <a:t>    quality = "  GOOD!";</a:t>
            </a:r>
            <a:endParaRPr sz="1000"/>
          </a:p>
          <a:p>
            <a:pPr indent="0" lvl="0" marL="0" rtl="0" algn="l">
              <a:spcBef>
                <a:spcPts val="0"/>
              </a:spcBef>
              <a:spcAft>
                <a:spcPts val="0"/>
              </a:spcAft>
              <a:buNone/>
            </a:pPr>
            <a:r>
              <a:rPr lang="en" sz="1000"/>
              <a:t>  } else if (gasLevel &gt;181 &amp;&amp; gasLevel&lt;225){</a:t>
            </a:r>
            <a:endParaRPr sz="1000"/>
          </a:p>
          <a:p>
            <a:pPr indent="0" lvl="0" marL="0" rtl="0" algn="l">
              <a:spcBef>
                <a:spcPts val="0"/>
              </a:spcBef>
              <a:spcAft>
                <a:spcPts val="0"/>
              </a:spcAft>
              <a:buNone/>
            </a:pPr>
            <a:r>
              <a:rPr lang="en" sz="1000"/>
              <a:t>    quality =  "  Poor!";</a:t>
            </a:r>
            <a:endParaRPr sz="1000"/>
          </a:p>
          <a:p>
            <a:pPr indent="0" lvl="0" marL="0" rtl="0" algn="l">
              <a:spcBef>
                <a:spcPts val="0"/>
              </a:spcBef>
              <a:spcAft>
                <a:spcPts val="0"/>
              </a:spcAft>
              <a:buNone/>
            </a:pPr>
            <a:r>
              <a:rPr lang="en" sz="1000"/>
              <a:t>  } else if (gasLevel &gt;225 &amp;&amp; gasLevel&lt;300){</a:t>
            </a:r>
            <a:endParaRPr sz="1000"/>
          </a:p>
          <a:p>
            <a:pPr indent="0" lvl="0" marL="0" rtl="0" algn="l">
              <a:spcBef>
                <a:spcPts val="0"/>
              </a:spcBef>
              <a:spcAft>
                <a:spcPts val="0"/>
              </a:spcAft>
              <a:buNone/>
            </a:pPr>
            <a:r>
              <a:rPr lang="en" sz="1000"/>
              <a:t>    quality  = "Very bad!";</a:t>
            </a:r>
            <a:endParaRPr sz="1000"/>
          </a:p>
          <a:p>
            <a:pPr indent="0" lvl="0" marL="0" rtl="0" algn="l">
              <a:spcBef>
                <a:spcPts val="0"/>
              </a:spcBef>
              <a:spcAft>
                <a:spcPts val="0"/>
              </a:spcAft>
              <a:buNone/>
            </a:pPr>
            <a:r>
              <a:rPr lang="en" sz="1000"/>
              <a:t>  } else if (gasLevel &gt;300 &amp;&amp; gasLevel&lt;350){</a:t>
            </a:r>
            <a:endParaRPr sz="1000"/>
          </a:p>
          <a:p>
            <a:pPr indent="0" lvl="0" marL="0" rtl="0" algn="l">
              <a:spcBef>
                <a:spcPts val="0"/>
              </a:spcBef>
              <a:spcAft>
                <a:spcPts val="0"/>
              </a:spcAft>
              <a:buNone/>
            </a:pPr>
            <a:r>
              <a:rPr lang="en" sz="1000"/>
              <a:t>    quality  = "Polluted!";</a:t>
            </a:r>
            <a:endParaRPr sz="1000"/>
          </a:p>
          <a:p>
            <a:pPr indent="0" lvl="0" marL="0" rtl="0" algn="l">
              <a:spcBef>
                <a:spcPts val="0"/>
              </a:spcBef>
              <a:spcAft>
                <a:spcPts val="0"/>
              </a:spcAft>
              <a:buNone/>
            </a:pPr>
            <a:r>
              <a:rPr lang="en" sz="1000"/>
              <a:t>  } else{</a:t>
            </a:r>
            <a:endParaRPr sz="1000"/>
          </a:p>
          <a:p>
            <a:pPr indent="0" lvl="0" marL="0" rtl="0" algn="l">
              <a:spcBef>
                <a:spcPts val="0"/>
              </a:spcBef>
              <a:spcAft>
                <a:spcPts val="0"/>
              </a:spcAft>
              <a:buNone/>
            </a:pPr>
            <a:r>
              <a:rPr lang="en" sz="1000"/>
              <a:t>    quality = " Toxic";   </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  display.setTextColor(WHITE);</a:t>
            </a:r>
            <a:endParaRPr sz="1000"/>
          </a:p>
          <a:p>
            <a:pPr indent="0" lvl="0" marL="0" rtl="0" algn="l">
              <a:spcBef>
                <a:spcPts val="0"/>
              </a:spcBef>
              <a:spcAft>
                <a:spcPts val="0"/>
              </a:spcAft>
              <a:buNone/>
            </a:pPr>
            <a:r>
              <a:rPr lang="en" sz="1000"/>
              <a:t>  display.setTextSize(1);  </a:t>
            </a:r>
            <a:endParaRPr sz="1000"/>
          </a:p>
          <a:p>
            <a:pPr indent="0" lvl="0" marL="0" rtl="0" algn="l">
              <a:spcBef>
                <a:spcPts val="0"/>
              </a:spcBef>
              <a:spcAft>
                <a:spcPts val="0"/>
              </a:spcAft>
              <a:buNone/>
            </a:pPr>
            <a:r>
              <a:rPr lang="en" sz="1000"/>
              <a:t>  display.setCursor(1,5);</a:t>
            </a:r>
            <a:endParaRPr sz="1000"/>
          </a:p>
          <a:p>
            <a:pPr indent="0" lvl="0" marL="0" rtl="0" algn="l">
              <a:spcBef>
                <a:spcPts val="0"/>
              </a:spcBef>
              <a:spcAft>
                <a:spcPts val="0"/>
              </a:spcAft>
              <a:buNone/>
            </a:pPr>
            <a:r>
              <a:rPr lang="en" sz="1000"/>
              <a:t>  display.setFont();</a:t>
            </a:r>
            <a:endParaRPr sz="1000"/>
          </a:p>
          <a:p>
            <a:pPr indent="0" lvl="0" marL="0" rtl="0" algn="l">
              <a:spcBef>
                <a:spcPts val="0"/>
              </a:spcBef>
              <a:spcAft>
                <a:spcPts val="0"/>
              </a:spcAft>
              <a:buNone/>
            </a:pPr>
            <a:r>
              <a:rPr lang="en" sz="1000"/>
              <a:t>  display.println("Air Quality:");</a:t>
            </a:r>
            <a:endParaRPr sz="1000"/>
          </a:p>
          <a:p>
            <a:pPr indent="0" lvl="0" marL="0" rtl="0" algn="l">
              <a:spcBef>
                <a:spcPts val="0"/>
              </a:spcBef>
              <a:spcAft>
                <a:spcPts val="0"/>
              </a:spcAft>
              <a:buNone/>
            </a:pPr>
            <a:r>
              <a:rPr lang="en" sz="1000"/>
              <a:t>  display.setTextSize(1);</a:t>
            </a:r>
            <a:endParaRPr sz="1000"/>
          </a:p>
          <a:p>
            <a:pPr indent="0" lvl="0" marL="0" rtl="0" algn="l">
              <a:spcBef>
                <a:spcPts val="0"/>
              </a:spcBef>
              <a:spcAft>
                <a:spcPts val="0"/>
              </a:spcAft>
              <a:buNone/>
            </a:pPr>
            <a:r>
              <a:rPr lang="en" sz="1000"/>
              <a:t>  display.setCursor(20,23);</a:t>
            </a:r>
            <a:endParaRPr sz="1000"/>
          </a:p>
          <a:p>
            <a:pPr indent="0" lvl="0" marL="0" rtl="0" algn="l">
              <a:spcBef>
                <a:spcPts val="0"/>
              </a:spcBef>
              <a:spcAft>
                <a:spcPts val="0"/>
              </a:spcAft>
              <a:buNone/>
            </a:pPr>
            <a:r>
              <a:rPr lang="en" sz="1000"/>
              <a:t>  display.setFont(&amp;FreeMonoOblique9pt7b);</a:t>
            </a:r>
            <a:endParaRPr sz="1000"/>
          </a:p>
          <a:p>
            <a:pPr indent="0" lvl="0" marL="0" rtl="0" algn="l">
              <a:spcBef>
                <a:spcPts val="0"/>
              </a:spcBef>
              <a:spcAft>
                <a:spcPts val="0"/>
              </a:spcAft>
              <a:buNone/>
            </a:pPr>
            <a:r>
              <a:rPr lang="en" sz="1000"/>
              <a:t>  display.println(quality);  </a:t>
            </a:r>
            <a:endParaRPr sz="1000"/>
          </a:p>
          <a:p>
            <a:pPr indent="0" lvl="0" marL="0" rtl="0" algn="l">
              <a:spcBef>
                <a:spcPts val="0"/>
              </a:spcBef>
              <a:spcAft>
                <a:spcPts val="0"/>
              </a:spcAft>
              <a:buNone/>
            </a:pPr>
            <a:r>
              <a:rPr lang="en" sz="1000"/>
              <a:t>}</a:t>
            </a:r>
            <a:endParaRPr sz="907"/>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idx="1" type="body"/>
          </p:nvPr>
        </p:nvSpPr>
        <p:spPr>
          <a:xfrm>
            <a:off x="819150" y="191450"/>
            <a:ext cx="7505700" cy="45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void lightsense(){</a:t>
            </a:r>
            <a:endParaRPr/>
          </a:p>
          <a:p>
            <a:pPr indent="0" lvl="0" marL="0" rtl="0" algn="l">
              <a:spcBef>
                <a:spcPts val="0"/>
              </a:spcBef>
              <a:spcAft>
                <a:spcPts val="0"/>
              </a:spcAft>
              <a:buNone/>
            </a:pPr>
            <a:r>
              <a:rPr lang="en"/>
              <a:t>  int light_state = digitalRead(DO_PIN);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if (light_state == HIGH){</a:t>
            </a:r>
            <a:endParaRPr/>
          </a:p>
          <a:p>
            <a:pPr indent="0" lvl="0" marL="0" rtl="0" algn="l">
              <a:spcBef>
                <a:spcPts val="0"/>
              </a:spcBef>
              <a:spcAft>
                <a:spcPts val="0"/>
              </a:spcAft>
              <a:buNone/>
            </a:pPr>
            <a:r>
              <a:rPr lang="en"/>
              <a:t>    Serial.println("The light is NOT present");</a:t>
            </a:r>
            <a:endParaRPr/>
          </a:p>
          <a:p>
            <a:pPr indent="0" lvl="0" marL="0" rtl="0" algn="l">
              <a:spcBef>
                <a:spcPts val="0"/>
              </a:spcBef>
              <a:spcAft>
                <a:spcPts val="0"/>
              </a:spcAft>
              <a:buNone/>
            </a:pPr>
            <a:r>
              <a:rPr lang="en"/>
              <a:t>    display.drawBitmap(105, 15, epd_bitmap_moon, 16, 16, WHITE);</a:t>
            </a:r>
            <a:endParaRPr/>
          </a:p>
          <a:p>
            <a:pPr indent="0" lvl="0" marL="0" rtl="0" algn="l">
              <a:spcBef>
                <a:spcPts val="0"/>
              </a:spcBef>
              <a:spcAft>
                <a:spcPts val="0"/>
              </a:spcAft>
              <a:buNone/>
            </a:pPr>
            <a:r>
              <a:rPr lang="en"/>
              <a:t>  } else{</a:t>
            </a:r>
            <a:endParaRPr/>
          </a:p>
          <a:p>
            <a:pPr indent="0" lvl="0" marL="0" rtl="0" algn="l">
              <a:spcBef>
                <a:spcPts val="0"/>
              </a:spcBef>
              <a:spcAft>
                <a:spcPts val="0"/>
              </a:spcAft>
              <a:buNone/>
            </a:pPr>
            <a:r>
              <a:rPr lang="en"/>
              <a:t>    Serial.println("The light is present");</a:t>
            </a:r>
            <a:endParaRPr/>
          </a:p>
          <a:p>
            <a:pPr indent="0" lvl="0" marL="0" rtl="0" algn="l">
              <a:spcBef>
                <a:spcPts val="0"/>
              </a:spcBef>
              <a:spcAft>
                <a:spcPts val="0"/>
              </a:spcAft>
              <a:buNone/>
            </a:pPr>
            <a:r>
              <a:rPr lang="en"/>
              <a:t>    display.drawBitmap(105, 15, epd_bitmap_sun, 16, 16, WHITE);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void setup() {</a:t>
            </a:r>
            <a:endParaRPr/>
          </a:p>
          <a:p>
            <a:pPr indent="0" lvl="0" marL="0" rtl="0" algn="l">
              <a:spcBef>
                <a:spcPts val="0"/>
              </a:spcBef>
              <a:spcAft>
                <a:spcPts val="0"/>
              </a:spcAft>
              <a:buNone/>
            </a:pPr>
            <a:r>
              <a:rPr lang="en"/>
              <a:t>  Serial.begin(9600);</a:t>
            </a:r>
            <a:endParaRPr/>
          </a:p>
          <a:p>
            <a:pPr indent="0" lvl="0" marL="0" rtl="0" algn="l">
              <a:spcBef>
                <a:spcPts val="0"/>
              </a:spcBef>
              <a:spcAft>
                <a:spcPts val="0"/>
              </a:spcAft>
              <a:buNone/>
            </a:pPr>
            <a:r>
              <a:rPr lang="en"/>
              <a:t>  pinMode(sensor,INPUT);</a:t>
            </a:r>
            <a:endParaRPr/>
          </a:p>
          <a:p>
            <a:pPr indent="0" lvl="0" marL="0" rtl="0" algn="l">
              <a:spcBef>
                <a:spcPts val="0"/>
              </a:spcBef>
              <a:spcAft>
                <a:spcPts val="0"/>
              </a:spcAft>
              <a:buNone/>
            </a:pPr>
            <a:r>
              <a:rPr lang="en"/>
              <a:t>  pinMode(DO_PIN,INPUT);</a:t>
            </a:r>
            <a:endParaRPr/>
          </a:p>
          <a:p>
            <a:pPr indent="0" lvl="0" marL="0" rtl="0" algn="l">
              <a:spcBef>
                <a:spcPts val="0"/>
              </a:spcBef>
              <a:spcAft>
                <a:spcPts val="0"/>
              </a:spcAft>
              <a:buNone/>
            </a:pPr>
            <a:r>
              <a:rPr lang="en"/>
              <a:t>  dht.begin();</a:t>
            </a:r>
            <a:endParaRPr/>
          </a:p>
          <a:p>
            <a:pPr indent="0" lvl="0" marL="0" rtl="0" algn="l">
              <a:spcBef>
                <a:spcPts val="0"/>
              </a:spcBef>
              <a:spcAft>
                <a:spcPts val="0"/>
              </a:spcAft>
              <a:buNone/>
            </a:pPr>
            <a:r>
              <a:rPr lang="en"/>
              <a:t>  if(!display.begin(SSD1306_SWITCHCAPVCC, 0x3c)) { // Address  0x3D for 128x64</a:t>
            </a:r>
            <a:endParaRPr/>
          </a:p>
          <a:p>
            <a:pPr indent="0" lvl="0" marL="0" rtl="0" algn="l">
              <a:spcBef>
                <a:spcPts val="0"/>
              </a:spcBef>
              <a:spcAft>
                <a:spcPts val="0"/>
              </a:spcAft>
              <a:buNone/>
            </a:pPr>
            <a:r>
              <a:rPr lang="en"/>
              <a:t>    Serial.println(F("SSD1306 allocation failed"));</a:t>
            </a:r>
            <a:endParaRPr/>
          </a:p>
          <a:p>
            <a:pPr indent="0" lvl="0" marL="0" rtl="0" algn="l">
              <a:spcBef>
                <a:spcPts val="0"/>
              </a:spcBef>
              <a:spcAft>
                <a:spcPts val="0"/>
              </a:spcAft>
              <a:buNone/>
            </a:pPr>
            <a:r>
              <a:rPr lang="en"/>
              <a:t>}</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idx="1" type="body"/>
          </p:nvPr>
        </p:nvSpPr>
        <p:spPr>
          <a:xfrm>
            <a:off x="819150" y="191450"/>
            <a:ext cx="7505700" cy="47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  display.clearDisplay();</a:t>
            </a:r>
            <a:endParaRPr sz="900"/>
          </a:p>
          <a:p>
            <a:pPr indent="0" lvl="0" marL="0" rtl="0" algn="l">
              <a:spcBef>
                <a:spcPts val="0"/>
              </a:spcBef>
              <a:spcAft>
                <a:spcPts val="0"/>
              </a:spcAft>
              <a:buNone/>
            </a:pPr>
            <a:r>
              <a:rPr lang="en" sz="900"/>
              <a:t>  display.setTextColor(WHITE);</a:t>
            </a:r>
            <a:endParaRPr sz="900"/>
          </a:p>
          <a:p>
            <a:pPr indent="0" lvl="0" marL="0" rtl="0" algn="l">
              <a:spcBef>
                <a:spcPts val="0"/>
              </a:spcBef>
              <a:spcAft>
                <a:spcPts val="0"/>
              </a:spcAft>
              <a:buNone/>
            </a:pPr>
            <a:r>
              <a:rPr lang="en" sz="900"/>
              <a:t>  display.setTextSize(2);</a:t>
            </a:r>
            <a:endParaRPr sz="900"/>
          </a:p>
          <a:p>
            <a:pPr indent="0" lvl="0" marL="0" rtl="0" algn="l">
              <a:spcBef>
                <a:spcPts val="0"/>
              </a:spcBef>
              <a:spcAft>
                <a:spcPts val="0"/>
              </a:spcAft>
              <a:buNone/>
            </a:pPr>
            <a:r>
              <a:rPr lang="en" sz="900"/>
              <a:t>  display.setCursor(50, 0);</a:t>
            </a:r>
            <a:endParaRPr sz="900"/>
          </a:p>
          <a:p>
            <a:pPr indent="0" lvl="0" marL="0" rtl="0" algn="l">
              <a:spcBef>
                <a:spcPts val="0"/>
              </a:spcBef>
              <a:spcAft>
                <a:spcPts val="0"/>
              </a:spcAft>
              <a:buNone/>
            </a:pPr>
            <a:r>
              <a:rPr lang="en" sz="900"/>
              <a:t>  display.println("Air");</a:t>
            </a:r>
            <a:endParaRPr sz="900"/>
          </a:p>
          <a:p>
            <a:pPr indent="0" lvl="0" marL="0" rtl="0" algn="l">
              <a:spcBef>
                <a:spcPts val="0"/>
              </a:spcBef>
              <a:spcAft>
                <a:spcPts val="0"/>
              </a:spcAft>
              <a:buNone/>
            </a:pPr>
            <a:r>
              <a:rPr lang="en" sz="900"/>
              <a:t>  display.setTextSize(1);</a:t>
            </a:r>
            <a:endParaRPr sz="900"/>
          </a:p>
          <a:p>
            <a:pPr indent="0" lvl="0" marL="0" rtl="0" algn="l">
              <a:spcBef>
                <a:spcPts val="0"/>
              </a:spcBef>
              <a:spcAft>
                <a:spcPts val="0"/>
              </a:spcAft>
              <a:buNone/>
            </a:pPr>
            <a:r>
              <a:rPr lang="en" sz="900"/>
              <a:t>  display.setCursor(23, 20);</a:t>
            </a:r>
            <a:endParaRPr sz="900"/>
          </a:p>
          <a:p>
            <a:pPr indent="0" lvl="0" marL="0" rtl="0" algn="l">
              <a:spcBef>
                <a:spcPts val="0"/>
              </a:spcBef>
              <a:spcAft>
                <a:spcPts val="0"/>
              </a:spcAft>
              <a:buNone/>
            </a:pPr>
            <a:r>
              <a:rPr lang="en" sz="900"/>
              <a:t>  display.println("Quality monitor");</a:t>
            </a:r>
            <a:endParaRPr sz="900"/>
          </a:p>
          <a:p>
            <a:pPr indent="0" lvl="0" marL="0" rtl="0" algn="l">
              <a:spcBef>
                <a:spcPts val="0"/>
              </a:spcBef>
              <a:spcAft>
                <a:spcPts val="0"/>
              </a:spcAft>
              <a:buNone/>
            </a:pPr>
            <a:r>
              <a:rPr lang="en" sz="900"/>
              <a:t>  display.display();</a:t>
            </a:r>
            <a:endParaRPr sz="900"/>
          </a:p>
          <a:p>
            <a:pPr indent="0" lvl="0" marL="0" rtl="0" algn="l">
              <a:spcBef>
                <a:spcPts val="0"/>
              </a:spcBef>
              <a:spcAft>
                <a:spcPts val="0"/>
              </a:spcAft>
              <a:buNone/>
            </a:pPr>
            <a:r>
              <a:rPr lang="en" sz="900"/>
              <a:t>  delay(1200);</a:t>
            </a:r>
            <a:endParaRPr sz="900"/>
          </a:p>
          <a:p>
            <a:pPr indent="0" lvl="0" marL="0" rtl="0" algn="l">
              <a:spcBef>
                <a:spcPts val="0"/>
              </a:spcBef>
              <a:spcAft>
                <a:spcPts val="0"/>
              </a:spcAft>
              <a:buNone/>
            </a:pPr>
            <a:r>
              <a:rPr lang="en" sz="900"/>
              <a:t>  display.clearDisplay();</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display.setTextSize(1);</a:t>
            </a:r>
            <a:endParaRPr sz="900"/>
          </a:p>
          <a:p>
            <a:pPr indent="0" lvl="0" marL="0" rtl="0" algn="l">
              <a:spcBef>
                <a:spcPts val="0"/>
              </a:spcBef>
              <a:spcAft>
                <a:spcPts val="0"/>
              </a:spcAft>
              <a:buNone/>
            </a:pPr>
            <a:r>
              <a:rPr lang="en" sz="900"/>
              <a:t>  display.setCursor(50, 0);</a:t>
            </a:r>
            <a:endParaRPr sz="900"/>
          </a:p>
          <a:p>
            <a:pPr indent="0" lvl="0" marL="0" rtl="0" algn="l">
              <a:spcBef>
                <a:spcPts val="0"/>
              </a:spcBef>
              <a:spcAft>
                <a:spcPts val="0"/>
              </a:spcAft>
              <a:buNone/>
            </a:pPr>
            <a:r>
              <a:rPr lang="en" sz="900"/>
              <a:t>  display.println("By:");</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display.setCursor(10, 15);</a:t>
            </a:r>
            <a:endParaRPr sz="900"/>
          </a:p>
          <a:p>
            <a:pPr indent="0" lvl="0" marL="0" rtl="0" algn="l">
              <a:spcBef>
                <a:spcPts val="0"/>
              </a:spcBef>
              <a:spcAft>
                <a:spcPts val="0"/>
              </a:spcAft>
              <a:buNone/>
            </a:pPr>
            <a:r>
              <a:rPr lang="en" sz="900"/>
              <a:t>  display.println("Rhushya K C");</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display.setCursor(10, 30);</a:t>
            </a:r>
            <a:endParaRPr sz="900"/>
          </a:p>
          <a:p>
            <a:pPr indent="0" lvl="0" marL="0" rtl="0" algn="l">
              <a:spcBef>
                <a:spcPts val="0"/>
              </a:spcBef>
              <a:spcAft>
                <a:spcPts val="0"/>
              </a:spcAft>
              <a:buNone/>
            </a:pPr>
            <a:r>
              <a:rPr lang="en" sz="900"/>
              <a:t>  display.println("Rithvik M");</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display.setCursor(10, 45);</a:t>
            </a:r>
            <a:endParaRPr sz="900"/>
          </a:p>
          <a:p>
            <a:pPr indent="0" lvl="0" marL="0" rtl="0" algn="l">
              <a:spcBef>
                <a:spcPts val="0"/>
              </a:spcBef>
              <a:spcAft>
                <a:spcPts val="0"/>
              </a:spcAft>
              <a:buNone/>
            </a:pPr>
            <a:r>
              <a:rPr lang="en" sz="900"/>
              <a:t>  display.println("Rohan S");</a:t>
            </a:r>
            <a:endParaRPr sz="900"/>
          </a:p>
          <a:p>
            <a:pPr indent="0" lvl="0" marL="0" rtl="0" algn="l">
              <a:spcBef>
                <a:spcPts val="0"/>
              </a:spcBef>
              <a:spcAft>
                <a:spcPts val="0"/>
              </a:spcAft>
              <a:buNone/>
            </a:pPr>
            <a:r>
              <a:rPr lang="en" sz="900"/>
              <a:t>  display.display();</a:t>
            </a:r>
            <a:endParaRPr sz="900"/>
          </a:p>
          <a:p>
            <a:pPr indent="0" lvl="0" marL="0" rtl="0" algn="l">
              <a:spcBef>
                <a:spcPts val="0"/>
              </a:spcBef>
              <a:spcAft>
                <a:spcPts val="0"/>
              </a:spcAft>
              <a:buNone/>
            </a:pPr>
            <a:r>
              <a:rPr lang="en" sz="900"/>
              <a:t>  delay(1000);</a:t>
            </a:r>
            <a:endParaRPr sz="900"/>
          </a:p>
          <a:p>
            <a:pPr indent="0" lvl="0" marL="0" rtl="0" algn="l">
              <a:spcBef>
                <a:spcPts val="0"/>
              </a:spcBef>
              <a:spcAft>
                <a:spcPts val="0"/>
              </a:spcAft>
              <a:buNone/>
            </a:pPr>
            <a:r>
              <a:rPr lang="en" sz="900"/>
              <a:t>  display.clearDisplay();    </a:t>
            </a:r>
            <a:endParaRPr sz="900"/>
          </a:p>
          <a:p>
            <a:pPr indent="0" lvl="0" marL="0" rtl="0" algn="l">
              <a:spcBef>
                <a:spcPts val="0"/>
              </a:spcBef>
              <a:spcAft>
                <a:spcPts val="0"/>
              </a:spcAft>
              <a:buNone/>
            </a:pPr>
            <a:r>
              <a:rPr lang="en" sz="900"/>
              <a:t>}</a:t>
            </a:r>
            <a:endParaRPr sz="600"/>
          </a:p>
          <a:p>
            <a:pPr indent="0" lvl="0" marL="0" rtl="0" algn="l">
              <a:spcBef>
                <a:spcPts val="0"/>
              </a:spcBef>
              <a:spcAft>
                <a:spcPts val="0"/>
              </a:spcAft>
              <a:buNone/>
            </a:pPr>
            <a:r>
              <a:t/>
            </a:r>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idx="1" type="body"/>
          </p:nvPr>
        </p:nvSpPr>
        <p:spPr>
          <a:xfrm>
            <a:off x="819150" y="191450"/>
            <a:ext cx="7505700" cy="47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void loop() {</a:t>
            </a:r>
            <a:endParaRPr/>
          </a:p>
          <a:p>
            <a:pPr indent="0" lvl="0" marL="0" rtl="0" algn="l">
              <a:spcBef>
                <a:spcPts val="0"/>
              </a:spcBef>
              <a:spcAft>
                <a:spcPts val="0"/>
              </a:spcAft>
              <a:buNone/>
            </a:pPr>
            <a:r>
              <a:rPr lang="en"/>
              <a:t>display.clearDisplay();</a:t>
            </a:r>
            <a:endParaRPr/>
          </a:p>
          <a:p>
            <a:pPr indent="0" lvl="0" marL="0" rtl="0" algn="l">
              <a:spcBef>
                <a:spcPts val="0"/>
              </a:spcBef>
              <a:spcAft>
                <a:spcPts val="0"/>
              </a:spcAft>
              <a:buNone/>
            </a:pPr>
            <a:r>
              <a:rPr lang="en"/>
              <a:t>air_sensor();</a:t>
            </a:r>
            <a:endParaRPr/>
          </a:p>
          <a:p>
            <a:pPr indent="0" lvl="0" marL="0" rtl="0" algn="l">
              <a:spcBef>
                <a:spcPts val="0"/>
              </a:spcBef>
              <a:spcAft>
                <a:spcPts val="0"/>
              </a:spcAft>
              <a:buNone/>
            </a:pPr>
            <a:r>
              <a:rPr lang="en"/>
              <a:t>sendSensor();</a:t>
            </a:r>
            <a:endParaRPr/>
          </a:p>
          <a:p>
            <a:pPr indent="0" lvl="0" marL="0" rtl="0" algn="l">
              <a:spcBef>
                <a:spcPts val="0"/>
              </a:spcBef>
              <a:spcAft>
                <a:spcPts val="0"/>
              </a:spcAft>
              <a:buNone/>
            </a:pPr>
            <a:r>
              <a:rPr lang="en"/>
              <a:t>lightsense();</a:t>
            </a:r>
            <a:endParaRPr/>
          </a:p>
          <a:p>
            <a:pPr indent="0" lvl="0" marL="0" rtl="0" algn="l">
              <a:spcBef>
                <a:spcPts val="0"/>
              </a:spcBef>
              <a:spcAft>
                <a:spcPts val="0"/>
              </a:spcAft>
              <a:buNone/>
            </a:pPr>
            <a:r>
              <a:rPr lang="en"/>
              <a:t>display.display();  </a:t>
            </a:r>
            <a:endParaRPr/>
          </a:p>
          <a:p>
            <a:pPr indent="0" lvl="0" marL="0" rtl="0" algn="l">
              <a:spcBef>
                <a:spcPts val="0"/>
              </a:spcBef>
              <a:spcAft>
                <a:spcPts val="0"/>
              </a:spcAft>
              <a:buNone/>
            </a:pPr>
            <a:r>
              <a:rPr lang="en"/>
              <a:t>}</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370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35" name="Google Shape;135;p14"/>
          <p:cNvSpPr txBox="1"/>
          <p:nvPr>
            <p:ph idx="1" type="body"/>
          </p:nvPr>
        </p:nvSpPr>
        <p:spPr>
          <a:xfrm>
            <a:off x="819150" y="1089475"/>
            <a:ext cx="8099700" cy="24480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100">
                <a:solidFill>
                  <a:srgbClr val="000000"/>
                </a:solidFill>
                <a:latin typeface="Arial"/>
                <a:ea typeface="Arial"/>
                <a:cs typeface="Arial"/>
                <a:sym typeface="Arial"/>
              </a:rPr>
              <a:t>For our project, we have designed and created an arduino circuit that when placed in an environment, will display important parameters such as the quality of the air, the temperature, and the humidity. We utilized the DHT11 component which consists of the temperature and humidity sensor, the MQ 135 component which consists of the air quality sensor, the I2C OLED display to display environmental readings, the LDR sensor module which detects day or night based on the brightness of the environment, and the Arduino Nano V3 to connect the sensors and display together. The programming would be done with Arduino IDE. Our product is advantageous in regards to ease of operation of our device to detect whether an environment is safe. By using Arduino IDE we aim to offer user-friendly solutions to the users. The significance of our product lies in its simplicity and ease of operation, allowing users to swiftly ascertain the safety of their surroundings. Through our collaborative efforts, we seek to contribute to the advancement of accessible and affordable environmental monitoring solutions. By fostering innovation and leveraging open-source platforms like Arduino, we aspire to create a positive impact on society by promoting awareness and facilitating informed decision-making regarding environmental well-being.</a:t>
            </a:r>
            <a:endParaRPr b="1"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Components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513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DHT11 Temperature and Humidity Sensor</a:t>
            </a:r>
            <a:endParaRPr/>
          </a:p>
        </p:txBody>
      </p:sp>
      <p:sp>
        <p:nvSpPr>
          <p:cNvPr id="146" name="Google Shape;146;p16"/>
          <p:cNvSpPr txBox="1"/>
          <p:nvPr>
            <p:ph idx="1" type="body"/>
          </p:nvPr>
        </p:nvSpPr>
        <p:spPr>
          <a:xfrm>
            <a:off x="819150" y="1347750"/>
            <a:ext cx="5593500" cy="2448000"/>
          </a:xfrm>
          <a:prstGeom prst="rect">
            <a:avLst/>
          </a:prstGeom>
        </p:spPr>
        <p:txBody>
          <a:bodyPr anchorCtr="0" anchor="t" bIns="91425" lIns="91425" spcFirstLastPara="1" rIns="91425" wrap="square" tIns="91425">
            <a:noAutofit/>
          </a:bodyPr>
          <a:lstStyle/>
          <a:p>
            <a:pPr indent="-314483" lvl="0" marL="457200" rtl="0" algn="l">
              <a:lnSpc>
                <a:spcPct val="95000"/>
              </a:lnSpc>
              <a:spcBef>
                <a:spcPts val="0"/>
              </a:spcBef>
              <a:spcAft>
                <a:spcPts val="0"/>
              </a:spcAft>
              <a:buClr>
                <a:srgbClr val="000000"/>
              </a:buClr>
              <a:buSzPts val="1353"/>
              <a:buFont typeface="Arial"/>
              <a:buAutoNum type="arabicPeriod"/>
            </a:pPr>
            <a:r>
              <a:rPr b="1" lang="en" sz="1352">
                <a:solidFill>
                  <a:srgbClr val="000000"/>
                </a:solidFill>
                <a:latin typeface="Arial"/>
                <a:ea typeface="Arial"/>
                <a:cs typeface="Arial"/>
                <a:sym typeface="Arial"/>
              </a:rPr>
              <a:t>Type</a:t>
            </a:r>
            <a:r>
              <a:rPr lang="en" sz="1352">
                <a:solidFill>
                  <a:srgbClr val="000000"/>
                </a:solidFill>
                <a:latin typeface="Arial"/>
                <a:ea typeface="Arial"/>
                <a:cs typeface="Arial"/>
                <a:sym typeface="Arial"/>
              </a:rPr>
              <a:t>: Combined temperature and humidity sensor</a:t>
            </a:r>
            <a:endParaRPr sz="1352">
              <a:solidFill>
                <a:srgbClr val="000000"/>
              </a:solidFill>
              <a:latin typeface="Arial"/>
              <a:ea typeface="Arial"/>
              <a:cs typeface="Arial"/>
              <a:sym typeface="Arial"/>
            </a:endParaRPr>
          </a:p>
          <a:p>
            <a:pPr indent="-314483" lvl="0" marL="457200" rtl="0" algn="l">
              <a:lnSpc>
                <a:spcPct val="95000"/>
              </a:lnSpc>
              <a:spcBef>
                <a:spcPts val="0"/>
              </a:spcBef>
              <a:spcAft>
                <a:spcPts val="0"/>
              </a:spcAft>
              <a:buClr>
                <a:srgbClr val="000000"/>
              </a:buClr>
              <a:buSzPts val="1353"/>
              <a:buFont typeface="Arial"/>
              <a:buAutoNum type="arabicPeriod"/>
            </a:pPr>
            <a:r>
              <a:rPr b="1" lang="en" sz="1352">
                <a:solidFill>
                  <a:srgbClr val="000000"/>
                </a:solidFill>
                <a:latin typeface="Arial"/>
                <a:ea typeface="Arial"/>
                <a:cs typeface="Arial"/>
                <a:sym typeface="Arial"/>
              </a:rPr>
              <a:t>Measurement</a:t>
            </a:r>
            <a:r>
              <a:rPr lang="en" sz="1352">
                <a:solidFill>
                  <a:srgbClr val="000000"/>
                </a:solidFill>
                <a:latin typeface="Arial"/>
                <a:ea typeface="Arial"/>
                <a:cs typeface="Arial"/>
                <a:sym typeface="Arial"/>
              </a:rPr>
              <a:t>: </a:t>
            </a:r>
            <a:r>
              <a:rPr lang="en" sz="1352">
                <a:solidFill>
                  <a:srgbClr val="000000"/>
                </a:solidFill>
                <a:latin typeface="Arial"/>
                <a:ea typeface="Arial"/>
                <a:cs typeface="Arial"/>
                <a:sym typeface="Arial"/>
              </a:rPr>
              <a:t>Measures temperature and humidity</a:t>
            </a:r>
            <a:endParaRPr sz="1352">
              <a:solidFill>
                <a:srgbClr val="000000"/>
              </a:solidFill>
              <a:latin typeface="Arial"/>
              <a:ea typeface="Arial"/>
              <a:cs typeface="Arial"/>
              <a:sym typeface="Arial"/>
            </a:endParaRPr>
          </a:p>
          <a:p>
            <a:pPr indent="-314483" lvl="0" marL="457200" rtl="0" algn="l">
              <a:lnSpc>
                <a:spcPct val="95000"/>
              </a:lnSpc>
              <a:spcBef>
                <a:spcPts val="0"/>
              </a:spcBef>
              <a:spcAft>
                <a:spcPts val="0"/>
              </a:spcAft>
              <a:buClr>
                <a:srgbClr val="000000"/>
              </a:buClr>
              <a:buSzPts val="1353"/>
              <a:buFont typeface="Arial"/>
              <a:buAutoNum type="arabicPeriod"/>
            </a:pPr>
            <a:r>
              <a:rPr b="1" lang="en" sz="1352">
                <a:solidFill>
                  <a:srgbClr val="000000"/>
                </a:solidFill>
                <a:latin typeface="Arial"/>
                <a:ea typeface="Arial"/>
                <a:cs typeface="Arial"/>
                <a:sym typeface="Arial"/>
              </a:rPr>
              <a:t>Output</a:t>
            </a:r>
            <a:r>
              <a:rPr lang="en" sz="1352">
                <a:solidFill>
                  <a:srgbClr val="000000"/>
                </a:solidFill>
                <a:latin typeface="Arial"/>
                <a:ea typeface="Arial"/>
                <a:cs typeface="Arial"/>
                <a:sym typeface="Arial"/>
              </a:rPr>
              <a:t>: </a:t>
            </a:r>
            <a:r>
              <a:rPr lang="en" sz="1352">
                <a:solidFill>
                  <a:srgbClr val="000000"/>
                </a:solidFill>
                <a:latin typeface="Arial"/>
                <a:ea typeface="Arial"/>
                <a:cs typeface="Arial"/>
                <a:sym typeface="Arial"/>
              </a:rPr>
              <a:t>Provides digital output (temperature and humidity values)</a:t>
            </a:r>
            <a:endParaRPr sz="1352">
              <a:solidFill>
                <a:srgbClr val="000000"/>
              </a:solidFill>
              <a:latin typeface="Arial"/>
              <a:ea typeface="Arial"/>
              <a:cs typeface="Arial"/>
              <a:sym typeface="Arial"/>
            </a:endParaRPr>
          </a:p>
          <a:p>
            <a:pPr indent="-314483" lvl="0" marL="457200" rtl="0" algn="l">
              <a:lnSpc>
                <a:spcPct val="95000"/>
              </a:lnSpc>
              <a:spcBef>
                <a:spcPts val="0"/>
              </a:spcBef>
              <a:spcAft>
                <a:spcPts val="0"/>
              </a:spcAft>
              <a:buClr>
                <a:srgbClr val="000000"/>
              </a:buClr>
              <a:buSzPts val="1353"/>
              <a:buFont typeface="Arial"/>
              <a:buAutoNum type="arabicPeriod"/>
            </a:pPr>
            <a:r>
              <a:rPr b="1" lang="en" sz="1352">
                <a:solidFill>
                  <a:srgbClr val="000000"/>
                </a:solidFill>
                <a:latin typeface="Arial"/>
                <a:ea typeface="Arial"/>
                <a:cs typeface="Arial"/>
                <a:sym typeface="Arial"/>
              </a:rPr>
              <a:t>Accuracy</a:t>
            </a:r>
            <a:r>
              <a:rPr lang="en" sz="1352">
                <a:solidFill>
                  <a:srgbClr val="000000"/>
                </a:solidFill>
                <a:latin typeface="Arial"/>
                <a:ea typeface="Arial"/>
                <a:cs typeface="Arial"/>
                <a:sym typeface="Arial"/>
              </a:rPr>
              <a:t>:</a:t>
            </a:r>
            <a:endParaRPr sz="1352">
              <a:solidFill>
                <a:srgbClr val="000000"/>
              </a:solidFill>
              <a:latin typeface="Arial"/>
              <a:ea typeface="Arial"/>
              <a:cs typeface="Arial"/>
              <a:sym typeface="Arial"/>
            </a:endParaRPr>
          </a:p>
          <a:p>
            <a:pPr indent="-314483" lvl="0" marL="914400" rtl="0" algn="l">
              <a:lnSpc>
                <a:spcPct val="95000"/>
              </a:lnSpc>
              <a:spcBef>
                <a:spcPts val="0"/>
              </a:spcBef>
              <a:spcAft>
                <a:spcPts val="0"/>
              </a:spcAft>
              <a:buClr>
                <a:srgbClr val="000000"/>
              </a:buClr>
              <a:buSzPts val="1353"/>
              <a:buFont typeface="Arial"/>
              <a:buChar char="●"/>
            </a:pPr>
            <a:r>
              <a:rPr lang="en" sz="1352">
                <a:solidFill>
                  <a:srgbClr val="000000"/>
                </a:solidFill>
                <a:latin typeface="Arial"/>
                <a:ea typeface="Arial"/>
                <a:cs typeface="Arial"/>
                <a:sym typeface="Arial"/>
              </a:rPr>
              <a:t>Temperature: ±2°C</a:t>
            </a:r>
            <a:endParaRPr sz="1352">
              <a:solidFill>
                <a:srgbClr val="000000"/>
              </a:solidFill>
              <a:latin typeface="Arial"/>
              <a:ea typeface="Arial"/>
              <a:cs typeface="Arial"/>
              <a:sym typeface="Arial"/>
            </a:endParaRPr>
          </a:p>
          <a:p>
            <a:pPr indent="-314483" lvl="0" marL="914400" rtl="0" algn="l">
              <a:lnSpc>
                <a:spcPct val="95000"/>
              </a:lnSpc>
              <a:spcBef>
                <a:spcPts val="0"/>
              </a:spcBef>
              <a:spcAft>
                <a:spcPts val="0"/>
              </a:spcAft>
              <a:buClr>
                <a:srgbClr val="000000"/>
              </a:buClr>
              <a:buSzPts val="1353"/>
              <a:buFont typeface="Arial"/>
              <a:buChar char="●"/>
            </a:pPr>
            <a:r>
              <a:rPr lang="en" sz="1352">
                <a:solidFill>
                  <a:srgbClr val="000000"/>
                </a:solidFill>
                <a:latin typeface="Arial"/>
                <a:ea typeface="Arial"/>
                <a:cs typeface="Arial"/>
                <a:sym typeface="Arial"/>
              </a:rPr>
              <a:t>Humidity: ±5% RH</a:t>
            </a:r>
            <a:endParaRPr sz="1352">
              <a:solidFill>
                <a:srgbClr val="000000"/>
              </a:solidFill>
              <a:latin typeface="Arial"/>
              <a:ea typeface="Arial"/>
              <a:cs typeface="Arial"/>
              <a:sym typeface="Arial"/>
            </a:endParaRPr>
          </a:p>
          <a:p>
            <a:pPr indent="-314483" lvl="0" marL="457200" rtl="0" algn="l">
              <a:lnSpc>
                <a:spcPct val="95000"/>
              </a:lnSpc>
              <a:spcBef>
                <a:spcPts val="0"/>
              </a:spcBef>
              <a:spcAft>
                <a:spcPts val="0"/>
              </a:spcAft>
              <a:buClr>
                <a:srgbClr val="000000"/>
              </a:buClr>
              <a:buSzPts val="1353"/>
              <a:buFont typeface="Arial"/>
              <a:buAutoNum type="arabicPeriod"/>
            </a:pPr>
            <a:r>
              <a:rPr b="1" lang="en" sz="1352">
                <a:solidFill>
                  <a:srgbClr val="000000"/>
                </a:solidFill>
                <a:latin typeface="Arial"/>
                <a:ea typeface="Arial"/>
                <a:cs typeface="Arial"/>
                <a:sym typeface="Arial"/>
              </a:rPr>
              <a:t>Range</a:t>
            </a:r>
            <a:r>
              <a:rPr lang="en" sz="1352">
                <a:solidFill>
                  <a:srgbClr val="000000"/>
                </a:solidFill>
                <a:latin typeface="Arial"/>
                <a:ea typeface="Arial"/>
                <a:cs typeface="Arial"/>
                <a:sym typeface="Arial"/>
              </a:rPr>
              <a:t>:</a:t>
            </a:r>
            <a:endParaRPr sz="1352">
              <a:solidFill>
                <a:srgbClr val="000000"/>
              </a:solidFill>
              <a:latin typeface="Arial"/>
              <a:ea typeface="Arial"/>
              <a:cs typeface="Arial"/>
              <a:sym typeface="Arial"/>
            </a:endParaRPr>
          </a:p>
          <a:p>
            <a:pPr indent="-314483" lvl="0" marL="914400" rtl="0" algn="l">
              <a:lnSpc>
                <a:spcPct val="95000"/>
              </a:lnSpc>
              <a:spcBef>
                <a:spcPts val="0"/>
              </a:spcBef>
              <a:spcAft>
                <a:spcPts val="0"/>
              </a:spcAft>
              <a:buClr>
                <a:srgbClr val="000000"/>
              </a:buClr>
              <a:buSzPts val="1353"/>
              <a:buFont typeface="Arial"/>
              <a:buChar char="●"/>
            </a:pPr>
            <a:r>
              <a:rPr lang="en" sz="1352">
                <a:solidFill>
                  <a:srgbClr val="000000"/>
                </a:solidFill>
                <a:latin typeface="Arial"/>
                <a:ea typeface="Arial"/>
                <a:cs typeface="Arial"/>
                <a:sym typeface="Arial"/>
              </a:rPr>
              <a:t>Temperature: 0°C to 50°C</a:t>
            </a:r>
            <a:endParaRPr sz="1352">
              <a:solidFill>
                <a:srgbClr val="000000"/>
              </a:solidFill>
              <a:latin typeface="Arial"/>
              <a:ea typeface="Arial"/>
              <a:cs typeface="Arial"/>
              <a:sym typeface="Arial"/>
            </a:endParaRPr>
          </a:p>
          <a:p>
            <a:pPr indent="-314483" lvl="0" marL="914400" rtl="0" algn="l">
              <a:lnSpc>
                <a:spcPct val="95000"/>
              </a:lnSpc>
              <a:spcBef>
                <a:spcPts val="0"/>
              </a:spcBef>
              <a:spcAft>
                <a:spcPts val="0"/>
              </a:spcAft>
              <a:buClr>
                <a:srgbClr val="000000"/>
              </a:buClr>
              <a:buSzPts val="1353"/>
              <a:buFont typeface="Arial"/>
              <a:buChar char="●"/>
            </a:pPr>
            <a:r>
              <a:rPr lang="en" sz="1352">
                <a:solidFill>
                  <a:srgbClr val="000000"/>
                </a:solidFill>
                <a:latin typeface="Arial"/>
                <a:ea typeface="Arial"/>
                <a:cs typeface="Arial"/>
                <a:sym typeface="Arial"/>
              </a:rPr>
              <a:t>Humidity: 20% to 90% RH</a:t>
            </a:r>
            <a:endParaRPr sz="1352">
              <a:solidFill>
                <a:srgbClr val="000000"/>
              </a:solidFill>
              <a:latin typeface="Arial"/>
              <a:ea typeface="Arial"/>
              <a:cs typeface="Arial"/>
              <a:sym typeface="Arial"/>
            </a:endParaRPr>
          </a:p>
          <a:p>
            <a:pPr indent="-314483" lvl="0" marL="457200" rtl="0" algn="l">
              <a:lnSpc>
                <a:spcPct val="95000"/>
              </a:lnSpc>
              <a:spcBef>
                <a:spcPts val="0"/>
              </a:spcBef>
              <a:spcAft>
                <a:spcPts val="0"/>
              </a:spcAft>
              <a:buClr>
                <a:srgbClr val="000000"/>
              </a:buClr>
              <a:buSzPts val="1353"/>
              <a:buFont typeface="Arial"/>
              <a:buAutoNum type="arabicPeriod"/>
            </a:pPr>
            <a:r>
              <a:rPr b="1" lang="en" sz="1352">
                <a:solidFill>
                  <a:srgbClr val="000000"/>
                </a:solidFill>
                <a:latin typeface="Arial"/>
                <a:ea typeface="Arial"/>
                <a:cs typeface="Arial"/>
                <a:sym typeface="Arial"/>
              </a:rPr>
              <a:t>Operating Voltage</a:t>
            </a:r>
            <a:r>
              <a:rPr lang="en" sz="1352">
                <a:solidFill>
                  <a:srgbClr val="000000"/>
                </a:solidFill>
                <a:latin typeface="Arial"/>
                <a:ea typeface="Arial"/>
                <a:cs typeface="Arial"/>
                <a:sym typeface="Arial"/>
              </a:rPr>
              <a:t>: </a:t>
            </a:r>
            <a:r>
              <a:rPr lang="en" sz="1352">
                <a:solidFill>
                  <a:srgbClr val="000000"/>
                </a:solidFill>
                <a:latin typeface="Arial"/>
                <a:ea typeface="Arial"/>
                <a:cs typeface="Arial"/>
                <a:sym typeface="Arial"/>
              </a:rPr>
              <a:t>Typically operates at 3.3V or 5V</a:t>
            </a:r>
            <a:endParaRPr sz="1352">
              <a:solidFill>
                <a:srgbClr val="000000"/>
              </a:solidFill>
              <a:latin typeface="Arial"/>
              <a:ea typeface="Arial"/>
              <a:cs typeface="Arial"/>
              <a:sym typeface="Arial"/>
            </a:endParaRPr>
          </a:p>
          <a:p>
            <a:pPr indent="-314483" lvl="0" marL="457200" rtl="0" algn="l">
              <a:lnSpc>
                <a:spcPct val="95000"/>
              </a:lnSpc>
              <a:spcBef>
                <a:spcPts val="0"/>
              </a:spcBef>
              <a:spcAft>
                <a:spcPts val="0"/>
              </a:spcAft>
              <a:buClr>
                <a:srgbClr val="000000"/>
              </a:buClr>
              <a:buSzPts val="1353"/>
              <a:buFont typeface="Arial"/>
              <a:buAutoNum type="arabicPeriod"/>
            </a:pPr>
            <a:r>
              <a:rPr b="1" lang="en" sz="1352">
                <a:solidFill>
                  <a:srgbClr val="000000"/>
                </a:solidFill>
                <a:latin typeface="Arial"/>
                <a:ea typeface="Arial"/>
                <a:cs typeface="Arial"/>
                <a:sym typeface="Arial"/>
              </a:rPr>
              <a:t>Application</a:t>
            </a:r>
            <a:r>
              <a:rPr lang="en" sz="1352">
                <a:solidFill>
                  <a:srgbClr val="000000"/>
                </a:solidFill>
                <a:latin typeface="Arial"/>
                <a:ea typeface="Arial"/>
                <a:cs typeface="Arial"/>
                <a:sym typeface="Arial"/>
              </a:rPr>
              <a:t>:</a:t>
            </a:r>
            <a:endParaRPr sz="1352">
              <a:solidFill>
                <a:srgbClr val="000000"/>
              </a:solidFill>
              <a:latin typeface="Arial"/>
              <a:ea typeface="Arial"/>
              <a:cs typeface="Arial"/>
              <a:sym typeface="Arial"/>
            </a:endParaRPr>
          </a:p>
          <a:p>
            <a:pPr indent="-314483" lvl="0" marL="914400" rtl="0" algn="l">
              <a:lnSpc>
                <a:spcPct val="95000"/>
              </a:lnSpc>
              <a:spcBef>
                <a:spcPts val="0"/>
              </a:spcBef>
              <a:spcAft>
                <a:spcPts val="0"/>
              </a:spcAft>
              <a:buClr>
                <a:srgbClr val="000000"/>
              </a:buClr>
              <a:buSzPts val="1353"/>
              <a:buFont typeface="Arial"/>
              <a:buChar char="●"/>
            </a:pPr>
            <a:r>
              <a:rPr lang="en" sz="1352">
                <a:solidFill>
                  <a:srgbClr val="000000"/>
                </a:solidFill>
                <a:latin typeface="Arial"/>
                <a:ea typeface="Arial"/>
                <a:cs typeface="Arial"/>
                <a:sym typeface="Arial"/>
              </a:rPr>
              <a:t>Commonly used in home automation systems for climate control</a:t>
            </a:r>
            <a:endParaRPr sz="1352">
              <a:solidFill>
                <a:srgbClr val="000000"/>
              </a:solidFill>
              <a:latin typeface="Arial"/>
              <a:ea typeface="Arial"/>
              <a:cs typeface="Arial"/>
              <a:sym typeface="Arial"/>
            </a:endParaRPr>
          </a:p>
          <a:p>
            <a:pPr indent="-314483" lvl="0" marL="914400" rtl="0" algn="l">
              <a:lnSpc>
                <a:spcPct val="95000"/>
              </a:lnSpc>
              <a:spcBef>
                <a:spcPts val="0"/>
              </a:spcBef>
              <a:spcAft>
                <a:spcPts val="0"/>
              </a:spcAft>
              <a:buClr>
                <a:srgbClr val="000000"/>
              </a:buClr>
              <a:buSzPts val="1353"/>
              <a:buFont typeface="Arial"/>
              <a:buChar char="●"/>
            </a:pPr>
            <a:r>
              <a:rPr lang="en" sz="1352">
                <a:solidFill>
                  <a:srgbClr val="000000"/>
                </a:solidFill>
                <a:latin typeface="Arial"/>
                <a:ea typeface="Arial"/>
                <a:cs typeface="Arial"/>
                <a:sym typeface="Arial"/>
              </a:rPr>
              <a:t>Widely employed in weather stations</a:t>
            </a:r>
            <a:endParaRPr sz="1352">
              <a:solidFill>
                <a:srgbClr val="000000"/>
              </a:solidFill>
              <a:latin typeface="Arial"/>
              <a:ea typeface="Arial"/>
              <a:cs typeface="Arial"/>
              <a:sym typeface="Arial"/>
            </a:endParaRPr>
          </a:p>
          <a:p>
            <a:pPr indent="-314483" lvl="0" marL="914400" rtl="0" algn="l">
              <a:lnSpc>
                <a:spcPct val="95000"/>
              </a:lnSpc>
              <a:spcBef>
                <a:spcPts val="0"/>
              </a:spcBef>
              <a:spcAft>
                <a:spcPts val="0"/>
              </a:spcAft>
              <a:buClr>
                <a:srgbClr val="000000"/>
              </a:buClr>
              <a:buSzPts val="1353"/>
              <a:buFont typeface="Arial"/>
              <a:buChar char="●"/>
            </a:pPr>
            <a:r>
              <a:rPr lang="en" sz="1352">
                <a:solidFill>
                  <a:srgbClr val="000000"/>
                </a:solidFill>
                <a:latin typeface="Arial"/>
                <a:ea typeface="Arial"/>
                <a:cs typeface="Arial"/>
                <a:sym typeface="Arial"/>
              </a:rPr>
              <a:t>Utilized in HVAC systems for monitoring temperature and humidity</a:t>
            </a:r>
            <a:endParaRPr sz="1352"/>
          </a:p>
        </p:txBody>
      </p:sp>
      <p:pic>
        <p:nvPicPr>
          <p:cNvPr id="147" name="Google Shape;147;p16"/>
          <p:cNvPicPr preferRelativeResize="0"/>
          <p:nvPr/>
        </p:nvPicPr>
        <p:blipFill>
          <a:blip r:embed="rId3">
            <a:alphaModFix/>
          </a:blip>
          <a:stretch>
            <a:fillRect/>
          </a:stretch>
        </p:blipFill>
        <p:spPr>
          <a:xfrm>
            <a:off x="6412775" y="1706075"/>
            <a:ext cx="2514600" cy="2209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513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MQ135 Air Quality Sensor</a:t>
            </a:r>
            <a:endParaRPr/>
          </a:p>
        </p:txBody>
      </p:sp>
      <p:sp>
        <p:nvSpPr>
          <p:cNvPr id="153" name="Google Shape;153;p17"/>
          <p:cNvSpPr txBox="1"/>
          <p:nvPr>
            <p:ph idx="1" type="body"/>
          </p:nvPr>
        </p:nvSpPr>
        <p:spPr>
          <a:xfrm>
            <a:off x="819150" y="1467875"/>
            <a:ext cx="5708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Type</a:t>
            </a:r>
            <a:r>
              <a:rPr lang="en">
                <a:solidFill>
                  <a:srgbClr val="000000"/>
                </a:solidFill>
                <a:latin typeface="Arial"/>
                <a:ea typeface="Arial"/>
                <a:cs typeface="Arial"/>
                <a:sym typeface="Arial"/>
              </a:rPr>
              <a:t>: Air quality sensor</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Measurement</a:t>
            </a:r>
            <a:r>
              <a:rPr lang="en">
                <a:solidFill>
                  <a:srgbClr val="000000"/>
                </a:solidFill>
                <a:latin typeface="Arial"/>
                <a:ea typeface="Arial"/>
                <a:cs typeface="Arial"/>
                <a:sym typeface="Arial"/>
              </a:rPr>
              <a:t>: </a:t>
            </a:r>
            <a:r>
              <a:rPr lang="en">
                <a:solidFill>
                  <a:srgbClr val="000000"/>
                </a:solidFill>
                <a:latin typeface="Arial"/>
                <a:ea typeface="Arial"/>
                <a:cs typeface="Arial"/>
                <a:sym typeface="Arial"/>
              </a:rPr>
              <a:t>Measures multiple gases such as NH3, NOx, alcohol, CO2, etc.</a:t>
            </a:r>
            <a:endParaRPr sz="15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Output</a:t>
            </a:r>
            <a:r>
              <a:rPr lang="en">
                <a:solidFill>
                  <a:srgbClr val="000000"/>
                </a:solidFill>
                <a:latin typeface="Arial"/>
                <a:ea typeface="Arial"/>
                <a:cs typeface="Arial"/>
                <a:sym typeface="Arial"/>
              </a:rPr>
              <a:t>: </a:t>
            </a:r>
            <a:r>
              <a:rPr lang="en">
                <a:solidFill>
                  <a:srgbClr val="000000"/>
                </a:solidFill>
                <a:latin typeface="Arial"/>
                <a:ea typeface="Arial"/>
                <a:cs typeface="Arial"/>
                <a:sym typeface="Arial"/>
              </a:rPr>
              <a:t>Provides analog output, which varies based on the detected gases</a:t>
            </a:r>
            <a:endParaRPr sz="15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Accuracy</a:t>
            </a:r>
            <a:r>
              <a:rPr lang="en">
                <a:solidFill>
                  <a:srgbClr val="000000"/>
                </a:solidFill>
                <a:latin typeface="Arial"/>
                <a:ea typeface="Arial"/>
                <a:cs typeface="Arial"/>
                <a:sym typeface="Arial"/>
              </a:rPr>
              <a:t>: </a:t>
            </a:r>
            <a:r>
              <a:rPr lang="en">
                <a:solidFill>
                  <a:srgbClr val="000000"/>
                </a:solidFill>
                <a:latin typeface="Arial"/>
                <a:ea typeface="Arial"/>
                <a:cs typeface="Arial"/>
                <a:sym typeface="Arial"/>
              </a:rPr>
              <a:t>Accuracy varies depending on the gas being detected</a:t>
            </a:r>
            <a:endParaRPr sz="15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Range</a:t>
            </a:r>
            <a:r>
              <a:rPr lang="en">
                <a:solidFill>
                  <a:srgbClr val="000000"/>
                </a:solidFill>
                <a:latin typeface="Arial"/>
                <a:ea typeface="Arial"/>
                <a:cs typeface="Arial"/>
                <a:sym typeface="Arial"/>
              </a:rPr>
              <a:t>: </a:t>
            </a:r>
            <a:r>
              <a:rPr lang="en">
                <a:solidFill>
                  <a:srgbClr val="000000"/>
                </a:solidFill>
                <a:latin typeface="Arial"/>
                <a:ea typeface="Arial"/>
                <a:cs typeface="Arial"/>
                <a:sym typeface="Arial"/>
              </a:rPr>
              <a:t>Varies based on the gas being detected</a:t>
            </a:r>
            <a:endParaRPr sz="15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Operating Voltage</a:t>
            </a:r>
            <a:r>
              <a:rPr lang="en">
                <a:solidFill>
                  <a:srgbClr val="000000"/>
                </a:solidFill>
                <a:latin typeface="Arial"/>
                <a:ea typeface="Arial"/>
                <a:cs typeface="Arial"/>
                <a:sym typeface="Arial"/>
              </a:rPr>
              <a:t>: </a:t>
            </a:r>
            <a:r>
              <a:rPr lang="en">
                <a:solidFill>
                  <a:srgbClr val="000000"/>
                </a:solidFill>
                <a:latin typeface="Arial"/>
                <a:ea typeface="Arial"/>
                <a:cs typeface="Arial"/>
                <a:sym typeface="Arial"/>
              </a:rPr>
              <a:t>Typically operates at 5V</a:t>
            </a:r>
            <a:endParaRPr sz="15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Application</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Used in air quality monitoring systems.</a:t>
            </a:r>
            <a:endParaRPr>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Employed in indoor air quality monitoring in buildings and homes.</a:t>
            </a:r>
            <a:endParaRPr>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Utilized in environmental monitoring systems.</a:t>
            </a:r>
            <a:endParaRPr b="1" sz="1150">
              <a:solidFill>
                <a:srgbClr val="333E48"/>
              </a:solidFill>
              <a:latin typeface="Arial"/>
              <a:ea typeface="Arial"/>
              <a:cs typeface="Arial"/>
              <a:sym typeface="Arial"/>
            </a:endParaRPr>
          </a:p>
        </p:txBody>
      </p:sp>
      <p:pic>
        <p:nvPicPr>
          <p:cNvPr id="154" name="Google Shape;154;p17"/>
          <p:cNvPicPr preferRelativeResize="0"/>
          <p:nvPr/>
        </p:nvPicPr>
        <p:blipFill>
          <a:blip r:embed="rId3">
            <a:alphaModFix/>
          </a:blip>
          <a:stretch>
            <a:fillRect/>
          </a:stretch>
        </p:blipFill>
        <p:spPr>
          <a:xfrm>
            <a:off x="6527225" y="1650313"/>
            <a:ext cx="2405850" cy="234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513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0.96’’ LCD OLED Display</a:t>
            </a:r>
            <a:endParaRPr/>
          </a:p>
        </p:txBody>
      </p:sp>
      <p:sp>
        <p:nvSpPr>
          <p:cNvPr id="160" name="Google Shape;160;p18"/>
          <p:cNvSpPr txBox="1"/>
          <p:nvPr>
            <p:ph idx="1" type="body"/>
          </p:nvPr>
        </p:nvSpPr>
        <p:spPr>
          <a:xfrm>
            <a:off x="819150" y="1347750"/>
            <a:ext cx="6333300" cy="2448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333E48"/>
              </a:buClr>
              <a:buSzPts val="1200"/>
              <a:buFont typeface="Arial"/>
              <a:buAutoNum type="arabicPeriod"/>
            </a:pPr>
            <a:r>
              <a:rPr b="1" lang="en" sz="1200">
                <a:solidFill>
                  <a:srgbClr val="333E48"/>
                </a:solidFill>
                <a:latin typeface="Arial"/>
                <a:ea typeface="Arial"/>
                <a:cs typeface="Arial"/>
                <a:sym typeface="Arial"/>
              </a:rPr>
              <a:t>Type</a:t>
            </a:r>
            <a:r>
              <a:rPr lang="en" sz="1200">
                <a:solidFill>
                  <a:srgbClr val="333E48"/>
                </a:solidFill>
                <a:latin typeface="Arial"/>
                <a:ea typeface="Arial"/>
                <a:cs typeface="Arial"/>
                <a:sym typeface="Arial"/>
              </a:rPr>
              <a:t>: OLED (Organic Light Emitting Diode) display</a:t>
            </a:r>
            <a:endParaRPr sz="1200">
              <a:solidFill>
                <a:srgbClr val="333E48"/>
              </a:solidFill>
              <a:latin typeface="Arial"/>
              <a:ea typeface="Arial"/>
              <a:cs typeface="Arial"/>
              <a:sym typeface="Arial"/>
            </a:endParaRPr>
          </a:p>
          <a:p>
            <a:pPr indent="-304800" lvl="0" marL="457200" rtl="0" algn="l">
              <a:spcBef>
                <a:spcPts val="0"/>
              </a:spcBef>
              <a:spcAft>
                <a:spcPts val="0"/>
              </a:spcAft>
              <a:buClr>
                <a:srgbClr val="333E48"/>
              </a:buClr>
              <a:buSzPts val="1200"/>
              <a:buFont typeface="Arial"/>
              <a:buAutoNum type="arabicPeriod"/>
            </a:pPr>
            <a:r>
              <a:rPr b="1" lang="en" sz="1200">
                <a:solidFill>
                  <a:srgbClr val="333E48"/>
                </a:solidFill>
                <a:latin typeface="Arial"/>
                <a:ea typeface="Arial"/>
                <a:cs typeface="Arial"/>
                <a:sym typeface="Arial"/>
              </a:rPr>
              <a:t>Size</a:t>
            </a:r>
            <a:r>
              <a:rPr lang="en" sz="1200">
                <a:solidFill>
                  <a:srgbClr val="333E48"/>
                </a:solidFill>
                <a:latin typeface="Arial"/>
                <a:ea typeface="Arial"/>
                <a:cs typeface="Arial"/>
                <a:sym typeface="Arial"/>
              </a:rPr>
              <a:t>: 0.96 inches</a:t>
            </a:r>
            <a:endParaRPr sz="1200">
              <a:solidFill>
                <a:srgbClr val="333E48"/>
              </a:solidFill>
              <a:latin typeface="Arial"/>
              <a:ea typeface="Arial"/>
              <a:cs typeface="Arial"/>
              <a:sym typeface="Arial"/>
            </a:endParaRPr>
          </a:p>
          <a:p>
            <a:pPr indent="-304800" lvl="0" marL="457200" rtl="0" algn="l">
              <a:spcBef>
                <a:spcPts val="0"/>
              </a:spcBef>
              <a:spcAft>
                <a:spcPts val="0"/>
              </a:spcAft>
              <a:buClr>
                <a:srgbClr val="333E48"/>
              </a:buClr>
              <a:buSzPts val="1200"/>
              <a:buFont typeface="Arial"/>
              <a:buAutoNum type="arabicPeriod"/>
            </a:pPr>
            <a:r>
              <a:rPr b="1" lang="en" sz="1200">
                <a:solidFill>
                  <a:srgbClr val="333E48"/>
                </a:solidFill>
                <a:latin typeface="Arial"/>
                <a:ea typeface="Arial"/>
                <a:cs typeface="Arial"/>
                <a:sym typeface="Arial"/>
              </a:rPr>
              <a:t>Communication</a:t>
            </a:r>
            <a:r>
              <a:rPr lang="en" sz="1200">
                <a:solidFill>
                  <a:srgbClr val="333E48"/>
                </a:solidFill>
                <a:latin typeface="Arial"/>
                <a:ea typeface="Arial"/>
                <a:cs typeface="Arial"/>
                <a:sym typeface="Arial"/>
              </a:rPr>
              <a:t> </a:t>
            </a:r>
            <a:r>
              <a:rPr b="1" lang="en" sz="1200">
                <a:solidFill>
                  <a:srgbClr val="333E48"/>
                </a:solidFill>
                <a:latin typeface="Arial"/>
                <a:ea typeface="Arial"/>
                <a:cs typeface="Arial"/>
                <a:sym typeface="Arial"/>
              </a:rPr>
              <a:t>Protocol</a:t>
            </a:r>
            <a:r>
              <a:rPr lang="en" sz="1200">
                <a:solidFill>
                  <a:srgbClr val="333E48"/>
                </a:solidFill>
                <a:latin typeface="Arial"/>
                <a:ea typeface="Arial"/>
                <a:cs typeface="Arial"/>
                <a:sym typeface="Arial"/>
              </a:rPr>
              <a:t>: I2C (Inter-Integrated Circuit)</a:t>
            </a:r>
            <a:endParaRPr sz="1200">
              <a:solidFill>
                <a:srgbClr val="333E48"/>
              </a:solidFill>
              <a:latin typeface="Arial"/>
              <a:ea typeface="Arial"/>
              <a:cs typeface="Arial"/>
              <a:sym typeface="Arial"/>
            </a:endParaRPr>
          </a:p>
          <a:p>
            <a:pPr indent="-304800" lvl="0" marL="457200" rtl="0" algn="l">
              <a:spcBef>
                <a:spcPts val="0"/>
              </a:spcBef>
              <a:spcAft>
                <a:spcPts val="0"/>
              </a:spcAft>
              <a:buClr>
                <a:srgbClr val="333E48"/>
              </a:buClr>
              <a:buSzPts val="1200"/>
              <a:buFont typeface="Arial"/>
              <a:buAutoNum type="arabicPeriod"/>
            </a:pPr>
            <a:r>
              <a:rPr b="1" lang="en" sz="1200">
                <a:solidFill>
                  <a:srgbClr val="333E48"/>
                </a:solidFill>
                <a:latin typeface="Arial"/>
                <a:ea typeface="Arial"/>
                <a:cs typeface="Arial"/>
                <a:sym typeface="Arial"/>
              </a:rPr>
              <a:t>Resolution</a:t>
            </a:r>
            <a:r>
              <a:rPr lang="en" sz="1200">
                <a:solidFill>
                  <a:srgbClr val="333E48"/>
                </a:solidFill>
                <a:latin typeface="Arial"/>
                <a:ea typeface="Arial"/>
                <a:cs typeface="Arial"/>
                <a:sym typeface="Arial"/>
              </a:rPr>
              <a:t>: </a:t>
            </a:r>
            <a:r>
              <a:rPr lang="en" sz="1200">
                <a:solidFill>
                  <a:srgbClr val="333E48"/>
                </a:solidFill>
                <a:latin typeface="Arial"/>
                <a:ea typeface="Arial"/>
                <a:cs typeface="Arial"/>
                <a:sym typeface="Arial"/>
              </a:rPr>
              <a:t>128 x 64 pixels</a:t>
            </a:r>
            <a:endParaRPr sz="1200">
              <a:solidFill>
                <a:srgbClr val="333E48"/>
              </a:solidFill>
              <a:latin typeface="Arial"/>
              <a:ea typeface="Arial"/>
              <a:cs typeface="Arial"/>
              <a:sym typeface="Arial"/>
            </a:endParaRPr>
          </a:p>
          <a:p>
            <a:pPr indent="-304800" lvl="0" marL="457200" rtl="0" algn="l">
              <a:spcBef>
                <a:spcPts val="0"/>
              </a:spcBef>
              <a:spcAft>
                <a:spcPts val="0"/>
              </a:spcAft>
              <a:buClr>
                <a:srgbClr val="333E48"/>
              </a:buClr>
              <a:buSzPts val="1200"/>
              <a:buFont typeface="Arial"/>
              <a:buAutoNum type="arabicPeriod"/>
            </a:pPr>
            <a:r>
              <a:rPr b="1" lang="en" sz="1200">
                <a:solidFill>
                  <a:srgbClr val="333E48"/>
                </a:solidFill>
                <a:latin typeface="Arial"/>
                <a:ea typeface="Arial"/>
                <a:cs typeface="Arial"/>
                <a:sym typeface="Arial"/>
              </a:rPr>
              <a:t>Color</a:t>
            </a:r>
            <a:r>
              <a:rPr lang="en" sz="1200">
                <a:solidFill>
                  <a:srgbClr val="333E48"/>
                </a:solidFill>
                <a:latin typeface="Arial"/>
                <a:ea typeface="Arial"/>
                <a:cs typeface="Arial"/>
                <a:sym typeface="Arial"/>
              </a:rPr>
              <a:t>: </a:t>
            </a:r>
            <a:r>
              <a:rPr lang="en" sz="1200">
                <a:solidFill>
                  <a:srgbClr val="333E48"/>
                </a:solidFill>
                <a:latin typeface="Arial"/>
                <a:ea typeface="Arial"/>
                <a:cs typeface="Arial"/>
                <a:sym typeface="Arial"/>
              </a:rPr>
              <a:t>Monochrome (usually white or blue)</a:t>
            </a:r>
            <a:endParaRPr sz="1200">
              <a:solidFill>
                <a:srgbClr val="333E48"/>
              </a:solidFill>
              <a:latin typeface="Arial"/>
              <a:ea typeface="Arial"/>
              <a:cs typeface="Arial"/>
              <a:sym typeface="Arial"/>
            </a:endParaRPr>
          </a:p>
          <a:p>
            <a:pPr indent="-304800" lvl="0" marL="457200" rtl="0" algn="l">
              <a:spcBef>
                <a:spcPts val="0"/>
              </a:spcBef>
              <a:spcAft>
                <a:spcPts val="0"/>
              </a:spcAft>
              <a:buClr>
                <a:srgbClr val="333E48"/>
              </a:buClr>
              <a:buSzPts val="1200"/>
              <a:buFont typeface="Arial"/>
              <a:buAutoNum type="arabicPeriod"/>
            </a:pPr>
            <a:r>
              <a:rPr b="1" lang="en" sz="1200">
                <a:solidFill>
                  <a:srgbClr val="333E48"/>
                </a:solidFill>
                <a:latin typeface="Arial"/>
                <a:ea typeface="Arial"/>
                <a:cs typeface="Arial"/>
                <a:sym typeface="Arial"/>
              </a:rPr>
              <a:t>Controller</a:t>
            </a:r>
            <a:r>
              <a:rPr lang="en" sz="1200">
                <a:solidFill>
                  <a:srgbClr val="333E48"/>
                </a:solidFill>
                <a:latin typeface="Arial"/>
                <a:ea typeface="Arial"/>
                <a:cs typeface="Arial"/>
                <a:sym typeface="Arial"/>
              </a:rPr>
              <a:t> </a:t>
            </a:r>
            <a:r>
              <a:rPr b="1" lang="en" sz="1200">
                <a:solidFill>
                  <a:srgbClr val="333E48"/>
                </a:solidFill>
                <a:latin typeface="Arial"/>
                <a:ea typeface="Arial"/>
                <a:cs typeface="Arial"/>
                <a:sym typeface="Arial"/>
              </a:rPr>
              <a:t>Chip</a:t>
            </a:r>
            <a:r>
              <a:rPr lang="en" sz="1200">
                <a:solidFill>
                  <a:srgbClr val="333E48"/>
                </a:solidFill>
                <a:latin typeface="Arial"/>
                <a:ea typeface="Arial"/>
                <a:cs typeface="Arial"/>
                <a:sym typeface="Arial"/>
              </a:rPr>
              <a:t>: </a:t>
            </a:r>
            <a:r>
              <a:rPr lang="en" sz="1200">
                <a:solidFill>
                  <a:srgbClr val="333E48"/>
                </a:solidFill>
                <a:latin typeface="Arial"/>
                <a:ea typeface="Arial"/>
                <a:cs typeface="Arial"/>
                <a:sym typeface="Arial"/>
              </a:rPr>
              <a:t>SSD1306</a:t>
            </a:r>
            <a:endParaRPr sz="1200">
              <a:solidFill>
                <a:srgbClr val="333E48"/>
              </a:solidFill>
              <a:latin typeface="Arial"/>
              <a:ea typeface="Arial"/>
              <a:cs typeface="Arial"/>
              <a:sym typeface="Arial"/>
            </a:endParaRPr>
          </a:p>
          <a:p>
            <a:pPr indent="-304800" lvl="0" marL="457200" rtl="0" algn="l">
              <a:spcBef>
                <a:spcPts val="0"/>
              </a:spcBef>
              <a:spcAft>
                <a:spcPts val="0"/>
              </a:spcAft>
              <a:buClr>
                <a:srgbClr val="333E48"/>
              </a:buClr>
              <a:buSzPts val="1200"/>
              <a:buFont typeface="Arial"/>
              <a:buAutoNum type="arabicPeriod"/>
            </a:pPr>
            <a:r>
              <a:rPr b="1" lang="en" sz="1200">
                <a:solidFill>
                  <a:srgbClr val="333E48"/>
                </a:solidFill>
                <a:latin typeface="Arial"/>
                <a:ea typeface="Arial"/>
                <a:cs typeface="Arial"/>
                <a:sym typeface="Arial"/>
              </a:rPr>
              <a:t>Viewing</a:t>
            </a:r>
            <a:r>
              <a:rPr lang="en" sz="1200">
                <a:solidFill>
                  <a:srgbClr val="333E48"/>
                </a:solidFill>
                <a:latin typeface="Arial"/>
                <a:ea typeface="Arial"/>
                <a:cs typeface="Arial"/>
                <a:sym typeface="Arial"/>
              </a:rPr>
              <a:t> </a:t>
            </a:r>
            <a:r>
              <a:rPr b="1" lang="en" sz="1200">
                <a:solidFill>
                  <a:srgbClr val="333E48"/>
                </a:solidFill>
                <a:latin typeface="Arial"/>
                <a:ea typeface="Arial"/>
                <a:cs typeface="Arial"/>
                <a:sym typeface="Arial"/>
              </a:rPr>
              <a:t>Angle</a:t>
            </a:r>
            <a:r>
              <a:rPr lang="en" sz="1200">
                <a:solidFill>
                  <a:srgbClr val="333E48"/>
                </a:solidFill>
                <a:latin typeface="Arial"/>
                <a:ea typeface="Arial"/>
                <a:cs typeface="Arial"/>
                <a:sym typeface="Arial"/>
              </a:rPr>
              <a:t>: </a:t>
            </a:r>
            <a:r>
              <a:rPr lang="en" sz="1200">
                <a:solidFill>
                  <a:srgbClr val="333E48"/>
                </a:solidFill>
                <a:latin typeface="Arial"/>
                <a:ea typeface="Arial"/>
                <a:cs typeface="Arial"/>
                <a:sym typeface="Arial"/>
              </a:rPr>
              <a:t>Wide viewing angle (&gt;160 degrees)</a:t>
            </a:r>
            <a:endParaRPr sz="1200">
              <a:solidFill>
                <a:srgbClr val="333E48"/>
              </a:solidFill>
              <a:latin typeface="Arial"/>
              <a:ea typeface="Arial"/>
              <a:cs typeface="Arial"/>
              <a:sym typeface="Arial"/>
            </a:endParaRPr>
          </a:p>
          <a:p>
            <a:pPr indent="-304800" lvl="0" marL="457200" rtl="0" algn="l">
              <a:spcBef>
                <a:spcPts val="0"/>
              </a:spcBef>
              <a:spcAft>
                <a:spcPts val="0"/>
              </a:spcAft>
              <a:buClr>
                <a:srgbClr val="333E48"/>
              </a:buClr>
              <a:buSzPts val="1200"/>
              <a:buFont typeface="Arial"/>
              <a:buAutoNum type="arabicPeriod"/>
            </a:pPr>
            <a:r>
              <a:rPr b="1" lang="en" sz="1200">
                <a:solidFill>
                  <a:srgbClr val="333E48"/>
                </a:solidFill>
                <a:latin typeface="Arial"/>
                <a:ea typeface="Arial"/>
                <a:cs typeface="Arial"/>
                <a:sym typeface="Arial"/>
              </a:rPr>
              <a:t>Brightness</a:t>
            </a:r>
            <a:r>
              <a:rPr lang="en" sz="1200">
                <a:solidFill>
                  <a:srgbClr val="333E48"/>
                </a:solidFill>
                <a:latin typeface="Arial"/>
                <a:ea typeface="Arial"/>
                <a:cs typeface="Arial"/>
                <a:sym typeface="Arial"/>
              </a:rPr>
              <a:t>: </a:t>
            </a:r>
            <a:r>
              <a:rPr lang="en" sz="1200">
                <a:solidFill>
                  <a:srgbClr val="333E48"/>
                </a:solidFill>
                <a:latin typeface="Arial"/>
                <a:ea typeface="Arial"/>
                <a:cs typeface="Arial"/>
                <a:sym typeface="Arial"/>
              </a:rPr>
              <a:t>Bright and clear display</a:t>
            </a:r>
            <a:endParaRPr sz="1200">
              <a:solidFill>
                <a:srgbClr val="333E48"/>
              </a:solidFill>
              <a:latin typeface="Arial"/>
              <a:ea typeface="Arial"/>
              <a:cs typeface="Arial"/>
              <a:sym typeface="Arial"/>
            </a:endParaRPr>
          </a:p>
          <a:p>
            <a:pPr indent="-304800" lvl="0" marL="457200" rtl="0" algn="l">
              <a:spcBef>
                <a:spcPts val="0"/>
              </a:spcBef>
              <a:spcAft>
                <a:spcPts val="0"/>
              </a:spcAft>
              <a:buClr>
                <a:srgbClr val="333E48"/>
              </a:buClr>
              <a:buSzPts val="1200"/>
              <a:buFont typeface="Arial"/>
              <a:buAutoNum type="arabicPeriod"/>
            </a:pPr>
            <a:r>
              <a:rPr b="1" lang="en" sz="1200">
                <a:solidFill>
                  <a:srgbClr val="333E48"/>
                </a:solidFill>
                <a:latin typeface="Arial"/>
                <a:ea typeface="Arial"/>
                <a:cs typeface="Arial"/>
                <a:sym typeface="Arial"/>
              </a:rPr>
              <a:t>Operating</a:t>
            </a:r>
            <a:r>
              <a:rPr lang="en" sz="1200">
                <a:solidFill>
                  <a:srgbClr val="333E48"/>
                </a:solidFill>
                <a:latin typeface="Arial"/>
                <a:ea typeface="Arial"/>
                <a:cs typeface="Arial"/>
                <a:sym typeface="Arial"/>
              </a:rPr>
              <a:t> </a:t>
            </a:r>
            <a:r>
              <a:rPr b="1" lang="en" sz="1200">
                <a:solidFill>
                  <a:srgbClr val="333E48"/>
                </a:solidFill>
                <a:latin typeface="Arial"/>
                <a:ea typeface="Arial"/>
                <a:cs typeface="Arial"/>
                <a:sym typeface="Arial"/>
              </a:rPr>
              <a:t>Voltage</a:t>
            </a:r>
            <a:r>
              <a:rPr lang="en" sz="1200">
                <a:solidFill>
                  <a:srgbClr val="333E48"/>
                </a:solidFill>
                <a:latin typeface="Arial"/>
                <a:ea typeface="Arial"/>
                <a:cs typeface="Arial"/>
                <a:sym typeface="Arial"/>
              </a:rPr>
              <a:t>: </a:t>
            </a:r>
            <a:r>
              <a:rPr lang="en" sz="1200">
                <a:solidFill>
                  <a:srgbClr val="333E48"/>
                </a:solidFill>
                <a:latin typeface="Arial"/>
                <a:ea typeface="Arial"/>
                <a:cs typeface="Arial"/>
                <a:sym typeface="Arial"/>
              </a:rPr>
              <a:t>Typically operates at 3.3V or 5V</a:t>
            </a:r>
            <a:endParaRPr sz="1200">
              <a:solidFill>
                <a:srgbClr val="333E48"/>
              </a:solidFill>
              <a:latin typeface="Arial"/>
              <a:ea typeface="Arial"/>
              <a:cs typeface="Arial"/>
              <a:sym typeface="Arial"/>
            </a:endParaRPr>
          </a:p>
          <a:p>
            <a:pPr indent="-304800" lvl="0" marL="457200" rtl="0" algn="l">
              <a:spcBef>
                <a:spcPts val="0"/>
              </a:spcBef>
              <a:spcAft>
                <a:spcPts val="0"/>
              </a:spcAft>
              <a:buClr>
                <a:srgbClr val="333E48"/>
              </a:buClr>
              <a:buSzPts val="1200"/>
              <a:buFont typeface="Arial"/>
              <a:buAutoNum type="arabicPeriod"/>
            </a:pPr>
            <a:r>
              <a:rPr b="1" lang="en" sz="1200">
                <a:solidFill>
                  <a:srgbClr val="333E48"/>
                </a:solidFill>
                <a:latin typeface="Arial"/>
                <a:ea typeface="Arial"/>
                <a:cs typeface="Arial"/>
                <a:sym typeface="Arial"/>
              </a:rPr>
              <a:t>Interface</a:t>
            </a:r>
            <a:r>
              <a:rPr lang="en" sz="1200">
                <a:solidFill>
                  <a:srgbClr val="333E48"/>
                </a:solidFill>
                <a:latin typeface="Arial"/>
                <a:ea typeface="Arial"/>
                <a:cs typeface="Arial"/>
                <a:sym typeface="Arial"/>
              </a:rPr>
              <a:t>: </a:t>
            </a:r>
            <a:r>
              <a:rPr lang="en" sz="1200">
                <a:solidFill>
                  <a:srgbClr val="333E48"/>
                </a:solidFill>
                <a:latin typeface="Arial"/>
                <a:ea typeface="Arial"/>
                <a:cs typeface="Arial"/>
                <a:sym typeface="Arial"/>
              </a:rPr>
              <a:t>4-wire SPI (Serial Peripheral Interface) or I2C</a:t>
            </a:r>
            <a:endParaRPr sz="1200">
              <a:solidFill>
                <a:srgbClr val="333E48"/>
              </a:solidFill>
              <a:latin typeface="Arial"/>
              <a:ea typeface="Arial"/>
              <a:cs typeface="Arial"/>
              <a:sym typeface="Arial"/>
            </a:endParaRPr>
          </a:p>
          <a:p>
            <a:pPr indent="-304800" lvl="0" marL="457200" rtl="0" algn="l">
              <a:spcBef>
                <a:spcPts val="0"/>
              </a:spcBef>
              <a:spcAft>
                <a:spcPts val="0"/>
              </a:spcAft>
              <a:buClr>
                <a:srgbClr val="333E48"/>
              </a:buClr>
              <a:buSzPts val="1200"/>
              <a:buFont typeface="Arial"/>
              <a:buAutoNum type="arabicPeriod"/>
            </a:pPr>
            <a:r>
              <a:rPr b="1" lang="en" sz="1200">
                <a:solidFill>
                  <a:srgbClr val="333E48"/>
                </a:solidFill>
                <a:latin typeface="Arial"/>
                <a:ea typeface="Arial"/>
                <a:cs typeface="Arial"/>
                <a:sym typeface="Arial"/>
              </a:rPr>
              <a:t>Driver</a:t>
            </a:r>
            <a:r>
              <a:rPr lang="en" sz="1200">
                <a:solidFill>
                  <a:srgbClr val="333E48"/>
                </a:solidFill>
                <a:latin typeface="Arial"/>
                <a:ea typeface="Arial"/>
                <a:cs typeface="Arial"/>
                <a:sym typeface="Arial"/>
              </a:rPr>
              <a:t> </a:t>
            </a:r>
            <a:r>
              <a:rPr b="1" lang="en" sz="1200">
                <a:solidFill>
                  <a:srgbClr val="333E48"/>
                </a:solidFill>
                <a:latin typeface="Arial"/>
                <a:ea typeface="Arial"/>
                <a:cs typeface="Arial"/>
                <a:sym typeface="Arial"/>
              </a:rPr>
              <a:t>Library</a:t>
            </a:r>
            <a:r>
              <a:rPr lang="en" sz="1200">
                <a:solidFill>
                  <a:srgbClr val="333E48"/>
                </a:solidFill>
                <a:latin typeface="Arial"/>
                <a:ea typeface="Arial"/>
                <a:cs typeface="Arial"/>
                <a:sym typeface="Arial"/>
              </a:rPr>
              <a:t>: </a:t>
            </a:r>
            <a:r>
              <a:rPr lang="en" sz="1200">
                <a:solidFill>
                  <a:srgbClr val="333E48"/>
                </a:solidFill>
                <a:latin typeface="Arial"/>
                <a:ea typeface="Arial"/>
                <a:cs typeface="Arial"/>
                <a:sym typeface="Arial"/>
              </a:rPr>
              <a:t>Available for Arduino, Raspberry Pi, and other microcontrollers</a:t>
            </a:r>
            <a:endParaRPr sz="1200">
              <a:solidFill>
                <a:srgbClr val="333E48"/>
              </a:solidFill>
              <a:latin typeface="Arial"/>
              <a:ea typeface="Arial"/>
              <a:cs typeface="Arial"/>
              <a:sym typeface="Arial"/>
            </a:endParaRPr>
          </a:p>
          <a:p>
            <a:pPr indent="-304800" lvl="0" marL="457200" rtl="0" algn="l">
              <a:spcBef>
                <a:spcPts val="0"/>
              </a:spcBef>
              <a:spcAft>
                <a:spcPts val="0"/>
              </a:spcAft>
              <a:buClr>
                <a:srgbClr val="333E48"/>
              </a:buClr>
              <a:buSzPts val="1200"/>
              <a:buFont typeface="Arial"/>
              <a:buAutoNum type="arabicPeriod"/>
            </a:pPr>
            <a:r>
              <a:rPr b="1" lang="en" sz="1200">
                <a:solidFill>
                  <a:srgbClr val="333E48"/>
                </a:solidFill>
                <a:latin typeface="Arial"/>
                <a:ea typeface="Arial"/>
                <a:cs typeface="Arial"/>
                <a:sym typeface="Arial"/>
              </a:rPr>
              <a:t>Application</a:t>
            </a:r>
            <a:r>
              <a:rPr lang="en" sz="1200">
                <a:solidFill>
                  <a:srgbClr val="333E48"/>
                </a:solidFill>
                <a:latin typeface="Arial"/>
                <a:ea typeface="Arial"/>
                <a:cs typeface="Arial"/>
                <a:sym typeface="Arial"/>
              </a:rPr>
              <a:t>:</a:t>
            </a:r>
            <a:endParaRPr sz="1200">
              <a:solidFill>
                <a:srgbClr val="333E48"/>
              </a:solidFill>
              <a:latin typeface="Arial"/>
              <a:ea typeface="Arial"/>
              <a:cs typeface="Arial"/>
              <a:sym typeface="Arial"/>
            </a:endParaRPr>
          </a:p>
          <a:p>
            <a:pPr indent="-304800" lvl="0" marL="914400" rtl="0" algn="l">
              <a:spcBef>
                <a:spcPts val="0"/>
              </a:spcBef>
              <a:spcAft>
                <a:spcPts val="0"/>
              </a:spcAft>
              <a:buClr>
                <a:srgbClr val="333E48"/>
              </a:buClr>
              <a:buSzPts val="1200"/>
              <a:buFont typeface="Arial"/>
              <a:buChar char="●"/>
            </a:pPr>
            <a:r>
              <a:rPr lang="en" sz="1200">
                <a:solidFill>
                  <a:srgbClr val="333E48"/>
                </a:solidFill>
                <a:latin typeface="Arial"/>
                <a:ea typeface="Arial"/>
                <a:cs typeface="Arial"/>
                <a:sym typeface="Arial"/>
              </a:rPr>
              <a:t>Used for displaying information in various projects, such as IoT devices, wearables, and small gadgets</a:t>
            </a:r>
            <a:endParaRPr sz="1200">
              <a:solidFill>
                <a:srgbClr val="333E48"/>
              </a:solidFill>
              <a:latin typeface="Arial"/>
              <a:ea typeface="Arial"/>
              <a:cs typeface="Arial"/>
              <a:sym typeface="Arial"/>
            </a:endParaRPr>
          </a:p>
          <a:p>
            <a:pPr indent="-304800" lvl="0" marL="914400" rtl="0" algn="l">
              <a:spcBef>
                <a:spcPts val="0"/>
              </a:spcBef>
              <a:spcAft>
                <a:spcPts val="0"/>
              </a:spcAft>
              <a:buClr>
                <a:srgbClr val="333E48"/>
              </a:buClr>
              <a:buSzPts val="1200"/>
              <a:buFont typeface="Arial"/>
              <a:buChar char="●"/>
            </a:pPr>
            <a:r>
              <a:rPr lang="en" sz="1200">
                <a:solidFill>
                  <a:srgbClr val="333E48"/>
                </a:solidFill>
                <a:latin typeface="Arial"/>
                <a:ea typeface="Arial"/>
                <a:cs typeface="Arial"/>
                <a:sym typeface="Arial"/>
              </a:rPr>
              <a:t>Suitable for displaying sensor data, text, and simple graphics</a:t>
            </a:r>
            <a:endParaRPr b="1" sz="1200">
              <a:solidFill>
                <a:srgbClr val="000000"/>
              </a:solidFill>
              <a:latin typeface="Arial"/>
              <a:ea typeface="Arial"/>
              <a:cs typeface="Arial"/>
              <a:sym typeface="Arial"/>
            </a:endParaRPr>
          </a:p>
        </p:txBody>
      </p:sp>
      <p:pic>
        <p:nvPicPr>
          <p:cNvPr id="161" name="Google Shape;161;p18"/>
          <p:cNvPicPr preferRelativeResize="0"/>
          <p:nvPr/>
        </p:nvPicPr>
        <p:blipFill>
          <a:blip r:embed="rId3">
            <a:alphaModFix/>
          </a:blip>
          <a:stretch>
            <a:fillRect/>
          </a:stretch>
        </p:blipFill>
        <p:spPr>
          <a:xfrm>
            <a:off x="7152425" y="1719250"/>
            <a:ext cx="1771650" cy="1704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513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LDR Sensor</a:t>
            </a:r>
            <a:endParaRPr/>
          </a:p>
        </p:txBody>
      </p:sp>
      <p:sp>
        <p:nvSpPr>
          <p:cNvPr id="167" name="Google Shape;167;p19"/>
          <p:cNvSpPr txBox="1"/>
          <p:nvPr>
            <p:ph idx="1" type="body"/>
          </p:nvPr>
        </p:nvSpPr>
        <p:spPr>
          <a:xfrm>
            <a:off x="819150" y="1347750"/>
            <a:ext cx="5461800" cy="24480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Type</a:t>
            </a:r>
            <a:r>
              <a:rPr lang="en" sz="1400">
                <a:solidFill>
                  <a:srgbClr val="000000"/>
                </a:solidFill>
                <a:latin typeface="Arial"/>
                <a:ea typeface="Arial"/>
                <a:cs typeface="Arial"/>
                <a:sym typeface="Arial"/>
              </a:rPr>
              <a:t>: Light-dependent resistor (LDR)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Measurement</a:t>
            </a:r>
            <a:r>
              <a:rPr lang="en" sz="1400">
                <a:solidFill>
                  <a:srgbClr val="000000"/>
                </a:solidFill>
                <a:latin typeface="Arial"/>
                <a:ea typeface="Arial"/>
                <a:cs typeface="Arial"/>
                <a:sym typeface="Arial"/>
              </a:rPr>
              <a:t>: Measures ambient light intensity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Output</a:t>
            </a:r>
            <a:r>
              <a:rPr lang="en" sz="1400">
                <a:solidFill>
                  <a:srgbClr val="000000"/>
                </a:solidFill>
                <a:latin typeface="Arial"/>
                <a:ea typeface="Arial"/>
                <a:cs typeface="Arial"/>
                <a:sym typeface="Arial"/>
              </a:rPr>
              <a:t>: Analog voltage output inversely proportional to light intensity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Accuracy</a:t>
            </a:r>
            <a:r>
              <a:rPr lang="en" sz="1400">
                <a:solidFill>
                  <a:srgbClr val="000000"/>
                </a:solidFill>
                <a:latin typeface="Arial"/>
                <a:ea typeface="Arial"/>
                <a:cs typeface="Arial"/>
                <a:sym typeface="Arial"/>
              </a:rPr>
              <a:t>: Depends on the sensor quality and calibration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Range</a:t>
            </a:r>
            <a:r>
              <a:rPr lang="en" sz="1400">
                <a:solidFill>
                  <a:srgbClr val="000000"/>
                </a:solidFill>
                <a:latin typeface="Arial"/>
                <a:ea typeface="Arial"/>
                <a:cs typeface="Arial"/>
                <a:sym typeface="Arial"/>
              </a:rPr>
              <a:t>: Typically 10k ohms to a few hundred ohms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Operating Voltage</a:t>
            </a:r>
            <a:r>
              <a:rPr lang="en" sz="1400">
                <a:solidFill>
                  <a:srgbClr val="000000"/>
                </a:solidFill>
                <a:latin typeface="Arial"/>
                <a:ea typeface="Arial"/>
                <a:cs typeface="Arial"/>
                <a:sym typeface="Arial"/>
              </a:rPr>
              <a:t>: Generally operates at 5V</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Application</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Light sensing applications in automated lighting systems</a:t>
            </a:r>
            <a:endParaRPr sz="1400">
              <a:solidFill>
                <a:srgbClr val="000000"/>
              </a:solidFill>
              <a:latin typeface="Arial"/>
              <a:ea typeface="Arial"/>
              <a:cs typeface="Arial"/>
              <a:sym typeface="Arial"/>
            </a:endParaRPr>
          </a:p>
          <a:p>
            <a:pPr indent="-317500" lvl="0"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Sunlight intensity monitoring for solar panel optimization</a:t>
            </a:r>
            <a:endParaRPr sz="1400">
              <a:solidFill>
                <a:srgbClr val="000000"/>
              </a:solidFill>
              <a:latin typeface="Arial"/>
              <a:ea typeface="Arial"/>
              <a:cs typeface="Arial"/>
              <a:sym typeface="Arial"/>
            </a:endParaRPr>
          </a:p>
          <a:p>
            <a:pPr indent="-317500" lvl="0"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Darkness detection for security systems</a:t>
            </a:r>
            <a:endParaRPr sz="1400">
              <a:solidFill>
                <a:srgbClr val="000000"/>
              </a:solidFill>
              <a:latin typeface="Arial"/>
              <a:ea typeface="Arial"/>
              <a:cs typeface="Arial"/>
              <a:sym typeface="Arial"/>
            </a:endParaRPr>
          </a:p>
          <a:p>
            <a:pPr indent="0" lvl="0" marL="457200" rtl="0" algn="l">
              <a:spcBef>
                <a:spcPts val="1200"/>
              </a:spcBef>
              <a:spcAft>
                <a:spcPts val="1200"/>
              </a:spcAft>
              <a:buNone/>
            </a:pPr>
            <a:r>
              <a:t/>
            </a:r>
            <a:endParaRPr sz="1152">
              <a:solidFill>
                <a:srgbClr val="000000"/>
              </a:solidFill>
              <a:latin typeface="Arial"/>
              <a:ea typeface="Arial"/>
              <a:cs typeface="Arial"/>
              <a:sym typeface="Arial"/>
            </a:endParaRPr>
          </a:p>
        </p:txBody>
      </p:sp>
      <p:pic>
        <p:nvPicPr>
          <p:cNvPr id="168" name="Google Shape;168;p19"/>
          <p:cNvPicPr preferRelativeResize="0"/>
          <p:nvPr/>
        </p:nvPicPr>
        <p:blipFill>
          <a:blip r:embed="rId3">
            <a:alphaModFix/>
          </a:blip>
          <a:stretch>
            <a:fillRect/>
          </a:stretch>
        </p:blipFill>
        <p:spPr>
          <a:xfrm>
            <a:off x="6281025" y="1467875"/>
            <a:ext cx="2647300" cy="264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513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Arduino Nano V3</a:t>
            </a:r>
            <a:endParaRPr/>
          </a:p>
        </p:txBody>
      </p:sp>
      <p:sp>
        <p:nvSpPr>
          <p:cNvPr id="174" name="Google Shape;174;p20"/>
          <p:cNvSpPr txBox="1"/>
          <p:nvPr>
            <p:ph idx="1" type="body"/>
          </p:nvPr>
        </p:nvSpPr>
        <p:spPr>
          <a:xfrm>
            <a:off x="819150" y="1347750"/>
            <a:ext cx="7505700" cy="24480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Type</a:t>
            </a:r>
            <a:r>
              <a:rPr lang="en" sz="1050">
                <a:solidFill>
                  <a:srgbClr val="000000"/>
                </a:solidFill>
                <a:latin typeface="Arial"/>
                <a:ea typeface="Arial"/>
                <a:cs typeface="Arial"/>
                <a:sym typeface="Arial"/>
              </a:rPr>
              <a:t>: Microcontroller board.</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Microcontroller</a:t>
            </a:r>
            <a:r>
              <a:rPr lang="en" sz="1050">
                <a:solidFill>
                  <a:srgbClr val="000000"/>
                </a:solidFill>
                <a:latin typeface="Arial"/>
                <a:ea typeface="Arial"/>
                <a:cs typeface="Arial"/>
                <a:sym typeface="Arial"/>
              </a:rPr>
              <a:t>: </a:t>
            </a:r>
            <a:r>
              <a:rPr lang="en" sz="1050">
                <a:solidFill>
                  <a:srgbClr val="000000"/>
                </a:solidFill>
                <a:latin typeface="Arial"/>
                <a:ea typeface="Arial"/>
                <a:cs typeface="Arial"/>
                <a:sym typeface="Arial"/>
              </a:rPr>
              <a:t>Atmel ATmega328P</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Clock Speed</a:t>
            </a:r>
            <a:r>
              <a:rPr lang="en" sz="1050">
                <a:solidFill>
                  <a:srgbClr val="000000"/>
                </a:solidFill>
                <a:latin typeface="Arial"/>
                <a:ea typeface="Arial"/>
                <a:cs typeface="Arial"/>
                <a:sym typeface="Arial"/>
              </a:rPr>
              <a:t>: </a:t>
            </a:r>
            <a:r>
              <a:rPr lang="en" sz="1050">
                <a:solidFill>
                  <a:srgbClr val="000000"/>
                </a:solidFill>
                <a:latin typeface="Arial"/>
                <a:ea typeface="Arial"/>
                <a:cs typeface="Arial"/>
                <a:sym typeface="Arial"/>
              </a:rPr>
              <a:t>16 MHz</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Digital I/O Pins</a:t>
            </a:r>
            <a:r>
              <a:rPr lang="en" sz="1050">
                <a:solidFill>
                  <a:srgbClr val="000000"/>
                </a:solidFill>
                <a:latin typeface="Arial"/>
                <a:ea typeface="Arial"/>
                <a:cs typeface="Arial"/>
                <a:sym typeface="Arial"/>
              </a:rPr>
              <a:t>: 14</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Analog Input Pins</a:t>
            </a:r>
            <a:r>
              <a:rPr lang="en" sz="1050">
                <a:solidFill>
                  <a:srgbClr val="000000"/>
                </a:solidFill>
                <a:latin typeface="Arial"/>
                <a:ea typeface="Arial"/>
                <a:cs typeface="Arial"/>
                <a:sym typeface="Arial"/>
              </a:rPr>
              <a:t>: 8</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Operating Voltage</a:t>
            </a:r>
            <a:r>
              <a:rPr lang="en" sz="1050">
                <a:solidFill>
                  <a:srgbClr val="000000"/>
                </a:solidFill>
                <a:latin typeface="Arial"/>
                <a:ea typeface="Arial"/>
                <a:cs typeface="Arial"/>
                <a:sym typeface="Arial"/>
              </a:rPr>
              <a:t>: 5V</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Input Voltage (recommended)</a:t>
            </a:r>
            <a:r>
              <a:rPr lang="en" sz="1050">
                <a:solidFill>
                  <a:srgbClr val="000000"/>
                </a:solidFill>
                <a:latin typeface="Arial"/>
                <a:ea typeface="Arial"/>
                <a:cs typeface="Arial"/>
                <a:sym typeface="Arial"/>
              </a:rPr>
              <a:t>: 7-12V</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I</a:t>
            </a:r>
            <a:r>
              <a:rPr b="1" lang="en" sz="1050">
                <a:solidFill>
                  <a:srgbClr val="000000"/>
                </a:solidFill>
                <a:latin typeface="Arial"/>
                <a:ea typeface="Arial"/>
                <a:cs typeface="Arial"/>
                <a:sym typeface="Arial"/>
              </a:rPr>
              <a:t>nput Voltage (limits)</a:t>
            </a:r>
            <a:r>
              <a:rPr lang="en" sz="1050">
                <a:solidFill>
                  <a:srgbClr val="000000"/>
                </a:solidFill>
                <a:latin typeface="Arial"/>
                <a:ea typeface="Arial"/>
                <a:cs typeface="Arial"/>
                <a:sym typeface="Arial"/>
              </a:rPr>
              <a:t>: 6-20V</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Flash Memory</a:t>
            </a:r>
            <a:r>
              <a:rPr lang="en" sz="1050">
                <a:solidFill>
                  <a:srgbClr val="000000"/>
                </a:solidFill>
                <a:latin typeface="Arial"/>
                <a:ea typeface="Arial"/>
                <a:cs typeface="Arial"/>
                <a:sym typeface="Arial"/>
              </a:rPr>
              <a:t>: 32 KB (of which 2 KB is used by bootloader)</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SRAM</a:t>
            </a:r>
            <a:r>
              <a:rPr lang="en" sz="1050">
                <a:solidFill>
                  <a:srgbClr val="000000"/>
                </a:solidFill>
                <a:latin typeface="Arial"/>
                <a:ea typeface="Arial"/>
                <a:cs typeface="Arial"/>
                <a:sym typeface="Arial"/>
              </a:rPr>
              <a:t>: 2 KB</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EEPROM</a:t>
            </a:r>
            <a:r>
              <a:rPr lang="en" sz="1050">
                <a:solidFill>
                  <a:srgbClr val="000000"/>
                </a:solidFill>
                <a:latin typeface="Arial"/>
                <a:ea typeface="Arial"/>
                <a:cs typeface="Arial"/>
                <a:sym typeface="Arial"/>
              </a:rPr>
              <a:t>: 1 KB</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Communication</a:t>
            </a:r>
            <a:r>
              <a:rPr lang="en" sz="1050">
                <a:solidFill>
                  <a:srgbClr val="000000"/>
                </a:solidFill>
                <a:latin typeface="Arial"/>
                <a:ea typeface="Arial"/>
                <a:cs typeface="Arial"/>
                <a:sym typeface="Arial"/>
              </a:rPr>
              <a:t>: </a:t>
            </a:r>
            <a:r>
              <a:rPr lang="en" sz="1050">
                <a:solidFill>
                  <a:srgbClr val="000000"/>
                </a:solidFill>
                <a:latin typeface="Arial"/>
                <a:ea typeface="Arial"/>
                <a:cs typeface="Arial"/>
                <a:sym typeface="Arial"/>
              </a:rPr>
              <a:t>USB, UART, SPI, I2C</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Dimensions</a:t>
            </a:r>
            <a:r>
              <a:rPr lang="en" sz="1050">
                <a:solidFill>
                  <a:srgbClr val="000000"/>
                </a:solidFill>
                <a:latin typeface="Arial"/>
                <a:ea typeface="Arial"/>
                <a:cs typeface="Arial"/>
                <a:sym typeface="Arial"/>
              </a:rPr>
              <a:t>: </a:t>
            </a:r>
            <a:r>
              <a:rPr lang="en" sz="1050">
                <a:solidFill>
                  <a:srgbClr val="000000"/>
                </a:solidFill>
                <a:latin typeface="Arial"/>
                <a:ea typeface="Arial"/>
                <a:cs typeface="Arial"/>
                <a:sym typeface="Arial"/>
              </a:rPr>
              <a:t>18 x 45 mm</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Application</a:t>
            </a:r>
            <a:r>
              <a:rPr lang="en" sz="1050">
                <a:solidFill>
                  <a:srgbClr val="000000"/>
                </a:solidFill>
                <a:latin typeface="Arial"/>
                <a:ea typeface="Arial"/>
                <a:cs typeface="Arial"/>
                <a:sym typeface="Arial"/>
              </a:rPr>
              <a:t>:</a:t>
            </a:r>
            <a:endParaRPr sz="1050">
              <a:solidFill>
                <a:srgbClr val="000000"/>
              </a:solidFill>
              <a:latin typeface="Arial"/>
              <a:ea typeface="Arial"/>
              <a:cs typeface="Arial"/>
              <a:sym typeface="Arial"/>
            </a:endParaRPr>
          </a:p>
          <a:p>
            <a:pPr indent="-295275" lvl="0"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Used for prototyping, projects with space constraints, and applications where lower power consumption is preferred</a:t>
            </a:r>
            <a:endParaRPr sz="1050">
              <a:solidFill>
                <a:srgbClr val="000000"/>
              </a:solidFill>
              <a:latin typeface="Arial"/>
              <a:ea typeface="Arial"/>
              <a:cs typeface="Arial"/>
              <a:sym typeface="Arial"/>
            </a:endParaRPr>
          </a:p>
          <a:p>
            <a:pPr indent="-295275" lvl="0"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Commonly used in robotics, automation, and IoT projects</a:t>
            </a:r>
            <a:endParaRPr b="1" sz="1152">
              <a:solidFill>
                <a:srgbClr val="000000"/>
              </a:solidFill>
              <a:latin typeface="Arial"/>
              <a:ea typeface="Arial"/>
              <a:cs typeface="Arial"/>
              <a:sym typeface="Arial"/>
            </a:endParaRPr>
          </a:p>
        </p:txBody>
      </p:sp>
      <p:pic>
        <p:nvPicPr>
          <p:cNvPr id="175" name="Google Shape;175;p20"/>
          <p:cNvPicPr preferRelativeResize="0"/>
          <p:nvPr/>
        </p:nvPicPr>
        <p:blipFill>
          <a:blip r:embed="rId3">
            <a:alphaModFix/>
          </a:blip>
          <a:stretch>
            <a:fillRect/>
          </a:stretch>
        </p:blipFill>
        <p:spPr>
          <a:xfrm>
            <a:off x="5477825" y="1769275"/>
            <a:ext cx="3443725" cy="1517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577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Circuit Diagram</a:t>
            </a:r>
            <a:endParaRPr/>
          </a:p>
        </p:txBody>
      </p:sp>
      <p:pic>
        <p:nvPicPr>
          <p:cNvPr id="181" name="Google Shape;181;p21"/>
          <p:cNvPicPr preferRelativeResize="0"/>
          <p:nvPr/>
        </p:nvPicPr>
        <p:blipFill>
          <a:blip r:embed="rId3">
            <a:alphaModFix/>
          </a:blip>
          <a:stretch>
            <a:fillRect/>
          </a:stretch>
        </p:blipFill>
        <p:spPr>
          <a:xfrm>
            <a:off x="2497763" y="1455550"/>
            <a:ext cx="4148474" cy="330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