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69" r:id="rId5"/>
    <p:sldId id="257" r:id="rId6"/>
    <p:sldId id="275" r:id="rId7"/>
    <p:sldId id="276" r:id="rId8"/>
    <p:sldId id="277" r:id="rId9"/>
    <p:sldId id="273" r:id="rId10"/>
    <p:sldId id="272" r:id="rId11"/>
    <p:sldId id="278" r:id="rId12"/>
    <p:sldId id="279" r:id="rId13"/>
    <p:sldId id="270" r:id="rId14"/>
    <p:sldId id="265" r:id="rId15"/>
    <p:sldId id="266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7690726-49DA-4552-BDEB-330DD8EA8BD9}" styleName="Table_0">
    <a:wholeTbl>
      <a:tcTxStyle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 panose="020B0604030504040204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 panose="020B0604030504040204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 panose="020B0604030504040204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 panose="020B0604030504040204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 panose="020B0604030504040204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 panose="020B0604030504040204"/>
              <a:buNone/>
              <a:defRPr sz="2800" b="1" i="0" u="none" strike="noStrike" cap="none">
                <a:solidFill>
                  <a:srgbClr val="FF0000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–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9pPr>
          </a:lstStyle>
          <a:p/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9pPr>
          </a:lstStyle>
          <a:p/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2"/>
          <a:srcRect b="18046"/>
          <a:stretch>
            <a:fillRect/>
          </a:stretch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RohanSKumar16/Capstone-Project-SafeBite-AI.g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US" altLang="en-US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SafeBite AI: An AI-Powered Food Safety &amp; Authenticity Platform</a:t>
            </a:r>
            <a:br>
              <a:rPr lang="en-US" altLang="en-US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altLang="en-US" sz="2400" b="0" i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“Safe Food. Stronger Nation.”</a:t>
            </a:r>
            <a:endParaRPr lang="en-US" altLang="en-US" sz="2400" b="0" i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8" y="2243472"/>
            <a:ext cx="4391131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sz="1800" dirty="0">
                <a:latin typeface="Cambria" panose="02040503050406030204" pitchFamily="18" charset="0"/>
                <a:ea typeface="Cambria" panose="02040503050406030204" pitchFamily="18" charset="0"/>
              </a:rPr>
              <a:t>Batch Number</a:t>
            </a:r>
            <a:r>
              <a:rPr lang="en-GB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r>
              <a:rPr lang="en-IN" altLang="en-GB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 CAI_</a:t>
            </a:r>
            <a:endParaRPr lang="en-IN" altLang="en-GB" sz="18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604020202020204"/>
              <a:buNone/>
            </a:pP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Under the Supervision of,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604020202020204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1700" b="1" i="0" u="none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Dr.</a:t>
            </a:r>
            <a:r>
              <a:rPr lang="en-IN" altLang="en-GB" sz="1700" b="1" i="0" u="none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Suvanam Sasidhar Babu</a:t>
            </a:r>
            <a:endParaRPr lang="en-US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Professor / Associate Professor / Assistant Professor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School of Computer Science </a:t>
            </a:r>
            <a:r>
              <a:rPr lang="en-GB" sz="1700" b="1" i="0" u="none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and </a:t>
            </a: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604020202020204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</p:txBody>
      </p:sp>
      <p:graphicFrame>
        <p:nvGraphicFramePr>
          <p:cNvPr id="89" name="Google Shape;89;p13"/>
          <p:cNvGraphicFramePr/>
          <p:nvPr/>
        </p:nvGraphicFramePr>
        <p:xfrm>
          <a:off x="553347" y="2936470"/>
          <a:ext cx="5418675" cy="2194620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2085000"/>
                <a:gridCol w="3333675"/>
              </a:tblGrid>
              <a:tr h="306243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u="none" strike="noStrike" cap="none" dirty="0"/>
                        <a:t>20221CAI0064</a:t>
                      </a:r>
                      <a:endParaRPr lang="en-US"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ROHAN S KUMAR</a:t>
                      </a:r>
                      <a:endParaRPr lang="en-US"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832225" y="136441"/>
            <a:ext cx="5498973" cy="729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GB" sz="1800" b="1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CSE7101-</a:t>
            </a:r>
            <a:r>
              <a:rPr lang="en-GB" sz="1800" b="1" i="0" u="none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Capstone Project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GB" sz="1800" b="1" i="0" u="none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Review-1</a:t>
            </a:r>
            <a:endParaRPr sz="18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784225" y="4575175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US" sz="1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Program: </a:t>
            </a:r>
            <a:r>
              <a:rPr lang="en-IN" altLang="en-US" sz="1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B.Tech.(CAI)</a:t>
            </a:r>
            <a:endParaRPr lang="en-US" sz="1800" b="1" i="0" u="none" strike="noStrike" cap="none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US" sz="1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</a:t>
            </a:r>
            <a:r>
              <a:rPr lang="en-US" sz="1800" b="1" dirty="0" err="1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HoD</a:t>
            </a:r>
            <a:r>
              <a:rPr lang="en-US" sz="1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: </a:t>
            </a:r>
            <a:r>
              <a:rPr lang="en-IN" altLang="en-US" sz="1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Dr. Zaffar Ali Khan</a:t>
            </a:r>
            <a:endParaRPr lang="en-US" sz="18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Program Project Coordinator: </a:t>
            </a:r>
            <a:r>
              <a:rPr lang="en-IN" altLang="en-US" sz="1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</a:t>
            </a:r>
            <a:r>
              <a:rPr lang="en-IN" altLang="en-US" sz="1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Ms. Suma N. G.</a:t>
            </a:r>
            <a:endParaRPr lang="en-US" sz="18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School Project Coordinators: </a:t>
            </a:r>
            <a:r>
              <a:rPr lang="en-US" sz="1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Dr. Sampath A K , Dr. Geetha A </a:t>
            </a:r>
            <a:endParaRPr sz="18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22960" y="716418"/>
            <a:ext cx="10657840" cy="4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IN" dirty="0"/>
              <a:t>Innovation or Novel Contributions</a:t>
            </a:r>
            <a:br>
              <a:rPr lang="en-IN" dirty="0"/>
            </a:b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1223645"/>
            <a:ext cx="10376535" cy="40824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200" b="1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Crowdsourced Food Safety Risk Index </a:t>
            </a:r>
            <a:r>
              <a:rPr lang="en-IN" altLang="en-US" sz="2200" b="1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:</a:t>
            </a:r>
            <a:r>
              <a:rPr lang="en-US" altLang="en-US" sz="2200" b="1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altLang="en-US" sz="220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Real-time, region-specific adulteration risk mapping for proactive food safety alerts.</a:t>
            </a:r>
            <a:endParaRPr lang="en-US" altLang="en-US" sz="2200" dirty="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200" dirty="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200" b="1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Comprehensive AI Solution </a:t>
            </a:r>
            <a:r>
              <a:rPr lang="en-IN" altLang="en-US" sz="2200" b="1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: </a:t>
            </a:r>
            <a:r>
              <a:rPr lang="en-US" altLang="en-US" sz="220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First platform to unify image classification, fake news detection, chatbot, and complaint reporting.</a:t>
            </a:r>
            <a:endParaRPr lang="en-US" altLang="en-US" sz="2200" dirty="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200" dirty="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200" b="1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Consumer-Driven Intelligence </a:t>
            </a:r>
            <a:r>
              <a:rPr lang="en-IN" altLang="en-US" sz="2200" b="1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:</a:t>
            </a:r>
            <a:r>
              <a:rPr lang="en-US" altLang="en-US" sz="2200" b="1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altLang="en-US" sz="220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Leverages user-generated data to create actionable insights for individuals and authorities.</a:t>
            </a:r>
            <a:endParaRPr lang="en-US" altLang="en-US" sz="2200" dirty="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200" dirty="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200" b="1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Scalable &amp; Future-Oriented </a:t>
            </a:r>
            <a:r>
              <a:rPr lang="en-IN" altLang="en-US" sz="2200" b="1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:</a:t>
            </a:r>
            <a:r>
              <a:rPr lang="en-US" altLang="en-US" sz="220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 Architecture designed for IoT integration, blockchain-enabled transparency, and mobile app expansion.</a:t>
            </a:r>
            <a:endParaRPr lang="en-US" altLang="en-US" sz="2200" dirty="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 smtClean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271491762" name="Picture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98"/>
          <a:stretch>
            <a:fillRect/>
          </a:stretch>
        </p:blipFill>
        <p:spPr bwMode="auto">
          <a:xfrm>
            <a:off x="1458595" y="1304925"/>
            <a:ext cx="9279255" cy="43827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</a:t>
            </a:r>
            <a:r>
              <a:rPr lang="en-GB" dirty="0" smtClean="0">
                <a:latin typeface="Cambria" panose="02040503050406030204" pitchFamily="18" charset="0"/>
                <a:ea typeface="Cambria" panose="02040503050406030204" pitchFamily="18" charset="0"/>
              </a:rPr>
              <a:t>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79629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52400" indent="0">
              <a:spcBef>
                <a:spcPts val="0"/>
              </a:spcBef>
              <a:buNone/>
            </a:pPr>
            <a:r>
              <a:rPr lang="en-US" altLang="en-US" sz="2000" dirty="0">
                <a:latin typeface="Verdana" panose="020B0604030504040204" charset="0"/>
                <a:ea typeface="Cambria" panose="02040503050406030204" pitchFamily="18" charset="0"/>
                <a:cs typeface="Verdana" panose="020B0604030504040204" charset="0"/>
              </a:rPr>
              <a:t>[1] R. U. Mhapsekar, L. Abraham, N. O’Shea, and S. Davy, “Edge-AI implementation for milk adulteration detection,” Proc. IEEE Global Conf. Artificial Intell. Internet Things (GCAIoT), pp. 108–113, Dec. 2022, doi: 10.1109/GCAIoT57150.2022.10019173.</a:t>
            </a:r>
            <a:endParaRPr lang="en-US" altLang="en-US" sz="2000" dirty="0">
              <a:latin typeface="Verdana" panose="020B0604030504040204" charset="0"/>
              <a:ea typeface="Cambria" panose="02040503050406030204" pitchFamily="18" charset="0"/>
              <a:cs typeface="Verdana" panose="020B0604030504040204" charset="0"/>
            </a:endParaRPr>
          </a:p>
          <a:p>
            <a:pPr marL="152400" indent="0">
              <a:spcBef>
                <a:spcPts val="0"/>
              </a:spcBef>
              <a:buNone/>
            </a:pPr>
            <a:endParaRPr lang="en-US" altLang="en-US" sz="2000" dirty="0">
              <a:latin typeface="Verdana" panose="020B0604030504040204" charset="0"/>
              <a:ea typeface="Cambria" panose="02040503050406030204" pitchFamily="18" charset="0"/>
              <a:cs typeface="Verdana" panose="020B0604030504040204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US" altLang="en-US" sz="2000" dirty="0">
                <a:latin typeface="Verdana" panose="020B0604030504040204" charset="0"/>
                <a:ea typeface="Cambria" panose="02040503050406030204" pitchFamily="18" charset="0"/>
                <a:cs typeface="Verdana" panose="020B0604030504040204" charset="0"/>
              </a:rPr>
              <a:t>[2] S. Peddareddigari, S. V. H. Vijayan, and M. Annamalai, “IoT, blockchain, big data and artificial intelligence (IBBA) framework — for real-time food safety monitoring,” Applied Sciences, vol. 15, no. 1, article 105, Dec. 2024, doi: 10.3390/app15010105.</a:t>
            </a:r>
            <a:endParaRPr lang="en-US" altLang="en-US" sz="2000" dirty="0">
              <a:latin typeface="Verdana" panose="020B0604030504040204" charset="0"/>
              <a:ea typeface="Cambria" panose="02040503050406030204" pitchFamily="18" charset="0"/>
              <a:cs typeface="Verdana" panose="020B0604030504040204" charset="0"/>
            </a:endParaRPr>
          </a:p>
          <a:p>
            <a:pPr marL="152400" indent="0">
              <a:spcBef>
                <a:spcPts val="0"/>
              </a:spcBef>
              <a:buNone/>
            </a:pPr>
            <a:endParaRPr lang="en-US" altLang="en-US" sz="2000" dirty="0">
              <a:latin typeface="Verdana" panose="020B0604030504040204" charset="0"/>
              <a:ea typeface="Cambria" panose="02040503050406030204" pitchFamily="18" charset="0"/>
              <a:cs typeface="Verdana" panose="020B0604030504040204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US" altLang="en-US" sz="2000" dirty="0">
                <a:latin typeface="Verdana" panose="020B0604030504040204" charset="0"/>
                <a:ea typeface="Cambria" panose="02040503050406030204" pitchFamily="18" charset="0"/>
                <a:cs typeface="Verdana" panose="020B0604030504040204" charset="0"/>
              </a:rPr>
              <a:t>[3] X. Zhou and R. Zafarani, “Fake news: A survey of research, detection methods, and opportunities,” IEEE Trans. Knowl. Data Eng., vol. 33, no. 9, pp. 3579–3599, Sep. 2021, doi: 10.1109/TKDE.2020.2981314.</a:t>
            </a:r>
            <a:endParaRPr lang="en-US" altLang="en-US" sz="2000" dirty="0">
              <a:latin typeface="Verdana" panose="020B0604030504040204" charset="0"/>
              <a:ea typeface="Cambria" panose="02040503050406030204" pitchFamily="18" charset="0"/>
              <a:cs typeface="Verdana" panose="020B06040305040402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 smtClean="0">
                <a:latin typeface="Cambria" panose="02040503050406030204" pitchFamily="18" charset="0"/>
                <a:ea typeface="Cambria" panose="02040503050406030204" pitchFamily="18" charset="0"/>
              </a:rPr>
              <a:t>Problem Statement Number: </a:t>
            </a: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 PSCS </a:t>
            </a:r>
            <a:r>
              <a:rPr lang="en-US" altLang="en-GB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250</a:t>
            </a:r>
            <a:endParaRPr lang="en-US" altLang="en-GB" dirty="0">
              <a:latin typeface="Cambria" panose="02040503050406030204" pitchFamily="18" charset="0"/>
              <a:ea typeface="Cambria" panose="02040503050406030204" pitchFamily="18" charset="0"/>
              <a:sym typeface="+mn-ea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02489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Organization: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 </a:t>
            </a:r>
            <a:r>
              <a:rPr lang="en-US" altLang="en-US" sz="2000" dirty="0" smtClean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AICTE, MIC-Student Innovation</a:t>
            </a:r>
            <a:endParaRPr lang="en-US" altLang="en-US" sz="2000" dirty="0" smtClean="0">
              <a:latin typeface="Cambria" panose="02040503050406030204" pitchFamily="18" charset="0"/>
              <a:ea typeface="Cambria" panose="02040503050406030204" pitchFamily="18" charset="0"/>
              <a:sym typeface="+mn-ea"/>
            </a:endParaRPr>
          </a:p>
          <a:p>
            <a:pPr marL="342900" lvl="0" indent="-190500" algn="just">
              <a:spcBef>
                <a:spcPts val="0"/>
              </a:spcBef>
              <a:buNone/>
            </a:pPr>
            <a:r>
              <a:rPr lang="en-US" altLang="en-US" sz="2000" b="1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Innovation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Category (Hardware / Software / Both) :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 SOFTWARE</a:t>
            </a: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  <a:sym typeface="+mn-ea"/>
            </a:endParaRP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Problem Description: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 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  <a:sym typeface="+mn-ea"/>
            </a:endParaRP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altLang="en-US" sz="2000" dirty="0" smtClean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Food adulteration in essentials like milk, oils, and spices poses severe health risks, while misinformation </a:t>
            </a:r>
            <a:endParaRPr lang="en-US" altLang="en-US" sz="2000" dirty="0" smtClean="0">
              <a:latin typeface="Cambria" panose="02040503050406030204" pitchFamily="18" charset="0"/>
              <a:ea typeface="Cambria" panose="02040503050406030204" pitchFamily="18" charset="0"/>
              <a:sym typeface="+mn-ea"/>
            </a:endParaRPr>
          </a:p>
          <a:p>
            <a:pPr marL="342900" lvl="0" indent="-190500" algn="l">
              <a:lnSpc>
                <a:spcPct val="200000"/>
              </a:lnSpc>
              <a:spcBef>
                <a:spcPts val="0"/>
              </a:spcBef>
              <a:buNone/>
            </a:pPr>
            <a:r>
              <a:rPr lang="en-US" altLang="en-US" sz="2000" dirty="0" smtClean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on social media fuels panic and mistrust. Existing solutions are fragmented, costly, and inaccessible </a:t>
            </a:r>
            <a:endParaRPr lang="en-US" altLang="en-US" sz="2000" dirty="0" smtClean="0">
              <a:latin typeface="Cambria" panose="02040503050406030204" pitchFamily="18" charset="0"/>
              <a:ea typeface="Cambria" panose="02040503050406030204" pitchFamily="18" charset="0"/>
              <a:sym typeface="+mn-ea"/>
            </a:endParaRPr>
          </a:p>
          <a:p>
            <a:pPr marL="342900" lvl="0" indent="-190500" algn="l">
              <a:lnSpc>
                <a:spcPct val="200000"/>
              </a:lnSpc>
              <a:spcBef>
                <a:spcPts val="0"/>
              </a:spcBef>
              <a:buNone/>
            </a:pPr>
            <a:r>
              <a:rPr lang="en-US" altLang="en-US" sz="2000" dirty="0" smtClean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to consumers.</a:t>
            </a:r>
            <a:r>
              <a:rPr lang="en-IN" altLang="en-US" sz="2000" dirty="0" smtClean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 </a:t>
            </a:r>
            <a:r>
              <a:rPr lang="en-US" altLang="en-US" sz="2000" dirty="0" smtClean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There is a need for a unified AI-powered platform that enables real-time </a:t>
            </a:r>
            <a:endParaRPr lang="en-US" altLang="en-US" sz="2000" dirty="0" smtClean="0">
              <a:latin typeface="Cambria" panose="02040503050406030204" pitchFamily="18" charset="0"/>
              <a:ea typeface="Cambria" panose="02040503050406030204" pitchFamily="18" charset="0"/>
              <a:sym typeface="+mn-ea"/>
            </a:endParaRPr>
          </a:p>
          <a:p>
            <a:pPr marL="342900" lvl="0" indent="-190500" algn="l">
              <a:lnSpc>
                <a:spcPct val="200000"/>
              </a:lnSpc>
              <a:spcBef>
                <a:spcPts val="0"/>
              </a:spcBef>
              <a:buNone/>
            </a:pPr>
            <a:r>
              <a:rPr lang="en-US" altLang="en-US" sz="2000" dirty="0" smtClean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adulteration detection, validates</a:t>
            </a:r>
            <a:r>
              <a:rPr lang="en-IN" altLang="en-US" sz="2000" dirty="0" smtClean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 </a:t>
            </a:r>
            <a:r>
              <a:rPr lang="en-US" altLang="en-US" sz="2000" dirty="0" smtClean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food-related claims, and provides region-specific safety insights, </a:t>
            </a:r>
            <a:endParaRPr lang="en-US" altLang="en-US" sz="2000" dirty="0" smtClean="0">
              <a:latin typeface="Cambria" panose="02040503050406030204" pitchFamily="18" charset="0"/>
              <a:ea typeface="Cambria" panose="02040503050406030204" pitchFamily="18" charset="0"/>
              <a:sym typeface="+mn-ea"/>
            </a:endParaRPr>
          </a:p>
          <a:p>
            <a:pPr marL="342900" lvl="0" indent="-190500" algn="l">
              <a:lnSpc>
                <a:spcPct val="200000"/>
              </a:lnSpc>
              <a:spcBef>
                <a:spcPts val="0"/>
              </a:spcBef>
              <a:buNone/>
            </a:pPr>
            <a:r>
              <a:rPr lang="en-US" altLang="en-US" sz="2000" dirty="0" smtClean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with future scalability for IoT</a:t>
            </a:r>
            <a:r>
              <a:rPr lang="en-IN" altLang="en-US" sz="2000" dirty="0" smtClean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 </a:t>
            </a:r>
            <a:r>
              <a:rPr lang="en-US" altLang="en-US" sz="2000" dirty="0" smtClean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and blockchain integration.</a:t>
            </a:r>
            <a:endParaRPr lang="en-US" altLang="en-US" sz="2000" dirty="0" smtClean="0">
              <a:latin typeface="Cambria" panose="02040503050406030204" pitchFamily="18" charset="0"/>
              <a:ea typeface="Cambria" panose="020405030504060302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 smtClean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655782" y="1466273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Problem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Statement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Objectives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Background and Related work for title Selection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Statement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Innovation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or Novel Contributions</a:t>
            </a:r>
            <a:endParaRPr lang="en-US" sz="3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Git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-hub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Link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Timeline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of the Project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9600" y="1000125"/>
            <a:ext cx="10871200" cy="50145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100" b="1" dirty="0"/>
              <a:t>Food adulteration</a:t>
            </a:r>
            <a:r>
              <a:rPr lang="en-US" altLang="en-US" sz="2100" dirty="0"/>
              <a:t> in everyday staples such as milk, oils, and spices poses significant health hazards and undermines consumer trust.</a:t>
            </a:r>
            <a:endParaRPr lang="en-US" alt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100" b="1" dirty="0"/>
              <a:t>Accessible, real-time detection tools </a:t>
            </a:r>
            <a:r>
              <a:rPr lang="en-US" altLang="en-US" sz="2100" dirty="0"/>
              <a:t>for consumers are lacking, while laboratory tests remain costly and impractical for widespread use.</a:t>
            </a:r>
            <a:endParaRPr lang="en-US" alt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100" b="1" dirty="0"/>
              <a:t>Food-related misinformation </a:t>
            </a:r>
            <a:r>
              <a:rPr lang="en-US" altLang="en-US" sz="2100" dirty="0"/>
              <a:t>spreads rapidly across digital platforms, fueling panic and confusion.</a:t>
            </a:r>
            <a:endParaRPr lang="en-US" alt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100" b="1" dirty="0"/>
              <a:t>Existing solutions are fragmented</a:t>
            </a:r>
            <a:r>
              <a:rPr lang="en-US" altLang="en-US" sz="2100" dirty="0"/>
              <a:t>, addressing isolated problems without offering a holistic, consumer-focused approach.</a:t>
            </a:r>
            <a:endParaRPr lang="en-US" alt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100" dirty="0"/>
          </a:p>
          <a:p>
            <a:r>
              <a:rPr lang="en-US" altLang="en-US" sz="2100" dirty="0"/>
              <a:t>This highlights the urgent need for a unified AI-powered platform that ensures food safety by detecting adulteration, validating food-related claims, and delivering region-specific insights, with scalability for future IoT and blockchain integration.</a:t>
            </a:r>
            <a:endParaRPr lang="en-US" altLang="en-US" sz="21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Objectives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12800" y="889843"/>
            <a:ext cx="10668000" cy="4492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Our primary objectives are to:</a:t>
            </a:r>
            <a:endParaRPr 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200" b="1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Food Image Classification: </a:t>
            </a:r>
            <a:r>
              <a:rPr lang="en-US" altLang="en-US" sz="2200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Train CNN models (EfficientNet/ResNet</a:t>
            </a:r>
            <a:r>
              <a:rPr lang="en-IN" altLang="en-US" sz="2200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/etc</a:t>
            </a:r>
            <a:r>
              <a:rPr lang="en-US" altLang="en-US" sz="2200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) to identify and categorize food items from images.</a:t>
            </a:r>
            <a:endParaRPr lang="en-US" alt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200" b="1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AI-Powered Chatbot: </a:t>
            </a:r>
            <a:r>
              <a:rPr lang="en-US" altLang="en-US" sz="2200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Build an intelligent chatbot (ALBERT) to handle queries, log geo-tagged complaints, and guide consumers.</a:t>
            </a:r>
            <a:endParaRPr lang="en-US" alt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200" b="1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Fake News Detection:</a:t>
            </a:r>
            <a:r>
              <a:rPr lang="en-US" altLang="en-US" sz="2200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 Use transformer models (DistilBERT/RoBERTa) to verify and filter food-related misinformation.</a:t>
            </a:r>
            <a:endParaRPr lang="en-US" alt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200" b="1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Crowdsourced Risk Index:</a:t>
            </a:r>
            <a:r>
              <a:rPr lang="en-US" altLang="en-US" sz="2200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 Develop a real-time regional heatmap of adulteration risks by aggregating consumer complaints and AI insights.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IN" dirty="0"/>
              <a:t>Background and Related Work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12800" y="938530"/>
            <a:ext cx="10617200" cy="4831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Food adulteration in essentials like milk, oils, and spices poses serious health risks, while costly lab tests restrict accessibility.</a:t>
            </a:r>
            <a:endParaRPr lang="en-US" alt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CNN models (EfficientNet, ResNet) excel in food classification; transformer models (BERT, RoBERTa, DistilBERT) advance misinformation detection.</a:t>
            </a:r>
            <a:endParaRPr lang="en-US" alt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IoT and blockchain show promise in food safety monitoring but remain fragmented and underutilized for consumers.</a:t>
            </a:r>
            <a:endParaRPr lang="en-US" alt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200" b="1" dirty="0">
                <a:latin typeface="Cambria" panose="02040503050406030204" pitchFamily="18" charset="0"/>
                <a:ea typeface="Cambria" panose="02040503050406030204" pitchFamily="18" charset="0"/>
              </a:rPr>
              <a:t>Critical Gap: </a:t>
            </a:r>
            <a:r>
              <a:rPr lang="en-US" alt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Lack of a unified, real-time, consumer-focused platform to detect adulteration, counter misinformation, and provide regional risk insights.</a:t>
            </a:r>
            <a:endParaRPr lang="en-US" alt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200" b="1" dirty="0">
                <a:latin typeface="Cambria" panose="02040503050406030204" pitchFamily="18" charset="0"/>
                <a:ea typeface="Cambria" panose="02040503050406030204" pitchFamily="18" charset="0"/>
              </a:rPr>
              <a:t>Proposed Solution:</a:t>
            </a:r>
            <a:r>
              <a:rPr lang="en-US" alt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 SafeBite AI integrates image classification, chatbot, fake news detection, and a Crowdsourced Risk Index to ensure food safety.</a:t>
            </a:r>
            <a:endParaRPr lang="en-US" alt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Analysis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of Problem Statement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Our project is built on a modern AI-powered web stack:</a:t>
            </a:r>
            <a:endParaRPr lang="en-US" alt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altLang="en-US" sz="22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altLang="en-US" sz="2200" b="1" dirty="0">
                <a:latin typeface="Cambria" panose="02040503050406030204" pitchFamily="18" charset="0"/>
                <a:ea typeface="Cambria" panose="02040503050406030204" pitchFamily="18" charset="0"/>
              </a:rPr>
              <a:t>Frontend: </a:t>
            </a:r>
            <a:r>
              <a:rPr lang="en-US" alt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ReactJS / Next.js for responsive web interface</a:t>
            </a:r>
            <a:endParaRPr lang="en-US" alt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altLang="en-US" sz="22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altLang="en-US" sz="2200" b="1" dirty="0">
                <a:latin typeface="Cambria" panose="02040503050406030204" pitchFamily="18" charset="0"/>
                <a:ea typeface="Cambria" panose="02040503050406030204" pitchFamily="18" charset="0"/>
              </a:rPr>
              <a:t>Backend:</a:t>
            </a:r>
            <a:r>
              <a:rPr lang="en-US" alt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 FastAPI / Flask for API and model integration</a:t>
            </a:r>
            <a:endParaRPr lang="en-US" alt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alt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altLang="en-US" sz="2200" b="1" dirty="0">
                <a:latin typeface="Cambria" panose="02040503050406030204" pitchFamily="18" charset="0"/>
                <a:ea typeface="Cambria" panose="02040503050406030204" pitchFamily="18" charset="0"/>
              </a:rPr>
              <a:t>AI Models:</a:t>
            </a:r>
            <a:r>
              <a:rPr lang="en-US" alt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 EfficientNet/ResNet (food classification), ALBERT (chatbot), DistilBERT/RoBERTa (fake news detection)</a:t>
            </a:r>
            <a:endParaRPr lang="en-US" alt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alt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altLang="en-US" sz="2200" b="1" dirty="0">
                <a:latin typeface="Cambria" panose="02040503050406030204" pitchFamily="18" charset="0"/>
                <a:ea typeface="Cambria" panose="02040503050406030204" pitchFamily="18" charset="0"/>
              </a:rPr>
              <a:t>Database: </a:t>
            </a:r>
            <a:r>
              <a:rPr lang="en-US" alt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MongoDB / Firebase for complaint and report storage</a:t>
            </a:r>
            <a:endParaRPr lang="en-US" alt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alt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altLang="en-US" sz="2200" b="1" dirty="0">
                <a:latin typeface="Cambria" panose="02040503050406030204" pitchFamily="18" charset="0"/>
                <a:ea typeface="Cambria" panose="02040503050406030204" pitchFamily="18" charset="0"/>
              </a:rPr>
              <a:t>Visualization:</a:t>
            </a:r>
            <a:r>
              <a:rPr lang="en-US" alt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 Folium / Mapbox for real-time heatmaps</a:t>
            </a:r>
            <a:endParaRPr lang="en-US" alt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Analysis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of Problem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Statement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762000"/>
            <a:ext cx="10668000" cy="5060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Software and Hardware Requirements:</a:t>
            </a:r>
            <a:r>
              <a:rPr lang="en-US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en-US" sz="2000" b="1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alt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849620" y="1453515"/>
            <a:ext cx="5878830" cy="45307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charset="0"/>
              <a:buChar char="v"/>
            </a:pPr>
            <a:r>
              <a:rPr lang="en-US" altLang="en-US" sz="2000" b="1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Hardware Requirements:</a:t>
            </a:r>
            <a:endParaRPr lang="en-US" alt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95350" lvl="1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Laptop with 8–16 GB RAM and </a:t>
            </a:r>
            <a:endParaRPr lang="en-US" altLang="en-US" sz="1800" dirty="0">
              <a:latin typeface="Cambria" panose="02040503050406030204" pitchFamily="18" charset="0"/>
              <a:ea typeface="Cambria" panose="02040503050406030204" pitchFamily="18" charset="0"/>
              <a:sym typeface="+mn-ea"/>
            </a:endParaRPr>
          </a:p>
          <a:p>
            <a:pPr marL="609600" lvl="1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None/>
            </a:pPr>
            <a:r>
              <a:rPr lang="en-IN" altLang="en-US" sz="1800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      </a:t>
            </a:r>
            <a:r>
              <a:rPr lang="en-US" altLang="en-US" sz="1800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internet connection</a:t>
            </a:r>
            <a:endParaRPr lang="en-US" alt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895350" lvl="1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1800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GPU-enabled environment (e.g., Google </a:t>
            </a:r>
            <a:endParaRPr lang="en-US" altLang="en-US" sz="1800" dirty="0">
              <a:latin typeface="Cambria" panose="02040503050406030204" pitchFamily="18" charset="0"/>
              <a:ea typeface="Cambria" panose="02040503050406030204" pitchFamily="18" charset="0"/>
              <a:sym typeface="+mn-ea"/>
            </a:endParaRPr>
          </a:p>
          <a:p>
            <a:pPr marL="609600" lvl="1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None/>
            </a:pPr>
            <a:r>
              <a:rPr lang="en-IN" altLang="en-US" sz="1800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      </a:t>
            </a:r>
            <a:r>
              <a:rPr lang="en-US" altLang="en-US" sz="1800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Colab Pro) for model training</a:t>
            </a:r>
            <a:endParaRPr lang="en-US" sz="1800"/>
          </a:p>
        </p:txBody>
      </p:sp>
      <p:sp>
        <p:nvSpPr>
          <p:cNvPr id="4" name="Text Box 3"/>
          <p:cNvSpPr txBox="1"/>
          <p:nvPr/>
        </p:nvSpPr>
        <p:spPr>
          <a:xfrm>
            <a:off x="830580" y="1407795"/>
            <a:ext cx="5751195" cy="45764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charset="0"/>
              <a:buChar char="v"/>
            </a:pPr>
            <a:r>
              <a:rPr lang="en-IN" altLang="en-US" sz="2000" b="1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Software</a:t>
            </a:r>
            <a:r>
              <a:rPr lang="en-US" altLang="en-US" sz="2000" b="1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 Requirements:</a:t>
            </a:r>
            <a:endParaRPr lang="en-US" altLang="en-US" sz="2000" b="1" dirty="0">
              <a:latin typeface="Cambria" panose="02040503050406030204" pitchFamily="18" charset="0"/>
              <a:ea typeface="Cambria" panose="02040503050406030204" pitchFamily="18" charset="0"/>
              <a:sym typeface="+mn-ea"/>
            </a:endParaRPr>
          </a:p>
          <a:p>
            <a:pPr marL="895350" lvl="1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1800" b="1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IDE: </a:t>
            </a:r>
            <a:r>
              <a:rPr lang="en-US" altLang="en-US" sz="1800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Visual Studio Code</a:t>
            </a:r>
            <a:endParaRPr lang="en-US" altLang="en-US" sz="1800" dirty="0">
              <a:latin typeface="Cambria" panose="02040503050406030204" pitchFamily="18" charset="0"/>
              <a:ea typeface="Cambria" panose="02040503050406030204" pitchFamily="18" charset="0"/>
              <a:sym typeface="+mn-ea"/>
            </a:endParaRPr>
          </a:p>
          <a:p>
            <a:pPr marL="895350" lvl="1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1800" b="1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Backend:</a:t>
            </a:r>
            <a:r>
              <a:rPr lang="en-US" altLang="en-US" sz="1800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 Flask / FastAPI</a:t>
            </a:r>
            <a:endParaRPr lang="en-US" altLang="en-US" sz="1800" dirty="0">
              <a:latin typeface="Cambria" panose="02040503050406030204" pitchFamily="18" charset="0"/>
              <a:ea typeface="Cambria" panose="02040503050406030204" pitchFamily="18" charset="0"/>
              <a:sym typeface="+mn-ea"/>
            </a:endParaRPr>
          </a:p>
          <a:p>
            <a:pPr marL="895350" lvl="1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1800" b="1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Frontend:</a:t>
            </a:r>
            <a:r>
              <a:rPr lang="en-US" altLang="en-US" sz="1800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 ReactJS / Next.js</a:t>
            </a:r>
            <a:endParaRPr lang="en-US" altLang="en-US" sz="1800" dirty="0">
              <a:latin typeface="Cambria" panose="02040503050406030204" pitchFamily="18" charset="0"/>
              <a:ea typeface="Cambria" panose="02040503050406030204" pitchFamily="18" charset="0"/>
              <a:sym typeface="+mn-ea"/>
            </a:endParaRPr>
          </a:p>
          <a:p>
            <a:pPr marL="895350" lvl="1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1800" b="1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Libraries:</a:t>
            </a:r>
            <a:r>
              <a:rPr lang="en-US" altLang="en-US" sz="1800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 TensorFlow, PyTorch, </a:t>
            </a:r>
            <a:endParaRPr lang="en-US" altLang="en-US" sz="1800" dirty="0">
              <a:latin typeface="Cambria" panose="02040503050406030204" pitchFamily="18" charset="0"/>
              <a:ea typeface="Cambria" panose="02040503050406030204" pitchFamily="18" charset="0"/>
              <a:sym typeface="+mn-ea"/>
            </a:endParaRPr>
          </a:p>
          <a:p>
            <a:pPr marL="609600" lvl="1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None/>
            </a:pPr>
            <a:r>
              <a:rPr lang="en-IN" altLang="en-US" sz="1800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      </a:t>
            </a:r>
            <a:r>
              <a:rPr lang="en-US" altLang="en-US" sz="1800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Hugging</a:t>
            </a:r>
            <a:r>
              <a:rPr lang="en-IN" altLang="en-US" sz="1800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 </a:t>
            </a:r>
            <a:r>
              <a:rPr lang="en-US" altLang="en-US" sz="1800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Face Transformers</a:t>
            </a:r>
            <a:endParaRPr lang="en-US" altLang="en-US" sz="1800" dirty="0">
              <a:latin typeface="Cambria" panose="02040503050406030204" pitchFamily="18" charset="0"/>
              <a:ea typeface="Cambria" panose="02040503050406030204" pitchFamily="18" charset="0"/>
              <a:sym typeface="+mn-ea"/>
            </a:endParaRPr>
          </a:p>
          <a:p>
            <a:pPr marL="895350" lvl="1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1800" b="1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Database:</a:t>
            </a:r>
            <a:r>
              <a:rPr lang="en-US" altLang="en-US" sz="1800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 MongoDB / Firebase</a:t>
            </a:r>
            <a:endParaRPr lang="en-US" altLang="en-US" sz="1800" dirty="0">
              <a:latin typeface="Cambria" panose="02040503050406030204" pitchFamily="18" charset="0"/>
              <a:ea typeface="Cambria" panose="02040503050406030204" pitchFamily="18" charset="0"/>
              <a:sym typeface="+mn-ea"/>
            </a:endParaRPr>
          </a:p>
          <a:p>
            <a:pPr marL="895350" lvl="1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1800" b="1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Version Control:</a:t>
            </a:r>
            <a:r>
              <a:rPr lang="en-US" altLang="en-US" sz="1800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 Git</a:t>
            </a:r>
            <a:endParaRPr lang="en-US" altLang="en-US" sz="1800" dirty="0">
              <a:latin typeface="Cambria" panose="02040503050406030204" pitchFamily="18" charset="0"/>
              <a:ea typeface="Cambria" panose="020405030504060302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/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–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/>
          <p:nvPr/>
        </p:nvSpPr>
        <p:spPr>
          <a:xfrm>
            <a:off x="8128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–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The Github link provided should have public access permission.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  <a:endParaRPr lang="en-US" b="1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  <a:hlinkClick r:id="rId1" tooltip="" action="ppaction://hlinkfile">
                  <a:extLst>
                    <a:ext uri="{DAF060AB-1E55-43B9-8AAB-6FB025537F2F}">
                      <wpsdc:hlinkClr xmlns:wpsdc="http://www.wps.cn/officeDocument/2017/drawingmlCustomData" val="0000FF"/>
                      <wpsdc:folHlinkClr xmlns:wpsdc="http://www.wps.cn/officeDocument/2017/drawingmlCustomData" val="800080"/>
                      <wpsdc:hlinkUnderline xmlns:wpsdc="http://www.wps.cn/officeDocument/2017/drawingmlCustomData" val="1"/>
                    </a:ext>
                  </a:extLst>
                </a:hlinkClick>
              </a:rPr>
              <a:t>https://github.com/RohanSKumar16/Capstone-Project-SafeBite-AI.git</a:t>
            </a:r>
            <a:endParaRPr lang="en-US" alt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5674</Words>
  <Application>WPS Presentation</Application>
  <PresentationFormat>Widescreen</PresentationFormat>
  <Paragraphs>167</Paragraphs>
  <Slides>13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Arial</vt:lpstr>
      <vt:lpstr>SimSun</vt:lpstr>
      <vt:lpstr>Wingdings</vt:lpstr>
      <vt:lpstr>Arial</vt:lpstr>
      <vt:lpstr>Verdana</vt:lpstr>
      <vt:lpstr>Bookman Old Style</vt:lpstr>
      <vt:lpstr>Cambria</vt:lpstr>
      <vt:lpstr>Wingdings</vt:lpstr>
      <vt:lpstr>Calibri</vt:lpstr>
      <vt:lpstr>Verdana</vt:lpstr>
      <vt:lpstr>Microsoft YaHei</vt:lpstr>
      <vt:lpstr>Arial Unicode MS</vt:lpstr>
      <vt:lpstr>Bioinformatics</vt:lpstr>
      <vt:lpstr>SafeBite AI: An AI-Powered Food Safety &amp; Authenticity Platform “Safe Food. Stronger Nation.”</vt:lpstr>
      <vt:lpstr>Problem Statement Number:  PSCS 250</vt:lpstr>
      <vt:lpstr>Content</vt:lpstr>
      <vt:lpstr>Problem Statement</vt:lpstr>
      <vt:lpstr>Objectives </vt:lpstr>
      <vt:lpstr>Background and Related Work</vt:lpstr>
      <vt:lpstr>Analysis of Problem Statement</vt:lpstr>
      <vt:lpstr>Analysis of Problem Statement (contd...)</vt:lpstr>
      <vt:lpstr>Github Link</vt:lpstr>
      <vt:lpstr>Innovation or Novel Contributions  </vt:lpstr>
      <vt:lpstr>Timeline of the Project (Gantt Chart)</vt:lpstr>
      <vt:lpstr>References (IEEE Paper format)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Rohan S Kumar</cp:lastModifiedBy>
  <cp:revision>57</cp:revision>
  <dcterms:created xsi:type="dcterms:W3CDTF">2025-08-20T08:54:00Z</dcterms:created>
  <dcterms:modified xsi:type="dcterms:W3CDTF">2025-08-21T09:42:45Z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335F715145224FC5B2316AE97D41BE7F_13</vt:lpwstr>
  </property>
  <property fmtid="{D5CDD505-2E9C-101B-9397-08002B2CF9AE}" pid="3" name="KSOProductBuildVer">
    <vt:lpwstr>1033-12.2.0.21931</vt:lpwstr>
  </property>
</Properties>
</file>