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OBdWf2fMhbX6AvmqB9bccctlb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02075f7e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602075f7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02075f7e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0602075f7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02075f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0602075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02075f7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602075f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02075f7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602075f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e3e1e12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03e3e1e1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02075f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10602075f7e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02075f7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602075f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02075f7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602075f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602075f7e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0602075f7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12" Type="http://schemas.openxmlformats.org/officeDocument/2006/relationships/image" Target="../media/image12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960122"/>
            <a:ext cx="91440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Spatio-Temporal Analysis</a:t>
            </a:r>
            <a:r>
              <a:rPr b="1" i="0" lang="en-US" sz="4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Flash Flood Events in Texas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054737"/>
            <a:ext cx="9144000" cy="3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Stat 647 Final Project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Fall 2021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i="0" lang="en-US" sz="2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i="0" lang="en-US" sz="2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Rohan Singh Wilkho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i="0" lang="en-US" sz="2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PhD</a:t>
            </a:r>
            <a:r>
              <a:rPr i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-Civil Engineering, MS-Computer Science</a:t>
            </a:r>
            <a:endParaRPr i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i="0" lang="en-US" sz="2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Macson Ogieriakhi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i="1" lang="en-US" sz="2100">
                <a:latin typeface="Arial"/>
                <a:ea typeface="Arial"/>
                <a:cs typeface="Arial"/>
                <a:sym typeface="Arial"/>
              </a:rPr>
              <a:t>PhD-</a:t>
            </a:r>
            <a:r>
              <a:rPr i="1" lang="en-US" sz="2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Agricultural Economics</a:t>
            </a:r>
            <a:endParaRPr i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b="1" lang="en-US" sz="2100">
                <a:latin typeface="Arial"/>
                <a:ea typeface="Arial"/>
                <a:cs typeface="Arial"/>
                <a:sym typeface="Arial"/>
              </a:rPr>
            </a:b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02075f7e_0_103"/>
          <p:cNvSpPr txBox="1"/>
          <p:nvPr>
            <p:ph idx="1" type="body"/>
          </p:nvPr>
        </p:nvSpPr>
        <p:spPr>
          <a:xfrm>
            <a:off x="838200" y="1253400"/>
            <a:ext cx="10515600" cy="4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Spatio-temporal clustering important to: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Identify areas most susceptible to flash flooding: lead to perform analyses like causal, risk.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Investigate unusual patterns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Prepare better mitigation strategies (analyze neighboring areas with contrasting FF behavior).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be extended to identify census tracts/census blocks most susceptible to FF within counties - More targeted approach.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Limitation - robustness of analysis depends on NOAA Storm Events Database.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602075f7e_0_103"/>
          <p:cNvSpPr txBox="1"/>
          <p:nvPr/>
        </p:nvSpPr>
        <p:spPr>
          <a:xfrm>
            <a:off x="26185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Flooding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0602075f7e_0_103"/>
          <p:cNvSpPr txBox="1"/>
          <p:nvPr/>
        </p:nvSpPr>
        <p:spPr>
          <a:xfrm>
            <a:off x="27834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0602075f7e_0_103"/>
          <p:cNvSpPr txBox="1"/>
          <p:nvPr/>
        </p:nvSpPr>
        <p:spPr>
          <a:xfrm>
            <a:off x="5173975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0602075f7e_0_103"/>
          <p:cNvSpPr txBox="1"/>
          <p:nvPr/>
        </p:nvSpPr>
        <p:spPr>
          <a:xfrm>
            <a:off x="7564550" y="162100"/>
            <a:ext cx="2144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0602075f7e_0_103"/>
          <p:cNvSpPr txBox="1"/>
          <p:nvPr/>
        </p:nvSpPr>
        <p:spPr>
          <a:xfrm>
            <a:off x="10086100" y="162100"/>
            <a:ext cx="18954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02075f7e_0_154"/>
          <p:cNvSpPr txBox="1"/>
          <p:nvPr/>
        </p:nvSpPr>
        <p:spPr>
          <a:xfrm>
            <a:off x="3285675" y="2591050"/>
            <a:ext cx="518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for your attention!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02075f7e_0_0"/>
          <p:cNvSpPr txBox="1"/>
          <p:nvPr>
            <p:ph idx="1" type="body"/>
          </p:nvPr>
        </p:nvSpPr>
        <p:spPr>
          <a:xfrm>
            <a:off x="838200" y="922725"/>
            <a:ext cx="66432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Rapid onset (usually under 6 hours)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Example (Flash flooding of Blanco River, Wimberley TX, May 2015): River experienced rise of 20 feet in one hour; 10-13 inches of rain in 4-6 hour period; Damages in excess of $100 million.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Small spatial scale (e.g., neighborhood)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High water flow velocity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Lethal (2000-2019)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71% of all flood-related fatalities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73% of all flood-related injuries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72% of flood-related economic losses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10602075f7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7300" y="922725"/>
            <a:ext cx="3473425" cy="23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0602075f7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7300" y="3987700"/>
            <a:ext cx="3455100" cy="22708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0602075f7e_0_0"/>
          <p:cNvSpPr txBox="1"/>
          <p:nvPr/>
        </p:nvSpPr>
        <p:spPr>
          <a:xfrm>
            <a:off x="7294500" y="3342275"/>
            <a:ext cx="4897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 flood destroys property in Wimberley, TX (LA Times)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0602075f7e_0_0"/>
          <p:cNvSpPr txBox="1"/>
          <p:nvPr/>
        </p:nvSpPr>
        <p:spPr>
          <a:xfrm>
            <a:off x="7294500" y="6322250"/>
            <a:ext cx="48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NOAA Storm Events Database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602075f7e_0_0"/>
          <p:cNvSpPr txBox="1"/>
          <p:nvPr/>
        </p:nvSpPr>
        <p:spPr>
          <a:xfrm>
            <a:off x="261850" y="162100"/>
            <a:ext cx="18954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Flooding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0602075f7e_0_0"/>
          <p:cNvSpPr txBox="1"/>
          <p:nvPr/>
        </p:nvSpPr>
        <p:spPr>
          <a:xfrm>
            <a:off x="27834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0602075f7e_0_0"/>
          <p:cNvSpPr txBox="1"/>
          <p:nvPr/>
        </p:nvSpPr>
        <p:spPr>
          <a:xfrm>
            <a:off x="5173975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0602075f7e_0_0"/>
          <p:cNvSpPr txBox="1"/>
          <p:nvPr/>
        </p:nvSpPr>
        <p:spPr>
          <a:xfrm>
            <a:off x="7564550" y="162100"/>
            <a:ext cx="2144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602075f7e_0_0"/>
          <p:cNvSpPr txBox="1"/>
          <p:nvPr/>
        </p:nvSpPr>
        <p:spPr>
          <a:xfrm>
            <a:off x="100861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0602075f7e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237" y="886425"/>
            <a:ext cx="8579375" cy="24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0602075f7e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225" y="3883700"/>
            <a:ext cx="8579400" cy="2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0602075f7e_0_19"/>
          <p:cNvSpPr txBox="1"/>
          <p:nvPr/>
        </p:nvSpPr>
        <p:spPr>
          <a:xfrm>
            <a:off x="4524561" y="3296451"/>
            <a:ext cx="34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Flood Fatalities v/s Years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0602075f7e_0_19"/>
          <p:cNvSpPr txBox="1"/>
          <p:nvPr/>
        </p:nvSpPr>
        <p:spPr>
          <a:xfrm>
            <a:off x="4940950" y="6394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Flood Injuries v/s Years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0602075f7e_0_19"/>
          <p:cNvSpPr txBox="1"/>
          <p:nvPr/>
        </p:nvSpPr>
        <p:spPr>
          <a:xfrm>
            <a:off x="261850" y="162100"/>
            <a:ext cx="18954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Flooding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0602075f7e_0_19"/>
          <p:cNvSpPr txBox="1"/>
          <p:nvPr/>
        </p:nvSpPr>
        <p:spPr>
          <a:xfrm>
            <a:off x="27834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0602075f7e_0_19"/>
          <p:cNvSpPr txBox="1"/>
          <p:nvPr/>
        </p:nvSpPr>
        <p:spPr>
          <a:xfrm>
            <a:off x="5173975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0602075f7e_0_19"/>
          <p:cNvSpPr txBox="1"/>
          <p:nvPr/>
        </p:nvSpPr>
        <p:spPr>
          <a:xfrm>
            <a:off x="7564550" y="162100"/>
            <a:ext cx="2144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0602075f7e_0_19"/>
          <p:cNvSpPr txBox="1"/>
          <p:nvPr/>
        </p:nvSpPr>
        <p:spPr>
          <a:xfrm>
            <a:off x="100861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0602075f7e_0_19"/>
          <p:cNvSpPr txBox="1"/>
          <p:nvPr/>
        </p:nvSpPr>
        <p:spPr>
          <a:xfrm>
            <a:off x="137250" y="6399900"/>
            <a:ext cx="285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NOAA Storm Events Database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02075f7e_0_34"/>
          <p:cNvSpPr txBox="1"/>
          <p:nvPr>
            <p:ph idx="1" type="body"/>
          </p:nvPr>
        </p:nvSpPr>
        <p:spPr>
          <a:xfrm>
            <a:off x="838200" y="1389225"/>
            <a:ext cx="10515600" cy="5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Despite being so harmful, flash flooding phenomenon is not very well understood: Need to analyze past events.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Flash flooding frequency and impacts to rise with changing climate and urbanization: Targeted intervention is necessary.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Solution: Use past records to identify regions most susceptible to flash flooding - Spatial clustering.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Focus on Texas.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0602075f7e_0_34"/>
          <p:cNvSpPr txBox="1"/>
          <p:nvPr/>
        </p:nvSpPr>
        <p:spPr>
          <a:xfrm>
            <a:off x="26185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Flooding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0602075f7e_0_34"/>
          <p:cNvSpPr txBox="1"/>
          <p:nvPr/>
        </p:nvSpPr>
        <p:spPr>
          <a:xfrm>
            <a:off x="2783400" y="162100"/>
            <a:ext cx="18954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0602075f7e_0_34"/>
          <p:cNvSpPr txBox="1"/>
          <p:nvPr/>
        </p:nvSpPr>
        <p:spPr>
          <a:xfrm>
            <a:off x="5173975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0602075f7e_0_34"/>
          <p:cNvSpPr txBox="1"/>
          <p:nvPr/>
        </p:nvSpPr>
        <p:spPr>
          <a:xfrm>
            <a:off x="7564550" y="162100"/>
            <a:ext cx="2144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0602075f7e_0_34"/>
          <p:cNvSpPr txBox="1"/>
          <p:nvPr/>
        </p:nvSpPr>
        <p:spPr>
          <a:xfrm>
            <a:off x="100861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e3e1e120_0_9"/>
          <p:cNvSpPr txBox="1"/>
          <p:nvPr/>
        </p:nvSpPr>
        <p:spPr>
          <a:xfrm>
            <a:off x="26185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Flooding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03e3e1e120_0_9"/>
          <p:cNvSpPr txBox="1"/>
          <p:nvPr/>
        </p:nvSpPr>
        <p:spPr>
          <a:xfrm>
            <a:off x="2783400" y="162100"/>
            <a:ext cx="18954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03e3e1e120_0_9"/>
          <p:cNvSpPr txBox="1"/>
          <p:nvPr/>
        </p:nvSpPr>
        <p:spPr>
          <a:xfrm>
            <a:off x="5173975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03e3e1e120_0_9"/>
          <p:cNvSpPr txBox="1"/>
          <p:nvPr/>
        </p:nvSpPr>
        <p:spPr>
          <a:xfrm>
            <a:off x="7564550" y="162100"/>
            <a:ext cx="2144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03e3e1e120_0_9"/>
          <p:cNvSpPr txBox="1"/>
          <p:nvPr/>
        </p:nvSpPr>
        <p:spPr>
          <a:xfrm>
            <a:off x="100861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03e3e1e120_0_9"/>
          <p:cNvSpPr txBox="1"/>
          <p:nvPr>
            <p:ph idx="1" type="body"/>
          </p:nvPr>
        </p:nvSpPr>
        <p:spPr>
          <a:xfrm>
            <a:off x="808050" y="1137898"/>
            <a:ext cx="10515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Why is spatial clustering required?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03e3e1e120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624" y="2151685"/>
            <a:ext cx="2859550" cy="22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03e3e1e120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75" y="2106261"/>
            <a:ext cx="2859533" cy="2390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03e3e1e120_0_9"/>
          <p:cNvSpPr txBox="1"/>
          <p:nvPr/>
        </p:nvSpPr>
        <p:spPr>
          <a:xfrm>
            <a:off x="1774050" y="4705290"/>
            <a:ext cx="214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 Interval </a:t>
            </a:r>
            <a:r>
              <a:rPr lang="en-US" sz="1300"/>
              <a:t>distribution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03e3e1e120_0_9"/>
          <p:cNvSpPr txBox="1"/>
          <p:nvPr/>
        </p:nvSpPr>
        <p:spPr>
          <a:xfrm>
            <a:off x="5018925" y="4675598"/>
            <a:ext cx="22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Breaks </a:t>
            </a:r>
            <a:r>
              <a:rPr lang="en-US" sz="1300">
                <a:solidFill>
                  <a:schemeClr val="dk1"/>
                </a:solidFill>
              </a:rPr>
              <a:t>distribution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03e3e1e120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5825" y="2102699"/>
            <a:ext cx="2859550" cy="2433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03e3e1e120_0_9"/>
          <p:cNvSpPr txBox="1"/>
          <p:nvPr/>
        </p:nvSpPr>
        <p:spPr>
          <a:xfrm>
            <a:off x="8235150" y="4737948"/>
            <a:ext cx="22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Quantile </a:t>
            </a:r>
            <a:r>
              <a:rPr lang="en-US" sz="1300">
                <a:solidFill>
                  <a:schemeClr val="dk1"/>
                </a:solidFill>
              </a:rPr>
              <a:t>distribution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3e3e1e120_0_9"/>
          <p:cNvSpPr txBox="1"/>
          <p:nvPr/>
        </p:nvSpPr>
        <p:spPr>
          <a:xfrm>
            <a:off x="808050" y="5578975"/>
            <a:ext cx="10626000" cy="1088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identifies values that are not random and that are statistically significantly!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02075f7e_0_39"/>
          <p:cNvSpPr txBox="1"/>
          <p:nvPr>
            <p:ph idx="1" type="body"/>
          </p:nvPr>
        </p:nvSpPr>
        <p:spPr>
          <a:xfrm>
            <a:off x="838200" y="1246925"/>
            <a:ext cx="10515600" cy="5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NOAA Storm Events Database (2010-2019): Each data record is a past flash flood event.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Flash flood events in Texas at: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County Level.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 Package used: rflexscan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(Flexible Spatial Scan Statistic)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Provides function and classes to analyze spatial count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Spatial Clustering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Tests whether spatial count data is randomly distributed over space (Significant clusters)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0602075f7e_0_39"/>
          <p:cNvSpPr txBox="1"/>
          <p:nvPr/>
        </p:nvSpPr>
        <p:spPr>
          <a:xfrm>
            <a:off x="26185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Flooding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0602075f7e_0_39"/>
          <p:cNvSpPr txBox="1"/>
          <p:nvPr/>
        </p:nvSpPr>
        <p:spPr>
          <a:xfrm>
            <a:off x="27834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0602075f7e_0_39"/>
          <p:cNvSpPr txBox="1"/>
          <p:nvPr/>
        </p:nvSpPr>
        <p:spPr>
          <a:xfrm>
            <a:off x="5173975" y="162100"/>
            <a:ext cx="18954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0602075f7e_0_39"/>
          <p:cNvSpPr txBox="1"/>
          <p:nvPr/>
        </p:nvSpPr>
        <p:spPr>
          <a:xfrm>
            <a:off x="7564550" y="162100"/>
            <a:ext cx="2144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0602075f7e_0_39"/>
          <p:cNvSpPr txBox="1"/>
          <p:nvPr/>
        </p:nvSpPr>
        <p:spPr>
          <a:xfrm>
            <a:off x="100861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02075f7e_0_44"/>
          <p:cNvSpPr/>
          <p:nvPr/>
        </p:nvSpPr>
        <p:spPr>
          <a:xfrm>
            <a:off x="498775" y="1529575"/>
            <a:ext cx="2169600" cy="192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0602075f7e_0_44"/>
          <p:cNvSpPr/>
          <p:nvPr/>
        </p:nvSpPr>
        <p:spPr>
          <a:xfrm>
            <a:off x="681669" y="1678817"/>
            <a:ext cx="1803600" cy="162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Flash Flood (FF) data for 10 years: 2010 - 2019.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0602075f7e_0_44"/>
          <p:cNvSpPr/>
          <p:nvPr/>
        </p:nvSpPr>
        <p:spPr>
          <a:xfrm>
            <a:off x="1656700" y="4367150"/>
            <a:ext cx="2169600" cy="192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0602075f7e_0_44"/>
          <p:cNvSpPr/>
          <p:nvPr/>
        </p:nvSpPr>
        <p:spPr>
          <a:xfrm>
            <a:off x="1839594" y="4516392"/>
            <a:ext cx="1803600" cy="162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Aggregate FF data at County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 for the 10 years.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0602075f7e_0_44"/>
          <p:cNvSpPr/>
          <p:nvPr/>
        </p:nvSpPr>
        <p:spPr>
          <a:xfrm>
            <a:off x="3507700" y="1529500"/>
            <a:ext cx="2169600" cy="192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602075f7e_0_44"/>
          <p:cNvSpPr/>
          <p:nvPr/>
        </p:nvSpPr>
        <p:spPr>
          <a:xfrm>
            <a:off x="3690594" y="1678742"/>
            <a:ext cx="1803600" cy="162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Normalize the FF count with the County area.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0602075f7e_0_44"/>
          <p:cNvSpPr/>
          <p:nvPr/>
        </p:nvSpPr>
        <p:spPr>
          <a:xfrm>
            <a:off x="5124063" y="4367025"/>
            <a:ext cx="2338500" cy="192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0602075f7e_0_44"/>
          <p:cNvSpPr/>
          <p:nvPr/>
        </p:nvSpPr>
        <p:spPr>
          <a:xfrm>
            <a:off x="5321212" y="4516275"/>
            <a:ext cx="1979400" cy="162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Define Neighborhood structure (Adjacency / Distance-based).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0602075f7e_0_44"/>
          <p:cNvSpPr/>
          <p:nvPr/>
        </p:nvSpPr>
        <p:spPr>
          <a:xfrm>
            <a:off x="6880100" y="1529500"/>
            <a:ext cx="2169600" cy="192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0602075f7e_0_44"/>
          <p:cNvSpPr/>
          <p:nvPr/>
        </p:nvSpPr>
        <p:spPr>
          <a:xfrm>
            <a:off x="7063010" y="1678750"/>
            <a:ext cx="1836300" cy="162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 the rflex package to perform Spatial Clustering.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0602075f7e_0_44"/>
          <p:cNvSpPr/>
          <p:nvPr/>
        </p:nvSpPr>
        <p:spPr>
          <a:xfrm>
            <a:off x="8521925" y="4367125"/>
            <a:ext cx="2169600" cy="192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0602075f7e_0_44"/>
          <p:cNvSpPr/>
          <p:nvPr/>
        </p:nvSpPr>
        <p:spPr>
          <a:xfrm>
            <a:off x="8704835" y="4516375"/>
            <a:ext cx="1836300" cy="162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Select the most significant clusters (p&lt;0.05)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g10602075f7e_0_44"/>
          <p:cNvCxnSpPr>
            <a:stCxn id="155" idx="4"/>
            <a:endCxn id="157" idx="0"/>
          </p:cNvCxnSpPr>
          <p:nvPr/>
        </p:nvCxnSpPr>
        <p:spPr>
          <a:xfrm>
            <a:off x="1583575" y="3449875"/>
            <a:ext cx="1158000" cy="9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g10602075f7e_0_44"/>
          <p:cNvCxnSpPr>
            <a:stCxn id="157" idx="0"/>
            <a:endCxn id="159" idx="3"/>
          </p:cNvCxnSpPr>
          <p:nvPr/>
        </p:nvCxnSpPr>
        <p:spPr>
          <a:xfrm flipH="1" rot="10800000">
            <a:off x="2741500" y="3168650"/>
            <a:ext cx="1083900" cy="11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g10602075f7e_0_44"/>
          <p:cNvCxnSpPr>
            <a:stCxn id="159" idx="5"/>
            <a:endCxn id="161" idx="0"/>
          </p:cNvCxnSpPr>
          <p:nvPr/>
        </p:nvCxnSpPr>
        <p:spPr>
          <a:xfrm>
            <a:off x="5359569" y="3168579"/>
            <a:ext cx="933600" cy="11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g10602075f7e_0_44"/>
          <p:cNvCxnSpPr>
            <a:stCxn id="161" idx="0"/>
            <a:endCxn id="163" idx="3"/>
          </p:cNvCxnSpPr>
          <p:nvPr/>
        </p:nvCxnSpPr>
        <p:spPr>
          <a:xfrm flipH="1" rot="10800000">
            <a:off x="6293313" y="3168525"/>
            <a:ext cx="904500" cy="11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g10602075f7e_0_44"/>
          <p:cNvCxnSpPr>
            <a:stCxn id="163" idx="5"/>
            <a:endCxn id="165" idx="0"/>
          </p:cNvCxnSpPr>
          <p:nvPr/>
        </p:nvCxnSpPr>
        <p:spPr>
          <a:xfrm>
            <a:off x="8731969" y="3168579"/>
            <a:ext cx="874800" cy="11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g10602075f7e_0_44"/>
          <p:cNvSpPr txBox="1"/>
          <p:nvPr/>
        </p:nvSpPr>
        <p:spPr>
          <a:xfrm>
            <a:off x="26185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Flooding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0602075f7e_0_44"/>
          <p:cNvSpPr txBox="1"/>
          <p:nvPr/>
        </p:nvSpPr>
        <p:spPr>
          <a:xfrm>
            <a:off x="27834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0602075f7e_0_44"/>
          <p:cNvSpPr txBox="1"/>
          <p:nvPr/>
        </p:nvSpPr>
        <p:spPr>
          <a:xfrm>
            <a:off x="5173975" y="162100"/>
            <a:ext cx="18954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0602075f7e_0_44"/>
          <p:cNvSpPr txBox="1"/>
          <p:nvPr/>
        </p:nvSpPr>
        <p:spPr>
          <a:xfrm>
            <a:off x="7564550" y="162100"/>
            <a:ext cx="2144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0602075f7e_0_44"/>
          <p:cNvSpPr txBox="1"/>
          <p:nvPr/>
        </p:nvSpPr>
        <p:spPr>
          <a:xfrm>
            <a:off x="100861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0602075f7e_0_44"/>
          <p:cNvSpPr/>
          <p:nvPr/>
        </p:nvSpPr>
        <p:spPr>
          <a:xfrm>
            <a:off x="9811900" y="1594638"/>
            <a:ext cx="2169600" cy="192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0602075f7e_0_44"/>
          <p:cNvSpPr/>
          <p:nvPr/>
        </p:nvSpPr>
        <p:spPr>
          <a:xfrm>
            <a:off x="9994810" y="1743888"/>
            <a:ext cx="1836300" cy="162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7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Visualize results.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g10602075f7e_0_44"/>
          <p:cNvCxnSpPr>
            <a:endCxn id="177" idx="3"/>
          </p:cNvCxnSpPr>
          <p:nvPr/>
        </p:nvCxnSpPr>
        <p:spPr>
          <a:xfrm flipH="1" rot="10800000">
            <a:off x="9606731" y="3233717"/>
            <a:ext cx="5229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0602075f7e_0_75"/>
          <p:cNvPicPr preferRelativeResize="0"/>
          <p:nvPr/>
        </p:nvPicPr>
        <p:blipFill rotWithShape="1">
          <a:blip r:embed="rId3">
            <a:alphaModFix/>
          </a:blip>
          <a:srcRect b="19512" l="0" r="0" t="19810"/>
          <a:stretch/>
        </p:blipFill>
        <p:spPr>
          <a:xfrm>
            <a:off x="261850" y="1257550"/>
            <a:ext cx="2216699" cy="201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0602075f7e_0_75"/>
          <p:cNvPicPr preferRelativeResize="0"/>
          <p:nvPr/>
        </p:nvPicPr>
        <p:blipFill rotWithShape="1">
          <a:blip r:embed="rId4">
            <a:alphaModFix/>
          </a:blip>
          <a:srcRect b="19361" l="0" r="0" t="20130"/>
          <a:stretch/>
        </p:blipFill>
        <p:spPr>
          <a:xfrm>
            <a:off x="2610875" y="1232285"/>
            <a:ext cx="2216699" cy="2012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0602075f7e_0_75"/>
          <p:cNvPicPr preferRelativeResize="0"/>
          <p:nvPr/>
        </p:nvPicPr>
        <p:blipFill rotWithShape="1">
          <a:blip r:embed="rId5">
            <a:alphaModFix/>
          </a:blip>
          <a:srcRect b="19554" l="0" r="0" t="20127"/>
          <a:stretch/>
        </p:blipFill>
        <p:spPr>
          <a:xfrm>
            <a:off x="4959900" y="1235450"/>
            <a:ext cx="2216699" cy="200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0602075f7e_0_75"/>
          <p:cNvPicPr preferRelativeResize="0"/>
          <p:nvPr/>
        </p:nvPicPr>
        <p:blipFill rotWithShape="1">
          <a:blip r:embed="rId6">
            <a:alphaModFix/>
          </a:blip>
          <a:srcRect b="18697" l="0" r="0" t="20075"/>
          <a:stretch/>
        </p:blipFill>
        <p:spPr>
          <a:xfrm>
            <a:off x="7254225" y="1227675"/>
            <a:ext cx="2216699" cy="203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0602075f7e_0_75"/>
          <p:cNvPicPr preferRelativeResize="0"/>
          <p:nvPr/>
        </p:nvPicPr>
        <p:blipFill rotWithShape="1">
          <a:blip r:embed="rId7">
            <a:alphaModFix/>
          </a:blip>
          <a:srcRect b="18415" l="0" r="0" t="19349"/>
          <a:stretch/>
        </p:blipFill>
        <p:spPr>
          <a:xfrm>
            <a:off x="9548550" y="1203500"/>
            <a:ext cx="2216699" cy="206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0602075f7e_0_75"/>
          <p:cNvPicPr preferRelativeResize="0"/>
          <p:nvPr/>
        </p:nvPicPr>
        <p:blipFill rotWithShape="1">
          <a:blip r:embed="rId8">
            <a:alphaModFix/>
          </a:blip>
          <a:srcRect b="19196" l="0" r="0" t="19388"/>
          <a:stretch/>
        </p:blipFill>
        <p:spPr>
          <a:xfrm>
            <a:off x="261850" y="4100500"/>
            <a:ext cx="2216699" cy="20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0602075f7e_0_75"/>
          <p:cNvPicPr preferRelativeResize="0"/>
          <p:nvPr/>
        </p:nvPicPr>
        <p:blipFill rotWithShape="1">
          <a:blip r:embed="rId9">
            <a:alphaModFix/>
          </a:blip>
          <a:srcRect b="18594" l="0" r="0" t="19995"/>
          <a:stretch/>
        </p:blipFill>
        <p:spPr>
          <a:xfrm>
            <a:off x="2610875" y="4100500"/>
            <a:ext cx="2216699" cy="204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0602075f7e_0_75"/>
          <p:cNvPicPr preferRelativeResize="0"/>
          <p:nvPr/>
        </p:nvPicPr>
        <p:blipFill rotWithShape="1">
          <a:blip r:embed="rId10">
            <a:alphaModFix/>
          </a:blip>
          <a:srcRect b="18381" l="0" r="0" t="20223"/>
          <a:stretch/>
        </p:blipFill>
        <p:spPr>
          <a:xfrm>
            <a:off x="4959900" y="4100500"/>
            <a:ext cx="2216699" cy="204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0602075f7e_0_75"/>
          <p:cNvPicPr preferRelativeResize="0"/>
          <p:nvPr/>
        </p:nvPicPr>
        <p:blipFill rotWithShape="1">
          <a:blip r:embed="rId11">
            <a:alphaModFix/>
          </a:blip>
          <a:srcRect b="19485" l="0" r="0" t="19716"/>
          <a:stretch/>
        </p:blipFill>
        <p:spPr>
          <a:xfrm>
            <a:off x="7254225" y="4100500"/>
            <a:ext cx="2216699" cy="202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0602075f7e_0_75"/>
          <p:cNvPicPr preferRelativeResize="0"/>
          <p:nvPr/>
        </p:nvPicPr>
        <p:blipFill rotWithShape="1">
          <a:blip r:embed="rId12">
            <a:alphaModFix/>
          </a:blip>
          <a:srcRect b="18946" l="0" r="0" t="20152"/>
          <a:stretch/>
        </p:blipFill>
        <p:spPr>
          <a:xfrm>
            <a:off x="9548550" y="4098750"/>
            <a:ext cx="2216699" cy="202550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0602075f7e_0_75"/>
          <p:cNvSpPr txBox="1"/>
          <p:nvPr/>
        </p:nvSpPr>
        <p:spPr>
          <a:xfrm>
            <a:off x="1070950" y="3487913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0602075f7e_0_75"/>
          <p:cNvSpPr txBox="1"/>
          <p:nvPr/>
        </p:nvSpPr>
        <p:spPr>
          <a:xfrm>
            <a:off x="3419975" y="3487913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602075f7e_0_75"/>
          <p:cNvSpPr txBox="1"/>
          <p:nvPr/>
        </p:nvSpPr>
        <p:spPr>
          <a:xfrm>
            <a:off x="5931100" y="3487913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0602075f7e_0_75"/>
          <p:cNvSpPr txBox="1"/>
          <p:nvPr/>
        </p:nvSpPr>
        <p:spPr>
          <a:xfrm>
            <a:off x="8063325" y="3482138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0602075f7e_0_75"/>
          <p:cNvSpPr txBox="1"/>
          <p:nvPr/>
        </p:nvSpPr>
        <p:spPr>
          <a:xfrm>
            <a:off x="10357650" y="3485988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0602075f7e_0_75"/>
          <p:cNvSpPr txBox="1"/>
          <p:nvPr/>
        </p:nvSpPr>
        <p:spPr>
          <a:xfrm>
            <a:off x="1070950" y="6219488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0602075f7e_0_75"/>
          <p:cNvSpPr txBox="1"/>
          <p:nvPr/>
        </p:nvSpPr>
        <p:spPr>
          <a:xfrm>
            <a:off x="3419975" y="6219488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0602075f7e_0_75"/>
          <p:cNvSpPr txBox="1"/>
          <p:nvPr/>
        </p:nvSpPr>
        <p:spPr>
          <a:xfrm>
            <a:off x="5931100" y="6219500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0602075f7e_0_75"/>
          <p:cNvSpPr txBox="1"/>
          <p:nvPr/>
        </p:nvSpPr>
        <p:spPr>
          <a:xfrm>
            <a:off x="8063325" y="6219500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602075f7e_0_75"/>
          <p:cNvSpPr txBox="1"/>
          <p:nvPr/>
        </p:nvSpPr>
        <p:spPr>
          <a:xfrm>
            <a:off x="10357650" y="6219500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602075f7e_0_75"/>
          <p:cNvSpPr txBox="1"/>
          <p:nvPr/>
        </p:nvSpPr>
        <p:spPr>
          <a:xfrm>
            <a:off x="26185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Flooding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602075f7e_0_75"/>
          <p:cNvSpPr txBox="1"/>
          <p:nvPr/>
        </p:nvSpPr>
        <p:spPr>
          <a:xfrm>
            <a:off x="27834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0602075f7e_0_75"/>
          <p:cNvSpPr txBox="1"/>
          <p:nvPr/>
        </p:nvSpPr>
        <p:spPr>
          <a:xfrm>
            <a:off x="5173975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0602075f7e_0_75"/>
          <p:cNvSpPr txBox="1"/>
          <p:nvPr/>
        </p:nvSpPr>
        <p:spPr>
          <a:xfrm>
            <a:off x="7564550" y="162100"/>
            <a:ext cx="21447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0602075f7e_0_75"/>
          <p:cNvSpPr txBox="1"/>
          <p:nvPr/>
        </p:nvSpPr>
        <p:spPr>
          <a:xfrm>
            <a:off x="100861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602075f7e_0_108"/>
          <p:cNvSpPr txBox="1"/>
          <p:nvPr>
            <p:ph idx="1" type="body"/>
          </p:nvPr>
        </p:nvSpPr>
        <p:spPr>
          <a:xfrm>
            <a:off x="760625" y="1253400"/>
            <a:ext cx="10618800" cy="4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Counties most susceptible to Flash Flooding: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Bexar (San Antonio), Travis (Austin)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Comal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Midland, Smith and Gregg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2017, Greater Houston Area experienced significant flash flooding - Hurricane Harvey.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2015, Dallas Fort Worth Area experienced significant flash flooding - Tropical Storm Bill.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0602075f7e_0_108"/>
          <p:cNvSpPr txBox="1"/>
          <p:nvPr/>
        </p:nvSpPr>
        <p:spPr>
          <a:xfrm>
            <a:off x="26185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Flooding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0602075f7e_0_108"/>
          <p:cNvSpPr txBox="1"/>
          <p:nvPr/>
        </p:nvSpPr>
        <p:spPr>
          <a:xfrm>
            <a:off x="27834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0602075f7e_0_108"/>
          <p:cNvSpPr txBox="1"/>
          <p:nvPr/>
        </p:nvSpPr>
        <p:spPr>
          <a:xfrm>
            <a:off x="5173975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602075f7e_0_108"/>
          <p:cNvSpPr txBox="1"/>
          <p:nvPr/>
        </p:nvSpPr>
        <p:spPr>
          <a:xfrm>
            <a:off x="7564550" y="162100"/>
            <a:ext cx="21447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0602075f7e_0_108"/>
          <p:cNvSpPr txBox="1"/>
          <p:nvPr/>
        </p:nvSpPr>
        <p:spPr>
          <a:xfrm>
            <a:off x="10086100" y="162100"/>
            <a:ext cx="18954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2021-12-02T05:21:17Z</dcterms:created>
  <dc:creator>Macson Ogieriakhi</dc:creator>
</cp:coreProperties>
</file>