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0" r:id="rId2"/>
    <p:sldId id="257" r:id="rId3"/>
    <p:sldId id="261" r:id="rId4"/>
    <p:sldId id="262" r:id="rId5"/>
    <p:sldId id="266" r:id="rId6"/>
    <p:sldId id="265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8"/>
    <p:restoredTop sz="94635"/>
  </p:normalViewPr>
  <p:slideViewPr>
    <p:cSldViewPr snapToGrid="0">
      <p:cViewPr varScale="1">
        <p:scale>
          <a:sx n="90" d="100"/>
          <a:sy n="90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CA4E8-D757-554A-ABB9-3B449D89CBB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52A03-1939-4444-AB41-B260EA21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52A03-1939-4444-AB41-B260EA2113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2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52A03-1939-4444-AB41-B260EA2113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52A03-1939-4444-AB41-B260EA2113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52A03-1939-4444-AB41-B260EA2113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52A03-1939-4444-AB41-B260EA211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52A03-1939-4444-AB41-B260EA2113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5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ndy.com/why-the-4th-quarter-is-critical-to-reta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5B57-8C94-5FAB-20AF-6BBC69C9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60204"/>
            <a:ext cx="10668000" cy="3038475"/>
          </a:xfrm>
        </p:spPr>
        <p:txBody>
          <a:bodyPr/>
          <a:lstStyle/>
          <a:p>
            <a:r>
              <a:rPr lang="en-US" b="1" dirty="0"/>
              <a:t>Ad Hoc Business Insights Through SQL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7052-D03D-23B7-71F5-9F5471DA4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By: Rohan Saxena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8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41564"/>
            <a:ext cx="10668000" cy="1524000"/>
          </a:xfrm>
        </p:spPr>
        <p:txBody>
          <a:bodyPr>
            <a:noAutofit/>
          </a:bodyPr>
          <a:lstStyle/>
          <a:p>
            <a:r>
              <a:rPr lang="en-US" sz="1800" dirty="0"/>
              <a:t>7. Get the complete report of the Gross sales amount for the customer “</a:t>
            </a:r>
            <a:r>
              <a:rPr lang="en-US" sz="1800" dirty="0" err="1"/>
              <a:t>Atliq</a:t>
            </a:r>
            <a:r>
              <a:rPr lang="en-US" sz="1800" dirty="0"/>
              <a:t> Exclusive” for each month. This analysis helps to get an idea of low and high-performing months and take strategic decisions.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5DF75-807C-0EB5-F1B2-CE3A9912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3311"/>
            <a:ext cx="3435581" cy="4891315"/>
          </a:xfrm>
          <a:prstGeom prst="rect">
            <a:avLst/>
          </a:prstGeom>
        </p:spPr>
      </p:pic>
      <p:pic>
        <p:nvPicPr>
          <p:cNvPr id="7" name="Picture 6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F48B193F-26B8-88F7-8558-739355DF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64" y="1235492"/>
            <a:ext cx="6957235" cy="3763032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D19170F2-B90B-5F7A-75E7-22B833BAE7B9}"/>
              </a:ext>
            </a:extLst>
          </p:cNvPr>
          <p:cNvSpPr txBox="1">
            <a:spLocks/>
          </p:cNvSpPr>
          <p:nvPr/>
        </p:nvSpPr>
        <p:spPr>
          <a:xfrm>
            <a:off x="4818564" y="4998524"/>
            <a:ext cx="6957235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/>
              <a:t>INSIGHT: After sales fell due to the pandemic (which started in March 2020), they boomed (peaking in November 2020) and are now more stable slightly above pre pandemic levels.</a:t>
            </a:r>
          </a:p>
        </p:txBody>
      </p:sp>
    </p:spTree>
    <p:extLst>
      <p:ext uri="{BB962C8B-B14F-4D97-AF65-F5344CB8AC3E}">
        <p14:creationId xmlns:p14="http://schemas.microsoft.com/office/powerpoint/2010/main" val="12860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D19170F2-B90B-5F7A-75E7-22B833BAE7B9}"/>
              </a:ext>
            </a:extLst>
          </p:cNvPr>
          <p:cNvSpPr txBox="1">
            <a:spLocks/>
          </p:cNvSpPr>
          <p:nvPr/>
        </p:nvSpPr>
        <p:spPr>
          <a:xfrm>
            <a:off x="1428246" y="3853153"/>
            <a:ext cx="8948808" cy="2586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2000" i="1" dirty="0"/>
              <a:t>INSIGHTS: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The last two months of fiscal Q1 (October &amp; November) and the first month of fiscal Q2 (December) make up Q4 of the calendar year.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hlinkClick r:id="rId3"/>
              </a:rPr>
              <a:t>Due to the holidays, consumer spending tends to be the highest during calendar Q4</a:t>
            </a:r>
            <a:r>
              <a:rPr lang="en-US" sz="1800" i="1" dirty="0"/>
              <a:t>, which can explain why those two quarters were strongest.</a:t>
            </a:r>
            <a:endParaRPr lang="en-US" sz="200" i="1" dirty="0"/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The pandemic started in fiscal Q3 2020 (March), which can explain why the sales are the lowest.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260CECB0-90B3-EBB3-8D58-C61F97C8FBC5}"/>
              </a:ext>
            </a:extLst>
          </p:cNvPr>
          <p:cNvSpPr txBox="1">
            <a:spLocks/>
          </p:cNvSpPr>
          <p:nvPr/>
        </p:nvSpPr>
        <p:spPr>
          <a:xfrm>
            <a:off x="762000" y="-274123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8. In which quarter of 2020, got the maximum </a:t>
            </a:r>
            <a:r>
              <a:rPr lang="en-US" sz="1800" dirty="0" err="1"/>
              <a:t>total_sold_quantity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1B43C-1078-A4F0-32C8-334839F96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50" y="900937"/>
            <a:ext cx="5956300" cy="26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260CECB0-90B3-EBB3-8D58-C61F97C8FBC5}"/>
              </a:ext>
            </a:extLst>
          </p:cNvPr>
          <p:cNvSpPr txBox="1">
            <a:spLocks/>
          </p:cNvSpPr>
          <p:nvPr/>
        </p:nvSpPr>
        <p:spPr>
          <a:xfrm>
            <a:off x="775854" y="0"/>
            <a:ext cx="8063345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9. Which channel helped to bring more gross sales in the fiscal year 2021 and the percentage of contribution?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CD97F0-52CD-6FA3-567E-425290B5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3" y="2946939"/>
            <a:ext cx="4700400" cy="1389534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E6292E0D-F669-A9B0-6711-0EB56F850C84}"/>
              </a:ext>
            </a:extLst>
          </p:cNvPr>
          <p:cNvSpPr/>
          <p:nvPr/>
        </p:nvSpPr>
        <p:spPr>
          <a:xfrm>
            <a:off x="5361709" y="3261971"/>
            <a:ext cx="581891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C6F283-9F1E-451E-3212-BC4CF832E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36" r="17785"/>
          <a:stretch/>
        </p:blipFill>
        <p:spPr>
          <a:xfrm>
            <a:off x="6248401" y="1137963"/>
            <a:ext cx="5642126" cy="47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260CECB0-90B3-EBB3-8D58-C61F97C8FBC5}"/>
              </a:ext>
            </a:extLst>
          </p:cNvPr>
          <p:cNvSpPr txBox="1">
            <a:spLocks/>
          </p:cNvSpPr>
          <p:nvPr/>
        </p:nvSpPr>
        <p:spPr>
          <a:xfrm>
            <a:off x="782205" y="353671"/>
            <a:ext cx="8063345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10. Get the Top 3 products in each division that have a high </a:t>
            </a:r>
            <a:r>
              <a:rPr lang="en-US" sz="1800" dirty="0" err="1"/>
              <a:t>total_sold_quantity</a:t>
            </a:r>
            <a:r>
              <a:rPr lang="en-US" sz="1800" dirty="0"/>
              <a:t> in the </a:t>
            </a:r>
            <a:r>
              <a:rPr lang="en-US" sz="1800" dirty="0" err="1"/>
              <a:t>fiscal_year</a:t>
            </a:r>
            <a:r>
              <a:rPr lang="en-US" sz="1800" dirty="0"/>
              <a:t> 2021?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6292E0D-F669-A9B0-6711-0EB56F850C84}"/>
              </a:ext>
            </a:extLst>
          </p:cNvPr>
          <p:cNvSpPr/>
          <p:nvPr/>
        </p:nvSpPr>
        <p:spPr>
          <a:xfrm>
            <a:off x="5361709" y="3261971"/>
            <a:ext cx="581891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0BCBC-AFDF-E281-9B97-0C375357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54" y="1893637"/>
            <a:ext cx="9460892" cy="34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9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1CE8489E-F428-710B-1EF1-8D369A58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" y="398498"/>
            <a:ext cx="4860635" cy="291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8D6A-74BC-C5CE-C9FE-7C0AAAEB8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64" y="3739769"/>
            <a:ext cx="4860636" cy="2927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BAAFC-2401-3BEB-BE67-B52698A6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68" y="598858"/>
            <a:ext cx="4860636" cy="2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6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B49C-50C6-6B8C-837D-BFA4B23B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09762"/>
            <a:ext cx="10668000" cy="30384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Thank You For Listening!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Special Thank You to Dhaval, </a:t>
            </a:r>
            <a:r>
              <a:rPr lang="en-US" b="1" dirty="0" err="1"/>
              <a:t>Hemanand</a:t>
            </a:r>
            <a:r>
              <a:rPr lang="en-US" b="1" dirty="0"/>
              <a:t>, and the whole </a:t>
            </a:r>
            <a:r>
              <a:rPr lang="en-US" b="1" dirty="0" err="1"/>
              <a:t>Codebasics</a:t>
            </a:r>
            <a:r>
              <a:rPr lang="en-US" b="1" dirty="0"/>
              <a:t> team :)</a:t>
            </a:r>
          </a:p>
        </p:txBody>
      </p:sp>
    </p:spTree>
    <p:extLst>
      <p:ext uri="{BB962C8B-B14F-4D97-AF65-F5344CB8AC3E}">
        <p14:creationId xmlns:p14="http://schemas.microsoft.com/office/powerpoint/2010/main" val="40906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C6A3-350F-6F76-4025-30B5BAC6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121C-F94E-F804-7CAA-33A2120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Atliq</a:t>
            </a:r>
            <a:r>
              <a:rPr lang="en-US" b="1" dirty="0">
                <a:solidFill>
                  <a:srgbClr val="FFFFFF"/>
                </a:solidFill>
              </a:rPr>
              <a:t> Hardware </a:t>
            </a:r>
            <a:r>
              <a:rPr lang="en-US" dirty="0">
                <a:solidFill>
                  <a:srgbClr val="FFFFFF"/>
                </a:solidFill>
              </a:rPr>
              <a:t>is a leading computer hardware producer in India and has expanded into other countries. </a:t>
            </a:r>
          </a:p>
          <a:p>
            <a:r>
              <a:rPr lang="en-US" dirty="0">
                <a:solidFill>
                  <a:srgbClr val="FFFFFF"/>
                </a:solidFill>
              </a:rPr>
              <a:t>They are looking to expand their </a:t>
            </a:r>
            <a:r>
              <a:rPr lang="en-US" b="1" dirty="0">
                <a:solidFill>
                  <a:srgbClr val="FFFFFF"/>
                </a:solidFill>
              </a:rPr>
              <a:t>data analytics team</a:t>
            </a:r>
            <a:r>
              <a:rPr lang="en-US" dirty="0">
                <a:solidFill>
                  <a:srgbClr val="FFFFFF"/>
                </a:solidFill>
              </a:rPr>
              <a:t> led by Director Tony Sharma.</a:t>
            </a:r>
          </a:p>
          <a:p>
            <a:r>
              <a:rPr lang="en-US" dirty="0">
                <a:solidFill>
                  <a:srgbClr val="FFFFFF"/>
                </a:solidFill>
              </a:rPr>
              <a:t>The goal of this exercise is to explore data insights that could help </a:t>
            </a:r>
            <a:r>
              <a:rPr lang="en-US" dirty="0" err="1">
                <a:solidFill>
                  <a:srgbClr val="FFFFFF"/>
                </a:solidFill>
              </a:rPr>
              <a:t>Atliq</a:t>
            </a:r>
            <a:r>
              <a:rPr lang="en-US" dirty="0">
                <a:solidFill>
                  <a:srgbClr val="FFFFFF"/>
                </a:solidFill>
              </a:rPr>
              <a:t>, to demonstrate a </a:t>
            </a:r>
            <a:r>
              <a:rPr lang="en-US" b="1" dirty="0">
                <a:solidFill>
                  <a:srgbClr val="FFFFFF"/>
                </a:solidFill>
              </a:rPr>
              <a:t>return on investment </a:t>
            </a:r>
            <a:r>
              <a:rPr lang="en-US" dirty="0">
                <a:solidFill>
                  <a:srgbClr val="FFFFFF"/>
                </a:solidFill>
              </a:rPr>
              <a:t>for building out their data science team. </a:t>
            </a:r>
          </a:p>
        </p:txBody>
      </p:sp>
    </p:spTree>
    <p:extLst>
      <p:ext uri="{BB962C8B-B14F-4D97-AF65-F5344CB8AC3E}">
        <p14:creationId xmlns:p14="http://schemas.microsoft.com/office/powerpoint/2010/main" val="317160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CDCD-CA63-BEFE-A758-E0AD95DB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EA7-890E-CA89-3D0F-0A04B9E0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Market operations</a:t>
            </a:r>
          </a:p>
          <a:p>
            <a:r>
              <a:rPr lang="en-US" dirty="0">
                <a:solidFill>
                  <a:srgbClr val="FFFFFF"/>
                </a:solidFill>
              </a:rPr>
              <a:t>Product trends and growth</a:t>
            </a:r>
          </a:p>
          <a:p>
            <a:r>
              <a:rPr lang="en-US" dirty="0">
                <a:solidFill>
                  <a:srgbClr val="FFFFFF"/>
                </a:solidFill>
              </a:rPr>
              <a:t>Customer insights and sales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4992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347842"/>
            <a:ext cx="4968296" cy="1524000"/>
          </a:xfrm>
        </p:spPr>
        <p:txBody>
          <a:bodyPr>
            <a:noAutofit/>
          </a:bodyPr>
          <a:lstStyle/>
          <a:p>
            <a:r>
              <a:rPr lang="en-US" sz="1800" dirty="0"/>
              <a:t>1. Provide the list of markets in which customer "</a:t>
            </a:r>
            <a:r>
              <a:rPr lang="en-US" sz="1800" dirty="0" err="1"/>
              <a:t>Atliq</a:t>
            </a:r>
            <a:r>
              <a:rPr lang="en-US" sz="1800" dirty="0"/>
              <a:t> Exclusive" operates its business in the APAC region.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A0607C28-27FC-771D-F0D1-D54C70D7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25" y="1691805"/>
            <a:ext cx="1951806" cy="34743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A8900B-6728-5EBC-2E08-AA34DE1DABA7}"/>
              </a:ext>
            </a:extLst>
          </p:cNvPr>
          <p:cNvSpPr txBox="1">
            <a:spLocks/>
          </p:cNvSpPr>
          <p:nvPr/>
        </p:nvSpPr>
        <p:spPr>
          <a:xfrm>
            <a:off x="401783" y="5456665"/>
            <a:ext cx="5014912" cy="648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FFFFFF"/>
                </a:solidFill>
              </a:rPr>
              <a:t>INSIGHT</a:t>
            </a:r>
            <a:r>
              <a:rPr lang="en-US" sz="1600" i="1" dirty="0">
                <a:solidFill>
                  <a:srgbClr val="FFFFFF"/>
                </a:solidFill>
              </a:rPr>
              <a:t>: </a:t>
            </a:r>
            <a:r>
              <a:rPr lang="en-US" sz="1600" i="1" dirty="0" err="1">
                <a:solidFill>
                  <a:srgbClr val="FFFFFF"/>
                </a:solidFill>
              </a:rPr>
              <a:t>Atliq</a:t>
            </a:r>
            <a:r>
              <a:rPr lang="en-US" sz="1600" i="1" dirty="0">
                <a:solidFill>
                  <a:srgbClr val="FFFFFF"/>
                </a:solidFill>
              </a:rPr>
              <a:t> Exclusive operates in a diverse set of markets within the APAC region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B0EF91-DEFF-D344-A9E0-67F3E7FF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7903" y="347842"/>
            <a:ext cx="6162315" cy="6162315"/>
          </a:xfrm>
        </p:spPr>
      </p:pic>
    </p:spTree>
    <p:extLst>
      <p:ext uri="{BB962C8B-B14F-4D97-AF65-F5344CB8AC3E}">
        <p14:creationId xmlns:p14="http://schemas.microsoft.com/office/powerpoint/2010/main" val="9951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275"/>
            <a:ext cx="10668000" cy="1524000"/>
          </a:xfrm>
        </p:spPr>
        <p:txBody>
          <a:bodyPr>
            <a:noAutofit/>
          </a:bodyPr>
          <a:lstStyle/>
          <a:p>
            <a:r>
              <a:rPr lang="en-US" sz="1800" dirty="0"/>
              <a:t>2. What is the percentage of unique product increase in 2021 vs. 2020?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D45E32-8D64-BCED-DA87-CB997AAB33F8}"/>
              </a:ext>
            </a:extLst>
          </p:cNvPr>
          <p:cNvSpPr txBox="1">
            <a:spLocks/>
          </p:cNvSpPr>
          <p:nvPr/>
        </p:nvSpPr>
        <p:spPr>
          <a:xfrm>
            <a:off x="680483" y="2783460"/>
            <a:ext cx="4613793" cy="162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FF"/>
                </a:solidFill>
              </a:rPr>
              <a:t>We saw a </a:t>
            </a:r>
            <a:r>
              <a:rPr lang="en-US" b="1" dirty="0">
                <a:solidFill>
                  <a:srgbClr val="FFFFFF"/>
                </a:solidFill>
              </a:rPr>
              <a:t>36.33% </a:t>
            </a:r>
            <a:r>
              <a:rPr lang="en-US" dirty="0">
                <a:solidFill>
                  <a:srgbClr val="FFFFFF"/>
                </a:solidFill>
              </a:rPr>
              <a:t>increase in unique products from 2020 in 2021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61F05B-4619-11F5-5935-B782F7BA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96" y="1637275"/>
            <a:ext cx="6388100" cy="4165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3A7964-A5FE-7A1A-4021-B8D2353D3D7F}"/>
              </a:ext>
            </a:extLst>
          </p:cNvPr>
          <p:cNvSpPr txBox="1"/>
          <p:nvPr/>
        </p:nvSpPr>
        <p:spPr>
          <a:xfrm>
            <a:off x="8397525" y="2865949"/>
            <a:ext cx="10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36.33%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350A7386-87B3-160E-C8FC-C96B2449E6F2}"/>
              </a:ext>
            </a:extLst>
          </p:cNvPr>
          <p:cNvSpPr/>
          <p:nvPr/>
        </p:nvSpPr>
        <p:spPr>
          <a:xfrm rot="20595326">
            <a:off x="7966969" y="2448138"/>
            <a:ext cx="1762368" cy="4692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275"/>
            <a:ext cx="10668000" cy="1524000"/>
          </a:xfrm>
        </p:spPr>
        <p:txBody>
          <a:bodyPr>
            <a:noAutofit/>
          </a:bodyPr>
          <a:lstStyle/>
          <a:p>
            <a:r>
              <a:rPr lang="en-US" sz="1800" dirty="0"/>
              <a:t>3. Provide a report with all the unique product counts for each segment and sort them in descending order of product 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70856-BA1C-500B-00D2-41798382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5" y="2385064"/>
            <a:ext cx="3682295" cy="260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B8611-694A-1E6A-685F-5F27D1BC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39" y="1466793"/>
            <a:ext cx="7371812" cy="43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275"/>
            <a:ext cx="10668000" cy="1524000"/>
          </a:xfrm>
        </p:spPr>
        <p:txBody>
          <a:bodyPr>
            <a:noAutofit/>
          </a:bodyPr>
          <a:lstStyle/>
          <a:p>
            <a:r>
              <a:rPr lang="en-US" sz="1800" dirty="0"/>
              <a:t>4. Follow-up: Which segment had the most increase in unique products in 2021 vs 2020?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5BD86-46CF-4F94-F25F-2F8A17CC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7" y="1394387"/>
            <a:ext cx="10350966" cy="3281363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3D05F7B9-2F19-B894-37D3-2C53592BD9EE}"/>
              </a:ext>
            </a:extLst>
          </p:cNvPr>
          <p:cNvSpPr txBox="1">
            <a:spLocks/>
          </p:cNvSpPr>
          <p:nvPr/>
        </p:nvSpPr>
        <p:spPr>
          <a:xfrm>
            <a:off x="762000" y="479005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FFFFFF"/>
                </a:solidFill>
              </a:rPr>
              <a:t>INSIGHT: Accessories gained over 2 times the product count than the 2</a:t>
            </a:r>
            <a:r>
              <a:rPr lang="en-US" sz="2400" i="1" baseline="30000" dirty="0">
                <a:solidFill>
                  <a:srgbClr val="FFFFFF"/>
                </a:solidFill>
              </a:rPr>
              <a:t>nd</a:t>
            </a:r>
            <a:r>
              <a:rPr lang="en-US" sz="2400" i="1" dirty="0">
                <a:solidFill>
                  <a:srgbClr val="FFFFFF"/>
                </a:solidFill>
              </a:rPr>
              <a:t> highest segments. This could demonstrate </a:t>
            </a:r>
            <a:r>
              <a:rPr lang="en-US" sz="2400" b="1" i="1" dirty="0">
                <a:solidFill>
                  <a:srgbClr val="FFFFFF"/>
                </a:solidFill>
              </a:rPr>
              <a:t>increased</a:t>
            </a:r>
            <a:r>
              <a:rPr lang="en-US" sz="2400" i="1" dirty="0">
                <a:solidFill>
                  <a:srgbClr val="FFFFFF"/>
                </a:solidFill>
              </a:rPr>
              <a:t>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343889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275"/>
            <a:ext cx="10668000" cy="1524000"/>
          </a:xfrm>
        </p:spPr>
        <p:txBody>
          <a:bodyPr>
            <a:noAutofit/>
          </a:bodyPr>
          <a:lstStyle/>
          <a:p>
            <a:r>
              <a:rPr lang="en-US" sz="1800" dirty="0"/>
              <a:t>5. Get the products that have the highest and lowest manufacturing costs.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D05F7B9-2F19-B894-37D3-2C53592BD9EE}"/>
              </a:ext>
            </a:extLst>
          </p:cNvPr>
          <p:cNvSpPr txBox="1">
            <a:spLocks/>
          </p:cNvSpPr>
          <p:nvPr/>
        </p:nvSpPr>
        <p:spPr>
          <a:xfrm>
            <a:off x="557980" y="2521976"/>
            <a:ext cx="11076039" cy="4647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80"/>
              </a:lnSpc>
            </a:pPr>
            <a:r>
              <a:rPr lang="en-US" sz="2400" i="1" dirty="0"/>
              <a:t>INSIGHTS: 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Lowest manufacturing cost: AQ Master wired x1 </a:t>
            </a:r>
            <a:r>
              <a:rPr lang="en-US" sz="2400" i="1" dirty="0" err="1"/>
              <a:t>Ms</a:t>
            </a:r>
            <a:r>
              <a:rPr lang="en-US" sz="2400" i="1" dirty="0"/>
              <a:t> Standard 1 Variant (Mouse)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Highest manufacturing cost: AQ Home Allin1 Gen2 Plus 3 Variant (Personal Desktop)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The ”plus” variants of a product have higher a manufacturing cost versus the standard variants which have a lower cost.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400" i="1" u="sng" dirty="0"/>
              <a:t>A question we should ask</a:t>
            </a:r>
            <a:r>
              <a:rPr lang="en-US" sz="2400" i="1" dirty="0"/>
              <a:t>: does the increased price or sales volume make up for the higher manufacturing cost?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66B01-E79F-DE09-0903-F37CE23D3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3"/>
          <a:stretch/>
        </p:blipFill>
        <p:spPr>
          <a:xfrm>
            <a:off x="1284952" y="1317626"/>
            <a:ext cx="962209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C18C8-EA01-305C-7373-E3B21E6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29" y="5030141"/>
            <a:ext cx="10668000" cy="1524000"/>
          </a:xfrm>
        </p:spPr>
        <p:txBody>
          <a:bodyPr>
            <a:noAutofit/>
          </a:bodyPr>
          <a:lstStyle/>
          <a:p>
            <a:r>
              <a:rPr lang="en-US" sz="1800" dirty="0"/>
              <a:t>6. Generate a report which contains the top 5 customers who received an average high </a:t>
            </a:r>
            <a:r>
              <a:rPr lang="en-US" sz="1800" dirty="0" err="1"/>
              <a:t>pre_invoice_discount_pct</a:t>
            </a:r>
            <a:r>
              <a:rPr lang="en-US" sz="1800" dirty="0"/>
              <a:t> for the fiscal year 2021 and in the Indian market.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41C1A58-627B-A434-B937-8A2F6A6A4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4"/>
          <a:stretch/>
        </p:blipFill>
        <p:spPr>
          <a:xfrm>
            <a:off x="7924541" y="1827778"/>
            <a:ext cx="3982957" cy="1825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B26E2-369E-0684-478D-FFC9D30C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02" y="370480"/>
            <a:ext cx="7383506" cy="47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15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586</Words>
  <Application>Microsoft Macintosh PowerPoint</Application>
  <PresentationFormat>Widescreen</PresentationFormat>
  <Paragraphs>42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Ad Hoc Business Insights Through SQL Analysis</vt:lpstr>
      <vt:lpstr>Background &amp; Objectives</vt:lpstr>
      <vt:lpstr>Topics Covered</vt:lpstr>
      <vt:lpstr>1. Provide the list of markets in which customer "Atliq Exclusive" operates its business in the APAC region.</vt:lpstr>
      <vt:lpstr>2. What is the percentage of unique product increase in 2021 vs. 2020?</vt:lpstr>
      <vt:lpstr>3. Provide a report with all the unique product counts for each segment and sort them in descending order of product counts</vt:lpstr>
      <vt:lpstr>4. Follow-up: Which segment had the most increase in unique products in 2021 vs 2020?</vt:lpstr>
      <vt:lpstr>5. Get the products that have the highest and lowest manufacturing costs.</vt:lpstr>
      <vt:lpstr>6. Generate a report which contains the top 5 customers who received an average high pre_invoice_discount_pct for the fiscal year 2021 and in the Indian market.</vt:lpstr>
      <vt:lpstr>7. Get the complete report of the Gross sales amount for the customer “Atliq Exclusive” for each month. This analysis helps to get an idea of low and high-performing months and take strategic decisions.</vt:lpstr>
      <vt:lpstr>PowerPoint Presentation</vt:lpstr>
      <vt:lpstr>PowerPoint Presentation</vt:lpstr>
      <vt:lpstr>PowerPoint Presentation</vt:lpstr>
      <vt:lpstr>PowerPoint Presentation</vt:lpstr>
      <vt:lpstr>Thank You For Listening!  Special Thank You to Dhaval, Hemanand, and the whole Codebasics team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Rohan Saxena</dc:creator>
  <cp:lastModifiedBy>Rohan Saxena</cp:lastModifiedBy>
  <cp:revision>6</cp:revision>
  <dcterms:created xsi:type="dcterms:W3CDTF">2024-04-13T19:06:47Z</dcterms:created>
  <dcterms:modified xsi:type="dcterms:W3CDTF">2024-04-13T23:41:21Z</dcterms:modified>
</cp:coreProperties>
</file>