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3" r:id="rId8"/>
    <p:sldId id="262" r:id="rId9"/>
    <p:sldId id="261" r:id="rId10"/>
    <p:sldId id="265" r:id="rId11"/>
    <p:sldId id="267" r:id="rId12"/>
    <p:sldId id="268" r:id="rId13"/>
    <p:sldId id="269" r:id="rId14"/>
    <p:sldId id="270" r:id="rId15"/>
    <p:sldId id="277" r:id="rId16"/>
    <p:sldId id="288" r:id="rId17"/>
    <p:sldId id="278" r:id="rId18"/>
    <p:sldId id="285" r:id="rId19"/>
    <p:sldId id="286" r:id="rId20"/>
    <p:sldId id="287" r:id="rId21"/>
    <p:sldId id="289" r:id="rId22"/>
    <p:sldId id="279" r:id="rId23"/>
    <p:sldId id="290" r:id="rId24"/>
    <p:sldId id="291" r:id="rId25"/>
    <p:sldId id="292" r:id="rId26"/>
    <p:sldId id="294" r:id="rId27"/>
    <p:sldId id="297" r:id="rId28"/>
    <p:sldId id="293" r:id="rId29"/>
    <p:sldId id="298"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November 9,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9293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November 9,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2073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November 9,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599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November 9,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061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November 9,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63642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November 9,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64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November 9,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447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November 9,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00054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November 9,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15205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November 9,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385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November 9,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1820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November 9,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08236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8888/notebooks/FinalReportLendingClub.ipynb#loan_status-vs-total_pymn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7694-536D-4A5B-9E5F-22DAE73F062E}"/>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F903C9AD-1616-4FDD-8DDC-CB2D29CF00FC}"/>
              </a:ext>
            </a:extLst>
          </p:cNvPr>
          <p:cNvSpPr>
            <a:spLocks noGrp="1"/>
          </p:cNvSpPr>
          <p:nvPr>
            <p:ph type="subTitle" idx="1"/>
          </p:nvPr>
        </p:nvSpPr>
        <p:spPr/>
        <p:txBody>
          <a:bodyPr/>
          <a:lstStyle/>
          <a:p>
            <a:r>
              <a:rPr lang="en-US" dirty="0"/>
              <a:t>Exploratory Data Analysis</a:t>
            </a:r>
          </a:p>
          <a:p>
            <a:endParaRPr lang="en-US" dirty="0"/>
          </a:p>
        </p:txBody>
      </p:sp>
    </p:spTree>
    <p:extLst>
      <p:ext uri="{BB962C8B-B14F-4D97-AF65-F5344CB8AC3E}">
        <p14:creationId xmlns:p14="http://schemas.microsoft.com/office/powerpoint/2010/main" val="2965505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Categorical Univariate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r>
              <a:rPr lang="en-US" b="1" dirty="0">
                <a:latin typeface="Calibri" panose="020F0502020204030204" pitchFamily="34" charset="0"/>
                <a:cs typeface="Calibri" panose="020F0502020204030204" pitchFamily="34" charset="0"/>
              </a:rPr>
              <a:t>Employee Length and Home Ownership</a:t>
            </a:r>
          </a:p>
          <a:p>
            <a:pPr lvl="1"/>
            <a:r>
              <a:rPr lang="en-US" sz="1600" b="1" dirty="0">
                <a:solidFill>
                  <a:srgbClr val="000000"/>
                </a:solidFill>
                <a:latin typeface="Calibri" panose="020F0502020204030204" pitchFamily="34" charset="0"/>
                <a:cs typeface="Calibri" panose="020F0502020204030204" pitchFamily="34" charset="0"/>
              </a:rPr>
              <a:t>Employee Length</a:t>
            </a:r>
            <a:r>
              <a:rPr lang="en-US" sz="1600" dirty="0">
                <a:solidFill>
                  <a:srgbClr val="000000"/>
                </a:solidFill>
                <a:latin typeface="Calibri" panose="020F0502020204030204" pitchFamily="34" charset="0"/>
                <a:cs typeface="Calibri" panose="020F0502020204030204" pitchFamily="34" charset="0"/>
              </a:rPr>
              <a:t>: M</a:t>
            </a:r>
            <a:r>
              <a:rPr lang="en-US" sz="1600" b="0" i="0" dirty="0">
                <a:solidFill>
                  <a:srgbClr val="000000"/>
                </a:solidFill>
                <a:effectLst/>
                <a:latin typeface="Calibri" panose="020F0502020204030204" pitchFamily="34" charset="0"/>
                <a:cs typeface="Calibri" panose="020F0502020204030204" pitchFamily="34" charset="0"/>
              </a:rPr>
              <a:t>ore the experience, lesser the number of users who tend to borrow. But for people who are less than 1 year experience tend to borrow high compared to 1-2 years. This is because the sense of getting a job, compels many users to apply for loan, and since many would have applied for load in the initial year of getting a job, they tend to refrain for the next year.</a:t>
            </a:r>
          </a:p>
          <a:p>
            <a:pPr lvl="1"/>
            <a:r>
              <a:rPr lang="en-US" sz="1600" b="1" dirty="0">
                <a:solidFill>
                  <a:srgbClr val="000000"/>
                </a:solidFill>
                <a:latin typeface="Calibri" panose="020F0502020204030204" pitchFamily="34" charset="0"/>
                <a:cs typeface="Calibri" panose="020F0502020204030204" pitchFamily="34" charset="0"/>
              </a:rPr>
              <a:t>Home Ownership</a:t>
            </a:r>
            <a:r>
              <a:rPr lang="en-US" sz="1600" dirty="0">
                <a:solidFill>
                  <a:srgbClr val="000000"/>
                </a:solidFill>
                <a:latin typeface="Calibri" panose="020F0502020204030204" pitchFamily="34" charset="0"/>
                <a:cs typeface="Calibri" panose="020F0502020204030204" pitchFamily="34" charset="0"/>
              </a:rPr>
              <a:t>: Most of the borrowers are either on rent or already have a mortgage. This shows that people who tend to borrow have some or the other prior obligations</a:t>
            </a:r>
          </a:p>
          <a:p>
            <a:pPr lvl="1"/>
            <a:endParaRPr lang="en-US" sz="1800" dirty="0">
              <a:solidFill>
                <a:srgbClr val="00000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17A1D28-BF88-420B-8676-8BD5EB60D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781888"/>
            <a:ext cx="10241280" cy="2476870"/>
          </a:xfrm>
          <a:prstGeom prst="rect">
            <a:avLst/>
          </a:prstGeom>
        </p:spPr>
      </p:pic>
    </p:spTree>
    <p:extLst>
      <p:ext uri="{BB962C8B-B14F-4D97-AF65-F5344CB8AC3E}">
        <p14:creationId xmlns:p14="http://schemas.microsoft.com/office/powerpoint/2010/main" val="2912425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Categorical Univariate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r>
              <a:rPr lang="en-US" b="1" i="0" dirty="0">
                <a:solidFill>
                  <a:srgbClr val="000000"/>
                </a:solidFill>
                <a:effectLst/>
                <a:latin typeface="Calibri" panose="020F0502020204030204" pitchFamily="34" charset="0"/>
                <a:cs typeface="Calibri" panose="020F0502020204030204" pitchFamily="34" charset="0"/>
              </a:rPr>
              <a:t>Issue Date and Earliest Credit Line</a:t>
            </a:r>
          </a:p>
          <a:p>
            <a:pPr lvl="1"/>
            <a:r>
              <a:rPr lang="en-US" sz="1600" dirty="0" err="1">
                <a:latin typeface="Calibri" panose="020F0502020204030204" pitchFamily="34" charset="0"/>
                <a:cs typeface="Calibri" panose="020F0502020204030204" pitchFamily="34" charset="0"/>
              </a:rPr>
              <a:t>I</a:t>
            </a:r>
            <a:r>
              <a:rPr lang="en-US" sz="1600" b="1" i="0" dirty="0" err="1">
                <a:solidFill>
                  <a:srgbClr val="000000"/>
                </a:solidFill>
                <a:effectLst/>
                <a:latin typeface="Calibri" panose="020F0502020204030204" pitchFamily="34" charset="0"/>
                <a:cs typeface="Calibri" panose="020F0502020204030204" pitchFamily="34" charset="0"/>
              </a:rPr>
              <a:t>ssue_d</a:t>
            </a:r>
            <a:r>
              <a:rPr lang="en-US" sz="1600" b="0" i="0" dirty="0">
                <a:solidFill>
                  <a:srgbClr val="000000"/>
                </a:solidFill>
                <a:effectLst/>
                <a:latin typeface="Calibri" panose="020F0502020204030204" pitchFamily="34" charset="0"/>
                <a:cs typeface="Calibri" panose="020F0502020204030204" pitchFamily="34" charset="0"/>
              </a:rPr>
              <a:t>: Between March 2008 till Oct 2008, the issuance of loans decreased. This is due to the 2008 financial crisis. But start of 2009, there was an increase in disbursement of loan and it gradually increased all the way till 2012.</a:t>
            </a:r>
          </a:p>
          <a:p>
            <a:pPr lvl="1"/>
            <a:r>
              <a:rPr lang="en-US" sz="1600" b="1" i="0" dirty="0" err="1">
                <a:solidFill>
                  <a:srgbClr val="000000"/>
                </a:solidFill>
                <a:effectLst/>
                <a:latin typeface="Calibri" panose="020F0502020204030204" pitchFamily="34" charset="0"/>
                <a:cs typeface="Calibri" panose="020F0502020204030204" pitchFamily="34" charset="0"/>
              </a:rPr>
              <a:t>earliest_cr_line_month</a:t>
            </a:r>
            <a:r>
              <a:rPr lang="en-US" sz="1600" b="0" i="0" dirty="0">
                <a:solidFill>
                  <a:srgbClr val="000000"/>
                </a:solidFill>
                <a:effectLst/>
                <a:latin typeface="Calibri" panose="020F0502020204030204" pitchFamily="34" charset="0"/>
                <a:cs typeface="Calibri" panose="020F0502020204030204" pitchFamily="34" charset="0"/>
              </a:rPr>
              <a:t>: Its interesting to note that more numbers of borrowers have their credit line opened during the month of Oct, Nov, Dec and Jan. This is specially the time of Thanks Giving, Black Friday and Christmas (Holiday time in the US).</a:t>
            </a:r>
          </a:p>
          <a:p>
            <a:pPr lvl="1"/>
            <a:endParaRPr lang="en-US"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03A14A5-F1D1-4ED5-9235-4F3B581A7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29000"/>
            <a:ext cx="10241280" cy="2729882"/>
          </a:xfrm>
          <a:prstGeom prst="rect">
            <a:avLst/>
          </a:prstGeom>
        </p:spPr>
      </p:pic>
    </p:spTree>
    <p:extLst>
      <p:ext uri="{BB962C8B-B14F-4D97-AF65-F5344CB8AC3E}">
        <p14:creationId xmlns:p14="http://schemas.microsoft.com/office/powerpoint/2010/main" val="1284141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Continuous Univariate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normAutofit/>
          </a:bodyPr>
          <a:lstStyle/>
          <a:p>
            <a:r>
              <a:rPr lang="en-US" sz="1600" b="0" i="0" dirty="0">
                <a:solidFill>
                  <a:srgbClr val="000000"/>
                </a:solidFill>
                <a:effectLst/>
                <a:latin typeface="Calibri" panose="020F0502020204030204" pitchFamily="34" charset="0"/>
                <a:cs typeface="Calibri" panose="020F0502020204030204" pitchFamily="34" charset="0"/>
              </a:rPr>
              <a:t>Here we will try to explore the Continuous columns in depth and highlight any interesting pattern that we see in them with relevant graphs</a:t>
            </a:r>
          </a:p>
          <a:p>
            <a:r>
              <a:rPr lang="en-US" sz="1800" b="1" dirty="0" err="1">
                <a:solidFill>
                  <a:srgbClr val="000000"/>
                </a:solidFill>
                <a:latin typeface="Calibri" panose="020F0502020204030204" pitchFamily="34" charset="0"/>
                <a:cs typeface="Calibri" panose="020F0502020204030204" pitchFamily="34" charset="0"/>
              </a:rPr>
              <a:t>Loan_amnt</a:t>
            </a:r>
            <a:r>
              <a:rPr lang="en-US" sz="1800" b="1" dirty="0">
                <a:solidFill>
                  <a:srgbClr val="000000"/>
                </a:solidFill>
                <a:latin typeface="Calibri" panose="020F0502020204030204" pitchFamily="34" charset="0"/>
                <a:cs typeface="Calibri" panose="020F0502020204030204" pitchFamily="34" charset="0"/>
              </a:rPr>
              <a:t> and </a:t>
            </a:r>
            <a:r>
              <a:rPr lang="en-US" sz="1800" b="1" dirty="0" err="1">
                <a:solidFill>
                  <a:srgbClr val="000000"/>
                </a:solidFill>
                <a:latin typeface="Calibri" panose="020F0502020204030204" pitchFamily="34" charset="0"/>
                <a:cs typeface="Calibri" panose="020F0502020204030204" pitchFamily="34" charset="0"/>
              </a:rPr>
              <a:t>Int_rate</a:t>
            </a:r>
            <a:endParaRPr lang="en-US" sz="1800" b="1" dirty="0">
              <a:solidFill>
                <a:srgbClr val="000000"/>
              </a:solidFill>
              <a:latin typeface="Calibri" panose="020F0502020204030204" pitchFamily="34" charset="0"/>
              <a:cs typeface="Calibri" panose="020F0502020204030204" pitchFamily="34" charset="0"/>
            </a:endParaRPr>
          </a:p>
          <a:p>
            <a:pPr lvl="1"/>
            <a:r>
              <a:rPr lang="en-US" sz="1600" b="1" i="0" dirty="0" err="1">
                <a:solidFill>
                  <a:srgbClr val="000000"/>
                </a:solidFill>
                <a:effectLst/>
                <a:latin typeface="Calibri" panose="020F0502020204030204" pitchFamily="34" charset="0"/>
                <a:cs typeface="Calibri" panose="020F0502020204030204" pitchFamily="34" charset="0"/>
              </a:rPr>
              <a:t>loan_amnt</a:t>
            </a:r>
            <a:r>
              <a:rPr lang="en-US" sz="1600" b="0" i="0" dirty="0">
                <a:solidFill>
                  <a:srgbClr val="000000"/>
                </a:solidFill>
                <a:effectLst/>
                <a:latin typeface="Calibri" panose="020F0502020204030204" pitchFamily="34" charset="0"/>
                <a:cs typeface="Calibri" panose="020F0502020204030204" pitchFamily="34" charset="0"/>
              </a:rPr>
              <a:t>: Its interesting to find that the values are more concentrated around the multiples of 5000. Also, we can see prominent spikes around multiple of 1000. One of the reason for this might be the fact that people take loan amount in multiple of 1k or 5k</a:t>
            </a:r>
          </a:p>
          <a:p>
            <a:pPr lvl="1"/>
            <a:r>
              <a:rPr lang="en-US" sz="1600" b="1" i="0" dirty="0" err="1">
                <a:solidFill>
                  <a:srgbClr val="000000"/>
                </a:solidFill>
                <a:effectLst/>
                <a:latin typeface="Calibri" panose="020F0502020204030204" pitchFamily="34" charset="0"/>
                <a:cs typeface="Calibri" panose="020F0502020204030204" pitchFamily="34" charset="0"/>
              </a:rPr>
              <a:t>int_rate</a:t>
            </a:r>
            <a:r>
              <a:rPr lang="en-US" sz="1600" b="0" i="0" dirty="0">
                <a:solidFill>
                  <a:srgbClr val="000000"/>
                </a:solidFill>
                <a:effectLst/>
                <a:latin typeface="Calibri" panose="020F0502020204030204" pitchFamily="34" charset="0"/>
                <a:cs typeface="Calibri" panose="020F0502020204030204" pitchFamily="34" charset="0"/>
              </a:rPr>
              <a:t>: 50% of the values are between 9% and 14%. A good number of values are centered around 7.5% (Close to 12% of values)</a:t>
            </a:r>
          </a:p>
          <a:p>
            <a:pPr lvl="1"/>
            <a:endParaRPr lang="en-US" sz="1600" b="1" dirty="0">
              <a:solidFill>
                <a:srgbClr val="000000"/>
              </a:solidFill>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8E76A10-CFD7-4F6D-AB84-70B33C65C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208015"/>
            <a:ext cx="10241280" cy="2059619"/>
          </a:xfrm>
          <a:prstGeom prst="rect">
            <a:avLst/>
          </a:prstGeom>
        </p:spPr>
      </p:pic>
    </p:spTree>
    <p:extLst>
      <p:ext uri="{BB962C8B-B14F-4D97-AF65-F5344CB8AC3E}">
        <p14:creationId xmlns:p14="http://schemas.microsoft.com/office/powerpoint/2010/main" val="366255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Continuous Univariate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r>
              <a:rPr lang="en-US" sz="1800" b="1" i="0" dirty="0">
                <a:solidFill>
                  <a:srgbClr val="000000"/>
                </a:solidFill>
                <a:effectLst/>
                <a:latin typeface="Calibri" panose="020F0502020204030204" pitchFamily="34" charset="0"/>
                <a:cs typeface="Calibri" panose="020F0502020204030204" pitchFamily="34" charset="0"/>
              </a:rPr>
              <a:t>Installment and Total Received Interest</a:t>
            </a:r>
          </a:p>
          <a:p>
            <a:pPr lvl="1"/>
            <a:r>
              <a:rPr lang="en-US" sz="1600" b="1" i="0" dirty="0">
                <a:solidFill>
                  <a:srgbClr val="000000"/>
                </a:solidFill>
                <a:effectLst/>
                <a:latin typeface="Calibri" panose="020F0502020204030204" pitchFamily="34" charset="0"/>
                <a:cs typeface="Calibri" panose="020F0502020204030204" pitchFamily="34" charset="0"/>
              </a:rPr>
              <a:t>installment</a:t>
            </a:r>
            <a:r>
              <a:rPr lang="en-US" sz="1600" b="0" i="0" dirty="0">
                <a:solidFill>
                  <a:srgbClr val="000000"/>
                </a:solidFill>
                <a:effectLst/>
                <a:latin typeface="Calibri" panose="020F0502020204030204" pitchFamily="34" charset="0"/>
                <a:cs typeface="Calibri" panose="020F0502020204030204" pitchFamily="34" charset="0"/>
              </a:rPr>
              <a:t>: 50% of the values are between 180 and 420 and 99% of value are between 50 and 820. From 200, the number of borrowers owing the installments decreases as the installments increases. This tends to show that most of the installments are of smaller amounts</a:t>
            </a:r>
          </a:p>
          <a:p>
            <a:pPr lvl="1"/>
            <a:r>
              <a:rPr lang="en-US" sz="1600" b="1" i="0" dirty="0" err="1">
                <a:solidFill>
                  <a:srgbClr val="000000"/>
                </a:solidFill>
                <a:effectLst/>
                <a:latin typeface="Calibri" panose="020F0502020204030204" pitchFamily="34" charset="0"/>
                <a:cs typeface="Calibri" panose="020F0502020204030204" pitchFamily="34" charset="0"/>
              </a:rPr>
              <a:t>total_rec_int</a:t>
            </a:r>
            <a:r>
              <a:rPr lang="en-US" sz="1600" b="0" i="0" dirty="0">
                <a:solidFill>
                  <a:srgbClr val="000000"/>
                </a:solidFill>
                <a:effectLst/>
                <a:latin typeface="Calibri" panose="020F0502020204030204" pitchFamily="34" charset="0"/>
                <a:cs typeface="Calibri" panose="020F0502020204030204" pitchFamily="34" charset="0"/>
              </a:rPr>
              <a:t>: Lesser borrowers pay more interest and the number of users decreases as the interest increases.</a:t>
            </a:r>
          </a:p>
          <a:p>
            <a:pPr lvl="1"/>
            <a:endParaRPr lang="en-US" sz="1600" b="0" i="0" dirty="0">
              <a:solidFill>
                <a:srgbClr val="000000"/>
              </a:solidFill>
              <a:effectLst/>
              <a:latin typeface="Calibri" panose="020F0502020204030204" pitchFamily="34" charset="0"/>
              <a:cs typeface="Calibri" panose="020F0502020204030204" pitchFamily="34" charset="0"/>
            </a:endParaRPr>
          </a:p>
          <a:p>
            <a:pPr lvl="1"/>
            <a:endParaRPr lang="en-US" dirty="0"/>
          </a:p>
        </p:txBody>
      </p:sp>
      <p:pic>
        <p:nvPicPr>
          <p:cNvPr id="5" name="Picture 4">
            <a:extLst>
              <a:ext uri="{FF2B5EF4-FFF2-40B4-BE49-F238E27FC236}">
                <a16:creationId xmlns:a16="http://schemas.microsoft.com/office/drawing/2014/main" id="{80A354C0-71CD-4607-8CDA-9F1972DB5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222593"/>
            <a:ext cx="10241280" cy="3124941"/>
          </a:xfrm>
          <a:prstGeom prst="rect">
            <a:avLst/>
          </a:prstGeom>
        </p:spPr>
      </p:pic>
    </p:spTree>
    <p:extLst>
      <p:ext uri="{BB962C8B-B14F-4D97-AF65-F5344CB8AC3E}">
        <p14:creationId xmlns:p14="http://schemas.microsoft.com/office/powerpoint/2010/main" val="329278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Continuous Univariate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r>
              <a:rPr lang="en-US" sz="1800" b="1" i="0" dirty="0">
                <a:solidFill>
                  <a:srgbClr val="000000"/>
                </a:solidFill>
                <a:effectLst/>
                <a:latin typeface="Calibri" panose="020F0502020204030204" pitchFamily="34" charset="0"/>
                <a:cs typeface="Calibri" panose="020F0502020204030204" pitchFamily="34" charset="0"/>
              </a:rPr>
              <a:t>Installment and Total Received Interest</a:t>
            </a:r>
          </a:p>
          <a:p>
            <a:pPr lvl="1"/>
            <a:r>
              <a:rPr lang="en-US" sz="1600" b="1" i="0" dirty="0">
                <a:solidFill>
                  <a:srgbClr val="000000"/>
                </a:solidFill>
                <a:effectLst/>
                <a:latin typeface="Calibri" panose="020F0502020204030204" pitchFamily="34" charset="0"/>
                <a:cs typeface="Calibri" panose="020F0502020204030204" pitchFamily="34" charset="0"/>
              </a:rPr>
              <a:t>Installment</a:t>
            </a:r>
            <a:r>
              <a:rPr lang="en-US" sz="1600" b="0" i="0" dirty="0">
                <a:solidFill>
                  <a:srgbClr val="000000"/>
                </a:solidFill>
                <a:effectLst/>
                <a:latin typeface="Calibri" panose="020F0502020204030204" pitchFamily="34" charset="0"/>
                <a:cs typeface="Calibri" panose="020F0502020204030204" pitchFamily="34" charset="0"/>
              </a:rPr>
              <a:t>: 50% of the values are between 180 and 420 and 99% of value are between 50 and 820. From 200, the number of borrowers owing the installments decreases as the installments increases. This tends to show that most of the installments are of smaller amounts</a:t>
            </a:r>
          </a:p>
          <a:p>
            <a:pPr lvl="1"/>
            <a:r>
              <a:rPr lang="en-US" sz="1600" b="1" i="0" dirty="0" err="1">
                <a:solidFill>
                  <a:srgbClr val="000000"/>
                </a:solidFill>
                <a:effectLst/>
                <a:latin typeface="Calibri" panose="020F0502020204030204" pitchFamily="34" charset="0"/>
                <a:cs typeface="Calibri" panose="020F0502020204030204" pitchFamily="34" charset="0"/>
              </a:rPr>
              <a:t>total_rec_int</a:t>
            </a:r>
            <a:r>
              <a:rPr lang="en-US" sz="1600" b="0" i="0" dirty="0">
                <a:solidFill>
                  <a:srgbClr val="000000"/>
                </a:solidFill>
                <a:effectLst/>
                <a:latin typeface="Calibri" panose="020F0502020204030204" pitchFamily="34" charset="0"/>
                <a:cs typeface="Calibri" panose="020F0502020204030204" pitchFamily="34" charset="0"/>
              </a:rPr>
              <a:t>: </a:t>
            </a:r>
            <a:r>
              <a:rPr lang="en-US" sz="1600" b="0" i="0" dirty="0" err="1">
                <a:solidFill>
                  <a:srgbClr val="000000"/>
                </a:solidFill>
                <a:effectLst/>
                <a:latin typeface="Calibri" panose="020F0502020204030204" pitchFamily="34" charset="0"/>
                <a:cs typeface="Calibri" panose="020F0502020204030204" pitchFamily="34" charset="0"/>
              </a:rPr>
              <a:t>total_rec_int</a:t>
            </a:r>
            <a:r>
              <a:rPr lang="en-US" sz="1600" b="0" i="0" dirty="0">
                <a:solidFill>
                  <a:srgbClr val="000000"/>
                </a:solidFill>
                <a:effectLst/>
                <a:latin typeface="Calibri" panose="020F0502020204030204" pitchFamily="34" charset="0"/>
                <a:cs typeface="Calibri" panose="020F0502020204030204" pitchFamily="34" charset="0"/>
              </a:rPr>
              <a:t> has an interesting smooth pattern. Seems like the lesser borrowers pay more interest and the number of users decreases as the interest increases</a:t>
            </a:r>
            <a:r>
              <a:rPr lang="en-US" b="0" i="0" dirty="0">
                <a:solidFill>
                  <a:srgbClr val="000000"/>
                </a:solidFill>
                <a:effectLst/>
                <a:latin typeface="Helvetica Neue"/>
              </a:rPr>
              <a:t>.</a:t>
            </a:r>
          </a:p>
          <a:p>
            <a:pPr lvl="1"/>
            <a:endParaRPr lang="en-US" b="0" i="0" dirty="0">
              <a:solidFill>
                <a:srgbClr val="000000"/>
              </a:solidFill>
              <a:effectLst/>
              <a:latin typeface="Helvetica Neue"/>
            </a:endParaRPr>
          </a:p>
          <a:p>
            <a:pPr lvl="1"/>
            <a:endParaRPr lang="en-US" dirty="0"/>
          </a:p>
        </p:txBody>
      </p:sp>
      <p:pic>
        <p:nvPicPr>
          <p:cNvPr id="5" name="Picture 4">
            <a:extLst>
              <a:ext uri="{FF2B5EF4-FFF2-40B4-BE49-F238E27FC236}">
                <a16:creationId xmlns:a16="http://schemas.microsoft.com/office/drawing/2014/main" id="{F054745C-FF88-4CC8-88D4-EAADBD3FC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542190"/>
            <a:ext cx="10241280" cy="2663301"/>
          </a:xfrm>
          <a:prstGeom prst="rect">
            <a:avLst/>
          </a:prstGeom>
        </p:spPr>
      </p:pic>
    </p:spTree>
    <p:extLst>
      <p:ext uri="{BB962C8B-B14F-4D97-AF65-F5344CB8AC3E}">
        <p14:creationId xmlns:p14="http://schemas.microsoft.com/office/powerpoint/2010/main" val="426918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algn="l"/>
            <a:r>
              <a:rPr lang="en-US" sz="1800" b="0" i="0" dirty="0">
                <a:solidFill>
                  <a:srgbClr val="000000"/>
                </a:solidFill>
                <a:effectLst/>
                <a:latin typeface="Calibri" panose="020F0502020204030204" pitchFamily="34" charset="0"/>
                <a:cs typeface="Calibri" panose="020F0502020204030204" pitchFamily="34" charset="0"/>
              </a:rPr>
              <a:t>Bivariate Analysis is one wherein we will analyze the interaction between 2 variables and understand if there exists any relation between the 2 variables. For our Bivariate analysis, we will focus more on interaction of other columns with respect to our target variable </a:t>
            </a:r>
            <a:r>
              <a:rPr lang="en-US" sz="1800" b="0" i="1" dirty="0" err="1">
                <a:solidFill>
                  <a:srgbClr val="000000"/>
                </a:solidFill>
                <a:effectLst/>
                <a:latin typeface="Calibri" panose="020F0502020204030204" pitchFamily="34" charset="0"/>
                <a:cs typeface="Calibri" panose="020F0502020204030204" pitchFamily="34" charset="0"/>
              </a:rPr>
              <a:t>loan_status</a:t>
            </a:r>
            <a:r>
              <a:rPr lang="en-US" sz="1800" b="0" i="0" dirty="0">
                <a:solidFill>
                  <a:srgbClr val="000000"/>
                </a:solidFill>
                <a:effectLst/>
                <a:latin typeface="Calibri" panose="020F0502020204030204" pitchFamily="34" charset="0"/>
                <a:cs typeface="Calibri" panose="020F0502020204030204" pitchFamily="34" charset="0"/>
              </a:rPr>
              <a:t>. We will further </a:t>
            </a:r>
            <a:r>
              <a:rPr lang="en-US" sz="1800" b="0" i="0" dirty="0" err="1">
                <a:solidFill>
                  <a:srgbClr val="000000"/>
                </a:solidFill>
                <a:effectLst/>
                <a:latin typeface="Calibri" panose="020F0502020204030204" pitchFamily="34" charset="0"/>
                <a:cs typeface="Calibri" panose="020F0502020204030204" pitchFamily="34" charset="0"/>
              </a:rPr>
              <a:t>devide</a:t>
            </a:r>
            <a:r>
              <a:rPr lang="en-US" sz="1800" b="0" i="0" dirty="0">
                <a:solidFill>
                  <a:srgbClr val="000000"/>
                </a:solidFill>
                <a:effectLst/>
                <a:latin typeface="Calibri" panose="020F0502020204030204" pitchFamily="34" charset="0"/>
                <a:cs typeface="Calibri" panose="020F0502020204030204" pitchFamily="34" charset="0"/>
              </a:rPr>
              <a:t> this univariate analysis into below 2 sections:</a:t>
            </a:r>
          </a:p>
          <a:p>
            <a:pPr lvl="1"/>
            <a:r>
              <a:rPr lang="en-US" sz="1800" b="0" i="0" dirty="0">
                <a:solidFill>
                  <a:srgbClr val="000000"/>
                </a:solidFill>
                <a:effectLst/>
                <a:latin typeface="Calibri" panose="020F0502020204030204" pitchFamily="34" charset="0"/>
                <a:cs typeface="Calibri" panose="020F0502020204030204" pitchFamily="34" charset="0"/>
              </a:rPr>
              <a:t>Categorical Bivariate Analysis</a:t>
            </a:r>
          </a:p>
          <a:p>
            <a:pPr lvl="1"/>
            <a:r>
              <a:rPr lang="en-US" sz="1800" b="0" i="0" dirty="0">
                <a:solidFill>
                  <a:srgbClr val="000000"/>
                </a:solidFill>
                <a:effectLst/>
                <a:latin typeface="Calibri" panose="020F0502020204030204" pitchFamily="34" charset="0"/>
                <a:cs typeface="Calibri" panose="020F0502020204030204" pitchFamily="34" charset="0"/>
              </a:rPr>
              <a:t>Continuous Bivariate Analysis</a:t>
            </a:r>
          </a:p>
          <a:p>
            <a:endParaRPr lang="en-US" dirty="0"/>
          </a:p>
        </p:txBody>
      </p:sp>
    </p:spTree>
    <p:extLst>
      <p:ext uri="{BB962C8B-B14F-4D97-AF65-F5344CB8AC3E}">
        <p14:creationId xmlns:p14="http://schemas.microsoft.com/office/powerpoint/2010/main" val="3549152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Categorical 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normAutofit/>
          </a:bodyPr>
          <a:lstStyle/>
          <a:p>
            <a:pPr algn="l"/>
            <a:r>
              <a:rPr lang="en-US" sz="1800" b="0" i="0" dirty="0">
                <a:solidFill>
                  <a:srgbClr val="000000"/>
                </a:solidFill>
                <a:effectLst/>
                <a:latin typeface="Calibri" panose="020F0502020204030204" pitchFamily="34" charset="0"/>
                <a:cs typeface="Calibri" panose="020F0502020204030204" pitchFamily="34" charset="0"/>
              </a:rPr>
              <a:t>We will first focus on the bivariate analysis of the categorical variables with respect to our target variable </a:t>
            </a:r>
            <a:r>
              <a:rPr lang="en-US" sz="1800" b="0" i="1" dirty="0">
                <a:solidFill>
                  <a:srgbClr val="000000"/>
                </a:solidFill>
                <a:effectLst/>
                <a:latin typeface="Calibri" panose="020F0502020204030204" pitchFamily="34" charset="0"/>
                <a:cs typeface="Calibri" panose="020F0502020204030204" pitchFamily="34" charset="0"/>
              </a:rPr>
              <a:t>loan_status</a:t>
            </a:r>
            <a:r>
              <a:rPr lang="en-US" sz="1800" b="0" i="0" dirty="0">
                <a:solidFill>
                  <a:srgbClr val="000000"/>
                </a:solidFill>
                <a:effectLst/>
                <a:latin typeface="Calibri" panose="020F0502020204030204" pitchFamily="34" charset="0"/>
                <a:cs typeface="Calibri" panose="020F0502020204030204" pitchFamily="34" charset="0"/>
              </a:rPr>
              <a:t>. The plot we will use is that of </a:t>
            </a:r>
            <a:r>
              <a:rPr lang="en-US" sz="1800" b="0" i="1" dirty="0">
                <a:solidFill>
                  <a:srgbClr val="000000"/>
                </a:solidFill>
                <a:effectLst/>
                <a:latin typeface="Calibri" panose="020F0502020204030204" pitchFamily="34" charset="0"/>
                <a:cs typeface="Calibri" panose="020F0502020204030204" pitchFamily="34" charset="0"/>
              </a:rPr>
              <a:t>histplot</a:t>
            </a:r>
            <a:r>
              <a:rPr lang="en-US" sz="1800" b="0" i="0" dirty="0">
                <a:solidFill>
                  <a:srgbClr val="000000"/>
                </a:solidFill>
                <a:effectLst/>
                <a:latin typeface="Calibri" panose="020F0502020204030204" pitchFamily="34" charset="0"/>
                <a:cs typeface="Calibri" panose="020F0502020204030204" pitchFamily="34" charset="0"/>
              </a:rPr>
              <a:t>. Here we will create 2 histplots:</a:t>
            </a:r>
          </a:p>
          <a:p>
            <a:pPr lvl="1"/>
            <a:r>
              <a:rPr lang="en-US" sz="1800" b="0" i="0" dirty="0">
                <a:solidFill>
                  <a:srgbClr val="000000"/>
                </a:solidFill>
                <a:effectLst/>
                <a:latin typeface="Calibri" panose="020F0502020204030204" pitchFamily="34" charset="0"/>
                <a:cs typeface="Calibri" panose="020F0502020204030204" pitchFamily="34" charset="0"/>
              </a:rPr>
              <a:t>First one highlights the </a:t>
            </a:r>
            <a:r>
              <a:rPr lang="en-US" sz="1800" b="0" i="1" dirty="0">
                <a:solidFill>
                  <a:srgbClr val="000000"/>
                </a:solidFill>
                <a:effectLst/>
                <a:latin typeface="Calibri" panose="020F0502020204030204" pitchFamily="34" charset="0"/>
                <a:cs typeface="Calibri" panose="020F0502020204030204" pitchFamily="34" charset="0"/>
              </a:rPr>
              <a:t>Percent</a:t>
            </a:r>
            <a:r>
              <a:rPr lang="en-US" sz="1800" b="0" i="0" dirty="0">
                <a:solidFill>
                  <a:srgbClr val="000000"/>
                </a:solidFill>
                <a:effectLst/>
                <a:latin typeface="Calibri" panose="020F0502020204030204" pitchFamily="34" charset="0"/>
                <a:cs typeface="Calibri" panose="020F0502020204030204" pitchFamily="34" charset="0"/>
              </a:rPr>
              <a:t> of each category of </a:t>
            </a:r>
            <a:r>
              <a:rPr lang="en-US" sz="1800" b="0" i="1" dirty="0">
                <a:solidFill>
                  <a:srgbClr val="000000"/>
                </a:solidFill>
                <a:effectLst/>
                <a:latin typeface="Calibri" panose="020F0502020204030204" pitchFamily="34" charset="0"/>
                <a:cs typeface="Calibri" panose="020F0502020204030204" pitchFamily="34" charset="0"/>
              </a:rPr>
              <a:t>loan_status</a:t>
            </a:r>
            <a:r>
              <a:rPr lang="en-US" sz="1800" b="0" i="0" dirty="0">
                <a:solidFill>
                  <a:srgbClr val="000000"/>
                </a:solidFill>
                <a:effectLst/>
                <a:latin typeface="Calibri" panose="020F0502020204030204" pitchFamily="34" charset="0"/>
                <a:cs typeface="Calibri" panose="020F0502020204030204" pitchFamily="34" charset="0"/>
              </a:rPr>
              <a:t> for each segment of the analyzed categorical variable. The reason we are plotting this graph is that we the data is skewed towards </a:t>
            </a:r>
            <a:r>
              <a:rPr lang="en-US" sz="1800" b="0" i="1" dirty="0">
                <a:solidFill>
                  <a:srgbClr val="000000"/>
                </a:solidFill>
                <a:effectLst/>
                <a:latin typeface="Calibri" panose="020F0502020204030204" pitchFamily="34" charset="0"/>
                <a:cs typeface="Calibri" panose="020F0502020204030204" pitchFamily="34" charset="0"/>
              </a:rPr>
              <a:t>Fully Paid</a:t>
            </a:r>
            <a:r>
              <a:rPr lang="en-US" sz="1800" b="0" i="0" dirty="0">
                <a:solidFill>
                  <a:srgbClr val="000000"/>
                </a:solidFill>
                <a:effectLst/>
                <a:latin typeface="Calibri" panose="020F0502020204030204" pitchFamily="34" charset="0"/>
                <a:cs typeface="Calibri" panose="020F0502020204030204" pitchFamily="34" charset="0"/>
              </a:rPr>
              <a:t> category of </a:t>
            </a:r>
            <a:r>
              <a:rPr lang="en-US" sz="1800" b="0" i="1" dirty="0">
                <a:solidFill>
                  <a:srgbClr val="000000"/>
                </a:solidFill>
                <a:effectLst/>
                <a:latin typeface="Calibri" panose="020F0502020204030204" pitchFamily="34" charset="0"/>
                <a:cs typeface="Calibri" panose="020F0502020204030204" pitchFamily="34" charset="0"/>
              </a:rPr>
              <a:t>loan_status</a:t>
            </a:r>
            <a:r>
              <a:rPr lang="en-US" sz="1800" b="0" i="0" dirty="0">
                <a:solidFill>
                  <a:srgbClr val="000000"/>
                </a:solidFill>
                <a:effectLst/>
                <a:latin typeface="Calibri" panose="020F0502020204030204" pitchFamily="34" charset="0"/>
                <a:cs typeface="Calibri" panose="020F0502020204030204" pitchFamily="34" charset="0"/>
              </a:rPr>
              <a:t>. Hence just plotting a histplot of count wont yield any meaningful insights. Also, this will help us understand if the proportion of one particular category of </a:t>
            </a:r>
            <a:r>
              <a:rPr lang="en-US" sz="1800" b="0" i="1" dirty="0">
                <a:solidFill>
                  <a:srgbClr val="000000"/>
                </a:solidFill>
                <a:effectLst/>
                <a:latin typeface="Calibri" panose="020F0502020204030204" pitchFamily="34" charset="0"/>
                <a:cs typeface="Calibri" panose="020F0502020204030204" pitchFamily="34" charset="0"/>
              </a:rPr>
              <a:t>loan_status</a:t>
            </a:r>
            <a:r>
              <a:rPr lang="en-US" sz="1800" b="0" i="0" dirty="0">
                <a:solidFill>
                  <a:srgbClr val="000000"/>
                </a:solidFill>
                <a:effectLst/>
                <a:latin typeface="Calibri" panose="020F0502020204030204" pitchFamily="34" charset="0"/>
                <a:cs typeface="Calibri" panose="020F0502020204030204" pitchFamily="34" charset="0"/>
              </a:rPr>
              <a:t> dominates over other.</a:t>
            </a:r>
          </a:p>
          <a:p>
            <a:pPr lvl="1"/>
            <a:r>
              <a:rPr lang="en-US" sz="1800" b="0" i="0" dirty="0">
                <a:solidFill>
                  <a:srgbClr val="000000"/>
                </a:solidFill>
                <a:effectLst/>
                <a:latin typeface="Calibri" panose="020F0502020204030204" pitchFamily="34" charset="0"/>
                <a:cs typeface="Calibri" panose="020F0502020204030204" pitchFamily="34" charset="0"/>
              </a:rPr>
              <a:t>Second one displays the count of category of </a:t>
            </a:r>
            <a:r>
              <a:rPr lang="en-US" sz="1800" b="0" i="1" dirty="0">
                <a:solidFill>
                  <a:srgbClr val="000000"/>
                </a:solidFill>
                <a:effectLst/>
                <a:latin typeface="Calibri" panose="020F0502020204030204" pitchFamily="34" charset="0"/>
                <a:cs typeface="Calibri" panose="020F0502020204030204" pitchFamily="34" charset="0"/>
              </a:rPr>
              <a:t>loan_status</a:t>
            </a:r>
            <a:r>
              <a:rPr lang="en-US" sz="1800" b="0" i="0" dirty="0">
                <a:solidFill>
                  <a:srgbClr val="000000"/>
                </a:solidFill>
                <a:effectLst/>
                <a:latin typeface="Calibri" panose="020F0502020204030204" pitchFamily="34" charset="0"/>
                <a:cs typeface="Calibri" panose="020F0502020204030204" pitchFamily="34" charset="0"/>
              </a:rPr>
              <a:t> for each segment of the analyzed categorical variable.</a:t>
            </a:r>
          </a:p>
          <a:p>
            <a:pPr algn="l"/>
            <a:r>
              <a:rPr lang="en-US" sz="1800" b="0" i="0" dirty="0">
                <a:solidFill>
                  <a:srgbClr val="000000"/>
                </a:solidFill>
                <a:effectLst/>
                <a:latin typeface="Calibri" panose="020F0502020204030204" pitchFamily="34" charset="0"/>
                <a:cs typeface="Calibri" panose="020F0502020204030204" pitchFamily="34" charset="0"/>
              </a:rPr>
              <a:t>Of all the variables analyzed, we will only share the findings of those variables which has a meaningful impact on </a:t>
            </a:r>
            <a:r>
              <a:rPr lang="en-US" sz="1800" b="0" i="1" dirty="0">
                <a:solidFill>
                  <a:srgbClr val="000000"/>
                </a:solidFill>
                <a:effectLst/>
                <a:latin typeface="Calibri" panose="020F0502020204030204" pitchFamily="34" charset="0"/>
                <a:cs typeface="Calibri" panose="020F0502020204030204" pitchFamily="34" charset="0"/>
              </a:rPr>
              <a:t>loan_status</a:t>
            </a:r>
            <a:endParaRPr lang="en-US" sz="1800" b="0" i="0" dirty="0">
              <a:solidFill>
                <a:srgbClr val="000000"/>
              </a:solidFill>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69406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Categorical 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algn="l"/>
            <a:r>
              <a:rPr lang="en-US" sz="1800" b="1" i="0" dirty="0">
                <a:solidFill>
                  <a:srgbClr val="000000"/>
                </a:solidFill>
                <a:effectLst/>
                <a:latin typeface="Calibri" panose="020F0502020204030204" pitchFamily="34" charset="0"/>
                <a:cs typeface="Calibri" panose="020F0502020204030204" pitchFamily="34" charset="0"/>
              </a:rPr>
              <a:t>Loan Status vs Term</a:t>
            </a:r>
          </a:p>
          <a:p>
            <a:pPr lvl="1"/>
            <a:r>
              <a:rPr lang="en-US" sz="1600" b="0" i="0" dirty="0">
                <a:solidFill>
                  <a:srgbClr val="000000"/>
                </a:solidFill>
                <a:effectLst/>
                <a:latin typeface="Calibri" panose="020F0502020204030204" pitchFamily="34" charset="0"/>
                <a:cs typeface="Calibri" panose="020F0502020204030204" pitchFamily="34" charset="0"/>
              </a:rPr>
              <a:t>What we analyze here is that </a:t>
            </a:r>
            <a:r>
              <a:rPr lang="en-US" sz="1600" b="0" i="1" dirty="0">
                <a:solidFill>
                  <a:srgbClr val="000000"/>
                </a:solidFill>
                <a:effectLst/>
                <a:latin typeface="Calibri" panose="020F0502020204030204" pitchFamily="34" charset="0"/>
                <a:cs typeface="Calibri" panose="020F0502020204030204" pitchFamily="34" charset="0"/>
              </a:rPr>
              <a:t>Long term loans tend to result in higher proportion of defaulters when compared to short term loan</a:t>
            </a:r>
            <a:r>
              <a:rPr lang="en-US" sz="1600" b="0" i="0" dirty="0">
                <a:solidFill>
                  <a:srgbClr val="000000"/>
                </a:solidFill>
                <a:effectLst/>
                <a:latin typeface="Calibri" panose="020F0502020204030204" pitchFamily="34" charset="0"/>
                <a:cs typeface="Calibri" panose="020F0502020204030204" pitchFamily="34" charset="0"/>
              </a:rPr>
              <a:t>. One strong reason for this might be the fact that borrowers might be able to keep up with long term commitments and hence might fail to repay the full amount.</a:t>
            </a:r>
          </a:p>
          <a:p>
            <a:endParaRPr lang="en-US" dirty="0"/>
          </a:p>
        </p:txBody>
      </p:sp>
      <p:pic>
        <p:nvPicPr>
          <p:cNvPr id="5" name="Picture 4">
            <a:extLst>
              <a:ext uri="{FF2B5EF4-FFF2-40B4-BE49-F238E27FC236}">
                <a16:creationId xmlns:a16="http://schemas.microsoft.com/office/drawing/2014/main" id="{8DB9E170-3D35-45D3-AA27-2C27C68B7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33384"/>
            <a:ext cx="10241280" cy="3229088"/>
          </a:xfrm>
          <a:prstGeom prst="rect">
            <a:avLst/>
          </a:prstGeom>
        </p:spPr>
      </p:pic>
    </p:spTree>
    <p:extLst>
      <p:ext uri="{BB962C8B-B14F-4D97-AF65-F5344CB8AC3E}">
        <p14:creationId xmlns:p14="http://schemas.microsoft.com/office/powerpoint/2010/main" val="3139019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Categorical 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algn="l"/>
            <a:r>
              <a:rPr lang="en-US" sz="1800" b="1" i="0" dirty="0">
                <a:solidFill>
                  <a:srgbClr val="000000"/>
                </a:solidFill>
                <a:effectLst/>
                <a:latin typeface="Calibri" panose="020F0502020204030204" pitchFamily="34" charset="0"/>
                <a:cs typeface="Calibri" panose="020F0502020204030204" pitchFamily="34" charset="0"/>
              </a:rPr>
              <a:t>Loan Status vs Grade/Sub Grade</a:t>
            </a:r>
          </a:p>
          <a:p>
            <a:pPr lvl="1"/>
            <a:r>
              <a:rPr lang="en-US" sz="1600" b="0" i="0" dirty="0">
                <a:solidFill>
                  <a:srgbClr val="000000"/>
                </a:solidFill>
                <a:effectLst/>
                <a:latin typeface="Calibri" panose="020F0502020204030204" pitchFamily="34" charset="0"/>
                <a:cs typeface="Calibri" panose="020F0502020204030204" pitchFamily="34" charset="0"/>
              </a:rPr>
              <a:t>As per the analysis, it seems like </a:t>
            </a:r>
            <a:r>
              <a:rPr lang="en-US" sz="1600" b="0" i="1" dirty="0">
                <a:solidFill>
                  <a:srgbClr val="000000"/>
                </a:solidFill>
                <a:effectLst/>
                <a:latin typeface="Calibri" panose="020F0502020204030204" pitchFamily="34" charset="0"/>
                <a:cs typeface="Calibri" panose="020F0502020204030204" pitchFamily="34" charset="0"/>
              </a:rPr>
              <a:t>potential defaulters always tend to maintain a lower grade as compared to the non-defaulters</a:t>
            </a:r>
            <a:r>
              <a:rPr lang="en-US" sz="1600" b="0" i="0" dirty="0">
                <a:solidFill>
                  <a:srgbClr val="000000"/>
                </a:solidFill>
                <a:effectLst/>
                <a:latin typeface="Calibri" panose="020F0502020204030204" pitchFamily="34" charset="0"/>
                <a:cs typeface="Calibri" panose="020F0502020204030204" pitchFamily="34" charset="0"/>
              </a:rPr>
              <a:t>. This is very evident in the below graph, wherein the lower grades (C, D and E) have higher proportion of defaulters as compared to the higher grades</a:t>
            </a:r>
          </a:p>
          <a:p>
            <a:endParaRPr lang="en-US" dirty="0"/>
          </a:p>
        </p:txBody>
      </p:sp>
      <p:pic>
        <p:nvPicPr>
          <p:cNvPr id="5" name="Picture 4">
            <a:extLst>
              <a:ext uri="{FF2B5EF4-FFF2-40B4-BE49-F238E27FC236}">
                <a16:creationId xmlns:a16="http://schemas.microsoft.com/office/drawing/2014/main" id="{D065A923-CE76-4FBD-BB3F-B94F86D59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929631"/>
            <a:ext cx="10241280" cy="3132842"/>
          </a:xfrm>
          <a:prstGeom prst="rect">
            <a:avLst/>
          </a:prstGeom>
        </p:spPr>
      </p:pic>
    </p:spTree>
    <p:extLst>
      <p:ext uri="{BB962C8B-B14F-4D97-AF65-F5344CB8AC3E}">
        <p14:creationId xmlns:p14="http://schemas.microsoft.com/office/powerpoint/2010/main" val="305558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Categorical 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algn="l"/>
            <a:r>
              <a:rPr lang="en-US" sz="1800" b="1" i="0" dirty="0">
                <a:solidFill>
                  <a:srgbClr val="000000"/>
                </a:solidFill>
                <a:effectLst/>
                <a:latin typeface="Calibri" panose="020F0502020204030204" pitchFamily="34" charset="0"/>
                <a:cs typeface="Calibri" panose="020F0502020204030204" pitchFamily="34" charset="0"/>
              </a:rPr>
              <a:t>Loan Status vs Verification Status</a:t>
            </a:r>
          </a:p>
          <a:p>
            <a:pPr lvl="1"/>
            <a:r>
              <a:rPr lang="en-US" sz="1600" b="0" i="0" dirty="0">
                <a:solidFill>
                  <a:srgbClr val="000000"/>
                </a:solidFill>
                <a:effectLst/>
                <a:latin typeface="Calibri" panose="020F0502020204030204" pitchFamily="34" charset="0"/>
                <a:cs typeface="Calibri" panose="020F0502020204030204" pitchFamily="34" charset="0"/>
              </a:rPr>
              <a:t>A general though is that if the income or source of income is verified, then the proportion of defaulters should be less as compared to Not verified loan applications. But as per the below graph, the </a:t>
            </a:r>
            <a:r>
              <a:rPr lang="en-US" sz="1600" b="0" i="1" dirty="0">
                <a:solidFill>
                  <a:srgbClr val="000000"/>
                </a:solidFill>
                <a:effectLst/>
                <a:latin typeface="Calibri" panose="020F0502020204030204" pitchFamily="34" charset="0"/>
                <a:cs typeface="Calibri" panose="020F0502020204030204" pitchFamily="34" charset="0"/>
              </a:rPr>
              <a:t>proportion of defaulters in Verified and Source verified category is more than Not Verified</a:t>
            </a:r>
            <a:r>
              <a:rPr lang="en-US" sz="1600" b="0" i="0" dirty="0">
                <a:solidFill>
                  <a:srgbClr val="000000"/>
                </a:solidFill>
                <a:effectLst/>
                <a:latin typeface="Calibri" panose="020F0502020204030204" pitchFamily="34" charset="0"/>
                <a:cs typeface="Calibri" panose="020F0502020204030204" pitchFamily="34" charset="0"/>
              </a:rPr>
              <a:t>. This might highlight the fact the due-diligence followed in verifying the income needs to be revisited. </a:t>
            </a:r>
            <a:r>
              <a:rPr lang="en-US" sz="1600" dirty="0">
                <a:solidFill>
                  <a:srgbClr val="000000"/>
                </a:solidFill>
                <a:latin typeface="Calibri" panose="020F0502020204030204" pitchFamily="34" charset="0"/>
                <a:cs typeface="Calibri" panose="020F0502020204030204" pitchFamily="34" charset="0"/>
              </a:rPr>
              <a:t>T</a:t>
            </a:r>
            <a:r>
              <a:rPr lang="en-US" sz="1600" b="0" i="0" dirty="0">
                <a:solidFill>
                  <a:srgbClr val="000000"/>
                </a:solidFill>
                <a:effectLst/>
                <a:latin typeface="Calibri" panose="020F0502020204030204" pitchFamily="34" charset="0"/>
                <a:cs typeface="Calibri" panose="020F0502020204030204" pitchFamily="34" charset="0"/>
              </a:rPr>
              <a:t>he difference is not very high, and hence we cannot establish with certainty that there is a issue in the verification process, but surely the process can be reviewed.</a:t>
            </a:r>
          </a:p>
          <a:p>
            <a:endParaRPr lang="en-US" dirty="0"/>
          </a:p>
        </p:txBody>
      </p:sp>
      <p:pic>
        <p:nvPicPr>
          <p:cNvPr id="5" name="Picture 4">
            <a:extLst>
              <a:ext uri="{FF2B5EF4-FFF2-40B4-BE49-F238E27FC236}">
                <a16:creationId xmlns:a16="http://schemas.microsoft.com/office/drawing/2014/main" id="{3872CA03-C883-4FD4-A295-C6E2FD805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3429000"/>
            <a:ext cx="10241280" cy="2642616"/>
          </a:xfrm>
          <a:prstGeom prst="rect">
            <a:avLst/>
          </a:prstGeom>
        </p:spPr>
      </p:pic>
    </p:spTree>
    <p:extLst>
      <p:ext uri="{BB962C8B-B14F-4D97-AF65-F5344CB8AC3E}">
        <p14:creationId xmlns:p14="http://schemas.microsoft.com/office/powerpoint/2010/main" val="247718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B6C2-E866-4E57-9D08-622DB88F574E}"/>
              </a:ext>
            </a:extLst>
          </p:cNvPr>
          <p:cNvSpPr>
            <a:spLocks noGrp="1"/>
          </p:cNvSpPr>
          <p:nvPr>
            <p:ph type="title"/>
          </p:nvPr>
        </p:nvSpPr>
        <p:spPr>
          <a:xfrm>
            <a:off x="1371600" y="795528"/>
            <a:ext cx="10241280" cy="775820"/>
          </a:xfrm>
        </p:spPr>
        <p:txBody>
          <a:bodyPr/>
          <a:lstStyle/>
          <a:p>
            <a:r>
              <a:rPr lang="en-US" dirty="0">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993569D3-118F-4736-AE8F-385A1271B0D8}"/>
              </a:ext>
            </a:extLst>
          </p:cNvPr>
          <p:cNvSpPr>
            <a:spLocks noGrp="1"/>
          </p:cNvSpPr>
          <p:nvPr>
            <p:ph idx="1"/>
          </p:nvPr>
        </p:nvSpPr>
        <p:spPr>
          <a:xfrm>
            <a:off x="1371600" y="1722268"/>
            <a:ext cx="10241280" cy="4349348"/>
          </a:xfrm>
        </p:spPr>
        <p:txBody>
          <a:bodyPr/>
          <a:lstStyle/>
          <a:p>
            <a:r>
              <a:rPr lang="en-US" b="0" i="0" dirty="0">
                <a:solidFill>
                  <a:srgbClr val="000000"/>
                </a:solidFill>
                <a:effectLst/>
                <a:latin typeface="Calibri" panose="020F0502020204030204" pitchFamily="34" charset="0"/>
                <a:cs typeface="Calibri" panose="020F0502020204030204" pitchFamily="34" charset="0"/>
              </a:rPr>
              <a:t>We have a company which is the largest online loan marketplace, facilitating personal loans, business loans, and financing of medical procedures. Borrowers can easily access lower interest rate loans through a fast online interface.</a:t>
            </a:r>
          </a:p>
          <a:p>
            <a:r>
              <a:rPr lang="en-US" b="0" i="0" dirty="0">
                <a:solidFill>
                  <a:srgbClr val="000000"/>
                </a:solidFill>
                <a:effectLst/>
                <a:latin typeface="Calibri" panose="020F0502020204030204" pitchFamily="34" charset="0"/>
                <a:cs typeface="Calibri" panose="020F0502020204030204" pitchFamily="34" charset="0"/>
              </a:rPr>
              <a:t>Like most other lending companies, lending loans to ‘risky’ applicants is the largest source of financial loss (Credit Loss) </a:t>
            </a:r>
            <a:r>
              <a:rPr lang="en-US" b="0" i="0" dirty="0" err="1">
                <a:solidFill>
                  <a:srgbClr val="000000"/>
                </a:solidFill>
                <a:effectLst/>
                <a:latin typeface="Calibri" panose="020F0502020204030204" pitchFamily="34" charset="0"/>
                <a:cs typeface="Calibri" panose="020F0502020204030204" pitchFamily="34" charset="0"/>
              </a:rPr>
              <a:t>i.e</a:t>
            </a:r>
            <a:r>
              <a:rPr lang="en-US" b="0" i="0" dirty="0">
                <a:solidFill>
                  <a:srgbClr val="000000"/>
                </a:solidFill>
                <a:effectLst/>
                <a:latin typeface="Calibri" panose="020F0502020204030204" pitchFamily="34" charset="0"/>
                <a:cs typeface="Calibri" panose="020F0502020204030204" pitchFamily="34" charset="0"/>
              </a:rPr>
              <a:t> borrowers who default cause the largest amount of loss to the lenders. </a:t>
            </a:r>
          </a:p>
          <a:p>
            <a:r>
              <a:rPr lang="en-US" b="0" i="0" dirty="0">
                <a:solidFill>
                  <a:srgbClr val="000000"/>
                </a:solidFill>
                <a:effectLst/>
                <a:latin typeface="Calibri" panose="020F0502020204030204" pitchFamily="34" charset="0"/>
                <a:cs typeface="Calibri" panose="020F0502020204030204" pitchFamily="34" charset="0"/>
              </a:rPr>
              <a:t>The company wants to understand the driving factors behind loan default so that they can evaluate these parameters in the loan application and effectively decide if they can Approve or Reject loan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0375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Categorical 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algn="l"/>
            <a:r>
              <a:rPr lang="en-US" sz="1800" b="1" i="0" dirty="0">
                <a:solidFill>
                  <a:srgbClr val="000000"/>
                </a:solidFill>
                <a:effectLst/>
                <a:latin typeface="Calibri" panose="020F0502020204030204" pitchFamily="34" charset="0"/>
                <a:cs typeface="Calibri" panose="020F0502020204030204" pitchFamily="34" charset="0"/>
              </a:rPr>
              <a:t>Loan Status vs Inquiries in last 6 months</a:t>
            </a:r>
          </a:p>
          <a:p>
            <a:pPr lvl="1"/>
            <a:r>
              <a:rPr lang="en-US" sz="1600" b="0" i="0" dirty="0">
                <a:solidFill>
                  <a:srgbClr val="000000"/>
                </a:solidFill>
                <a:effectLst/>
                <a:latin typeface="Calibri" panose="020F0502020204030204" pitchFamily="34" charset="0"/>
                <a:cs typeface="Calibri" panose="020F0502020204030204" pitchFamily="34" charset="0"/>
              </a:rPr>
              <a:t>Its observed that borrowers who defaulted inquired more number of times as compared to the Fully Paid borrowers. Hence keeping a track on the number of inquiries can be handy.</a:t>
            </a:r>
          </a:p>
          <a:p>
            <a:endParaRPr lang="en-US" sz="1600" b="0" i="0" dirty="0">
              <a:solidFill>
                <a:srgbClr val="000000"/>
              </a:solidFill>
              <a:effectLst/>
              <a:latin typeface="Calibri" panose="020F0502020204030204" pitchFamily="34" charset="0"/>
              <a:cs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231B67E0-F461-47B2-A02F-6165EE0A9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574524"/>
            <a:ext cx="10241280" cy="3487948"/>
          </a:xfrm>
          <a:prstGeom prst="rect">
            <a:avLst/>
          </a:prstGeom>
        </p:spPr>
      </p:pic>
    </p:spTree>
    <p:extLst>
      <p:ext uri="{BB962C8B-B14F-4D97-AF65-F5344CB8AC3E}">
        <p14:creationId xmlns:p14="http://schemas.microsoft.com/office/powerpoint/2010/main" val="1194963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Categorical 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algn="l"/>
            <a:r>
              <a:rPr lang="en-US" sz="1800" b="1" i="0" dirty="0">
                <a:solidFill>
                  <a:srgbClr val="000000"/>
                </a:solidFill>
                <a:effectLst/>
                <a:latin typeface="Calibri" panose="020F0502020204030204" pitchFamily="34" charset="0"/>
                <a:cs typeface="Calibri" panose="020F0502020204030204" pitchFamily="34" charset="0"/>
              </a:rPr>
              <a:t>Loan Status vs Last Payment Year</a:t>
            </a:r>
          </a:p>
          <a:p>
            <a:pPr lvl="1"/>
            <a:r>
              <a:rPr lang="en-US" sz="1600" b="0" i="0" dirty="0">
                <a:solidFill>
                  <a:srgbClr val="000000"/>
                </a:solidFill>
                <a:effectLst/>
                <a:latin typeface="Calibri" panose="020F0502020204030204" pitchFamily="34" charset="0"/>
                <a:cs typeface="Calibri" panose="020F0502020204030204" pitchFamily="34" charset="0"/>
              </a:rPr>
              <a:t>From the below graph its observed that defaulters tend to stop paying early as compared to the Fully Paid borrowers. Though this is not the factor which is leading to default, but tracking the last payment date and following up effectively might reduce the number of defaults.</a:t>
            </a:r>
          </a:p>
          <a:p>
            <a:endParaRPr lang="en-US" sz="1600" b="0" i="0" dirty="0">
              <a:solidFill>
                <a:srgbClr val="000000"/>
              </a:solidFill>
              <a:effectLst/>
              <a:latin typeface="Calibri" panose="020F0502020204030204" pitchFamily="34" charset="0"/>
              <a:cs typeface="Calibri" panose="020F0502020204030204" pitchFamily="34" charset="0"/>
            </a:endParaRPr>
          </a:p>
          <a:p>
            <a:endParaRPr lang="en-US" sz="1600" b="0" i="0" dirty="0">
              <a:solidFill>
                <a:srgbClr val="000000"/>
              </a:solidFill>
              <a:effectLst/>
              <a:latin typeface="Calibri" panose="020F0502020204030204" pitchFamily="34" charset="0"/>
              <a:cs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36CAE475-7EB3-4BE9-9533-B78876774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902998"/>
            <a:ext cx="10241280" cy="3168618"/>
          </a:xfrm>
          <a:prstGeom prst="rect">
            <a:avLst/>
          </a:prstGeom>
        </p:spPr>
      </p:pic>
    </p:spTree>
    <p:extLst>
      <p:ext uri="{BB962C8B-B14F-4D97-AF65-F5344CB8AC3E}">
        <p14:creationId xmlns:p14="http://schemas.microsoft.com/office/powerpoint/2010/main" val="1823387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Continuous 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algn="l"/>
            <a:r>
              <a:rPr lang="en-US" sz="1600" b="1" i="0" dirty="0">
                <a:solidFill>
                  <a:srgbClr val="000000"/>
                </a:solidFill>
                <a:effectLst/>
                <a:latin typeface="Calibri" panose="020F0502020204030204" pitchFamily="34" charset="0"/>
                <a:cs typeface="Calibri" panose="020F0502020204030204" pitchFamily="34" charset="0"/>
              </a:rPr>
              <a:t>loan_status vs </a:t>
            </a:r>
            <a:r>
              <a:rPr lang="en-US" sz="1600" b="1" i="0" dirty="0" err="1">
                <a:solidFill>
                  <a:srgbClr val="000000"/>
                </a:solidFill>
                <a:effectLst/>
                <a:latin typeface="Calibri" panose="020F0502020204030204" pitchFamily="34" charset="0"/>
                <a:cs typeface="Calibri" panose="020F0502020204030204" pitchFamily="34" charset="0"/>
              </a:rPr>
              <a:t>int_rate</a:t>
            </a:r>
            <a:endParaRPr lang="en-US" sz="1600" b="1" i="0" dirty="0">
              <a:solidFill>
                <a:srgbClr val="000000"/>
              </a:solidFill>
              <a:effectLst/>
              <a:latin typeface="Calibri" panose="020F0502020204030204" pitchFamily="34" charset="0"/>
              <a:cs typeface="Calibri" panose="020F0502020204030204" pitchFamily="34" charset="0"/>
            </a:endParaRPr>
          </a:p>
          <a:p>
            <a:pPr lvl="1"/>
            <a:r>
              <a:rPr lang="en-US" sz="1600" b="0" i="0" dirty="0">
                <a:solidFill>
                  <a:srgbClr val="000000"/>
                </a:solidFill>
                <a:effectLst/>
                <a:latin typeface="Calibri" panose="020F0502020204030204" pitchFamily="34" charset="0"/>
                <a:cs typeface="Calibri" panose="020F0502020204030204" pitchFamily="34" charset="0"/>
              </a:rPr>
              <a:t>For charged-off loans, the interest rate seems to be higher when compared to Fully Paid. </a:t>
            </a:r>
            <a:r>
              <a:rPr lang="en-US" sz="1600" dirty="0">
                <a:solidFill>
                  <a:srgbClr val="000000"/>
                </a:solidFill>
                <a:latin typeface="Calibri" panose="020F0502020204030204" pitchFamily="34" charset="0"/>
                <a:cs typeface="Calibri" panose="020F0502020204030204" pitchFamily="34" charset="0"/>
              </a:rPr>
              <a:t>C</a:t>
            </a:r>
            <a:r>
              <a:rPr lang="en-US" sz="1600" b="0" i="0" dirty="0">
                <a:solidFill>
                  <a:srgbClr val="000000"/>
                </a:solidFill>
                <a:effectLst/>
                <a:latin typeface="Calibri" panose="020F0502020204030204" pitchFamily="34" charset="0"/>
                <a:cs typeface="Calibri" panose="020F0502020204030204" pitchFamily="34" charset="0"/>
              </a:rPr>
              <a:t>harged-off loans have 2-3 points more when compared to Fully paid. This is substantial difference in the interest rate, and borrowers might not be able to repay the loan owing to higher interest rate. This can be a </a:t>
            </a:r>
            <a:r>
              <a:rPr lang="en-US" sz="1600" b="0" i="1" dirty="0">
                <a:solidFill>
                  <a:srgbClr val="000000"/>
                </a:solidFill>
                <a:effectLst/>
                <a:latin typeface="Calibri" panose="020F0502020204030204" pitchFamily="34" charset="0"/>
                <a:cs typeface="Calibri" panose="020F0502020204030204" pitchFamily="34" charset="0"/>
              </a:rPr>
              <a:t>strong influencer</a:t>
            </a:r>
            <a:r>
              <a:rPr lang="en-US" sz="1600" b="0" i="0" dirty="0">
                <a:solidFill>
                  <a:srgbClr val="000000"/>
                </a:solidFill>
                <a:effectLst/>
                <a:latin typeface="Calibri" panose="020F0502020204030204" pitchFamily="34" charset="0"/>
                <a:cs typeface="Calibri" panose="020F0502020204030204" pitchFamily="34" charset="0"/>
              </a:rPr>
              <a:t> of the default rate</a:t>
            </a:r>
          </a:p>
          <a:p>
            <a:pPr algn="l"/>
            <a:r>
              <a:rPr lang="en-US" sz="1600" b="1" i="0" dirty="0">
                <a:solidFill>
                  <a:srgbClr val="000000"/>
                </a:solidFill>
                <a:effectLst/>
                <a:latin typeface="Calibri" panose="020F0502020204030204" pitchFamily="34" charset="0"/>
                <a:cs typeface="Calibri" panose="020F0502020204030204" pitchFamily="34" charset="0"/>
              </a:rPr>
              <a:t>loan_status vs </a:t>
            </a:r>
            <a:r>
              <a:rPr lang="en-US" sz="1600" b="1" i="0" dirty="0" err="1">
                <a:solidFill>
                  <a:srgbClr val="000000"/>
                </a:solidFill>
                <a:effectLst/>
                <a:latin typeface="Calibri" panose="020F0502020204030204" pitchFamily="34" charset="0"/>
                <a:cs typeface="Calibri" panose="020F0502020204030204" pitchFamily="34" charset="0"/>
              </a:rPr>
              <a:t>annual_inc</a:t>
            </a:r>
            <a:endParaRPr lang="en-US" sz="1600" b="1" i="0" dirty="0">
              <a:solidFill>
                <a:srgbClr val="000000"/>
              </a:solidFill>
              <a:effectLst/>
              <a:latin typeface="Calibri" panose="020F0502020204030204" pitchFamily="34" charset="0"/>
              <a:cs typeface="Calibri" panose="020F0502020204030204" pitchFamily="34" charset="0"/>
            </a:endParaRPr>
          </a:p>
          <a:p>
            <a:pPr lvl="1"/>
            <a:r>
              <a:rPr lang="en-US" sz="1600" b="0" i="0" dirty="0">
                <a:solidFill>
                  <a:srgbClr val="000000"/>
                </a:solidFill>
                <a:effectLst/>
                <a:latin typeface="Calibri" panose="020F0502020204030204" pitchFamily="34" charset="0"/>
                <a:cs typeface="Calibri" panose="020F0502020204030204" pitchFamily="34" charset="0"/>
              </a:rPr>
              <a:t>It can be observed that charged-off candidates have lower spread of annual income and lower mean and median as compared to the Fully Paid candidates. </a:t>
            </a:r>
          </a:p>
          <a:p>
            <a:endParaRPr lang="en-US" sz="1600" b="0" i="0" dirty="0">
              <a:solidFill>
                <a:srgbClr val="000000"/>
              </a:solidFill>
              <a:effectLst/>
              <a:latin typeface="Calibri" panose="020F0502020204030204" pitchFamily="34" charset="0"/>
              <a:cs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5997ACAC-D2F7-4751-B926-DE003913C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915052"/>
            <a:ext cx="10241280" cy="2459115"/>
          </a:xfrm>
          <a:prstGeom prst="rect">
            <a:avLst/>
          </a:prstGeom>
        </p:spPr>
      </p:pic>
    </p:spTree>
    <p:extLst>
      <p:ext uri="{BB962C8B-B14F-4D97-AF65-F5344CB8AC3E}">
        <p14:creationId xmlns:p14="http://schemas.microsoft.com/office/powerpoint/2010/main" val="1878523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Continuous 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normAutofit/>
          </a:bodyPr>
          <a:lstStyle/>
          <a:p>
            <a:pPr algn="l"/>
            <a:r>
              <a:rPr lang="en-US" sz="1700" b="1" i="0" dirty="0">
                <a:solidFill>
                  <a:srgbClr val="000000"/>
                </a:solidFill>
                <a:effectLst/>
                <a:latin typeface="Calibri" panose="020F0502020204030204" pitchFamily="34" charset="0"/>
                <a:cs typeface="Calibri" panose="020F0502020204030204" pitchFamily="34" charset="0"/>
              </a:rPr>
              <a:t>loan_status vs </a:t>
            </a:r>
            <a:r>
              <a:rPr lang="en-US" sz="1700" b="1" i="0" dirty="0" err="1">
                <a:solidFill>
                  <a:srgbClr val="000000"/>
                </a:solidFill>
                <a:effectLst/>
                <a:latin typeface="Calibri" panose="020F0502020204030204" pitchFamily="34" charset="0"/>
                <a:cs typeface="Calibri" panose="020F0502020204030204" pitchFamily="34" charset="0"/>
              </a:rPr>
              <a:t>revol_util</a:t>
            </a:r>
            <a:endParaRPr lang="en-US" sz="1700" b="1" i="0" dirty="0">
              <a:solidFill>
                <a:srgbClr val="000000"/>
              </a:solidFill>
              <a:effectLst/>
              <a:latin typeface="Calibri" panose="020F0502020204030204" pitchFamily="34" charset="0"/>
              <a:cs typeface="Calibri" panose="020F0502020204030204" pitchFamily="34" charset="0"/>
            </a:endParaRPr>
          </a:p>
          <a:p>
            <a:pPr lvl="1"/>
            <a:r>
              <a:rPr lang="en-US" sz="1600" b="0" i="0" dirty="0" err="1">
                <a:solidFill>
                  <a:srgbClr val="000000"/>
                </a:solidFill>
                <a:effectLst/>
                <a:latin typeface="Calibri" panose="020F0502020204030204" pitchFamily="34" charset="0"/>
                <a:cs typeface="Calibri" panose="020F0502020204030204" pitchFamily="34" charset="0"/>
              </a:rPr>
              <a:t>Revol_util</a:t>
            </a:r>
            <a:r>
              <a:rPr lang="en-US" sz="1600" b="0" i="0" dirty="0">
                <a:solidFill>
                  <a:srgbClr val="000000"/>
                </a:solidFill>
                <a:effectLst/>
                <a:latin typeface="Calibri" panose="020F0502020204030204" pitchFamily="34" charset="0"/>
                <a:cs typeface="Calibri" panose="020F0502020204030204" pitchFamily="34" charset="0"/>
              </a:rPr>
              <a:t> for charged-off loan is significantly higher than fully-paid. While the spread is the same, more than 50% of charged off candidates have 10 points more than Fully-paid candidates. This indicates that charged-off candidates tend to utilize their credit to the limit and hence result in default. This is a </a:t>
            </a:r>
            <a:r>
              <a:rPr lang="en-US" sz="1600" b="0" i="1" dirty="0">
                <a:solidFill>
                  <a:srgbClr val="000000"/>
                </a:solidFill>
                <a:effectLst/>
                <a:latin typeface="Calibri" panose="020F0502020204030204" pitchFamily="34" charset="0"/>
                <a:cs typeface="Calibri" panose="020F0502020204030204" pitchFamily="34" charset="0"/>
              </a:rPr>
              <a:t>strong influencer</a:t>
            </a:r>
            <a:r>
              <a:rPr lang="en-US" sz="1600" b="0" i="0" dirty="0">
                <a:solidFill>
                  <a:srgbClr val="000000"/>
                </a:solidFill>
                <a:effectLst/>
                <a:latin typeface="Calibri" panose="020F0502020204030204" pitchFamily="34" charset="0"/>
                <a:cs typeface="Calibri" panose="020F0502020204030204" pitchFamily="34" charset="0"/>
              </a:rPr>
              <a:t> of loan status</a:t>
            </a:r>
          </a:p>
          <a:p>
            <a:pPr algn="l"/>
            <a:r>
              <a:rPr lang="en-US" sz="1700" b="1" i="0" dirty="0">
                <a:solidFill>
                  <a:srgbClr val="000000"/>
                </a:solidFill>
                <a:effectLst/>
                <a:latin typeface="Calibri" panose="020F0502020204030204" pitchFamily="34" charset="0"/>
                <a:cs typeface="Calibri" panose="020F0502020204030204" pitchFamily="34" charset="0"/>
              </a:rPr>
              <a:t>loan_status vs </a:t>
            </a:r>
            <a:r>
              <a:rPr lang="en-US" sz="1700" b="1" i="0" dirty="0" err="1">
                <a:solidFill>
                  <a:srgbClr val="000000"/>
                </a:solidFill>
                <a:effectLst/>
                <a:latin typeface="Calibri" panose="020F0502020204030204" pitchFamily="34" charset="0"/>
                <a:cs typeface="Calibri" panose="020F0502020204030204" pitchFamily="34" charset="0"/>
              </a:rPr>
              <a:t>total_pymnt</a:t>
            </a:r>
            <a:r>
              <a:rPr lang="en-US" sz="1700" b="1" i="0" u="none" strike="noStrike" dirty="0">
                <a:solidFill>
                  <a:srgbClr val="337AB7"/>
                </a:solidFill>
                <a:effectLst/>
                <a:latin typeface="Calibri" panose="020F0502020204030204" pitchFamily="34" charset="0"/>
                <a:cs typeface="Calibri" panose="020F0502020204030204" pitchFamily="34" charset="0"/>
                <a:hlinkClick r:id="rId2"/>
              </a:rPr>
              <a:t>¶</a:t>
            </a:r>
            <a:endParaRPr lang="en-US" sz="1700" b="1" i="0" dirty="0">
              <a:solidFill>
                <a:srgbClr val="000000"/>
              </a:solidFill>
              <a:effectLst/>
              <a:latin typeface="Calibri" panose="020F0502020204030204" pitchFamily="34" charset="0"/>
              <a:cs typeface="Calibri" panose="020F0502020204030204" pitchFamily="34" charset="0"/>
            </a:endParaRPr>
          </a:p>
          <a:p>
            <a:pPr lvl="1"/>
            <a:r>
              <a:rPr lang="en-US" sz="1600" b="0" i="0" dirty="0" err="1">
                <a:solidFill>
                  <a:srgbClr val="000000"/>
                </a:solidFill>
                <a:effectLst/>
                <a:latin typeface="Calibri" panose="020F0502020204030204" pitchFamily="34" charset="0"/>
                <a:cs typeface="Calibri" panose="020F0502020204030204" pitchFamily="34" charset="0"/>
              </a:rPr>
              <a:t>Total_payment</a:t>
            </a:r>
            <a:r>
              <a:rPr lang="en-US" sz="1600" b="0" i="0" dirty="0">
                <a:solidFill>
                  <a:srgbClr val="000000"/>
                </a:solidFill>
                <a:effectLst/>
                <a:latin typeface="Calibri" panose="020F0502020204030204" pitchFamily="34" charset="0"/>
                <a:cs typeface="Calibri" panose="020F0502020204030204" pitchFamily="34" charset="0"/>
              </a:rPr>
              <a:t> for charged-off is significantly lower than fully paid loans. This resonates with the fact that the charged off loans usually don’t pay the full amount. But the difference between charged-off and Fully-paid is very significant. This might not be the driving factor, but instead can be the effect of a borrower who is going to default.</a:t>
            </a:r>
          </a:p>
          <a:p>
            <a:endParaRPr lang="en-US" dirty="0"/>
          </a:p>
        </p:txBody>
      </p:sp>
      <p:pic>
        <p:nvPicPr>
          <p:cNvPr id="5" name="Picture 4">
            <a:extLst>
              <a:ext uri="{FF2B5EF4-FFF2-40B4-BE49-F238E27FC236}">
                <a16:creationId xmlns:a16="http://schemas.microsoft.com/office/drawing/2014/main" id="{01069B6B-AD26-44EC-959F-3587077AE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4172505"/>
            <a:ext cx="10241280" cy="2108294"/>
          </a:xfrm>
          <a:prstGeom prst="rect">
            <a:avLst/>
          </a:prstGeom>
        </p:spPr>
      </p:pic>
    </p:spTree>
    <p:extLst>
      <p:ext uri="{BB962C8B-B14F-4D97-AF65-F5344CB8AC3E}">
        <p14:creationId xmlns:p14="http://schemas.microsoft.com/office/powerpoint/2010/main" val="2145406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Continuous Bivariate Analysis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algn="l"/>
            <a:r>
              <a:rPr lang="en-US" sz="1600" b="1" i="0" dirty="0">
                <a:solidFill>
                  <a:srgbClr val="000000"/>
                </a:solidFill>
                <a:effectLst/>
                <a:latin typeface="Calibri" panose="020F0502020204030204" pitchFamily="34" charset="0"/>
                <a:cs typeface="Calibri" panose="020F0502020204030204" pitchFamily="34" charset="0"/>
              </a:rPr>
              <a:t>loan_status vs </a:t>
            </a:r>
            <a:r>
              <a:rPr lang="en-US" sz="1600" b="1" i="0" dirty="0" err="1">
                <a:solidFill>
                  <a:srgbClr val="000000"/>
                </a:solidFill>
                <a:effectLst/>
                <a:latin typeface="Calibri" panose="020F0502020204030204" pitchFamily="34" charset="0"/>
                <a:cs typeface="Calibri" panose="020F0502020204030204" pitchFamily="34" charset="0"/>
              </a:rPr>
              <a:t>total_rec_prncp</a:t>
            </a:r>
            <a:endParaRPr lang="en-US" sz="1600" b="1" i="0" dirty="0">
              <a:solidFill>
                <a:srgbClr val="000000"/>
              </a:solidFill>
              <a:effectLst/>
              <a:latin typeface="Calibri" panose="020F0502020204030204" pitchFamily="34" charset="0"/>
              <a:cs typeface="Calibri" panose="020F0502020204030204" pitchFamily="34" charset="0"/>
            </a:endParaRPr>
          </a:p>
          <a:p>
            <a:pPr lvl="1"/>
            <a:r>
              <a:rPr lang="en-US" sz="1600" b="0" i="0" dirty="0">
                <a:solidFill>
                  <a:srgbClr val="000000"/>
                </a:solidFill>
                <a:effectLst/>
                <a:latin typeface="Calibri" panose="020F0502020204030204" pitchFamily="34" charset="0"/>
                <a:cs typeface="Calibri" panose="020F0502020204030204" pitchFamily="34" charset="0"/>
              </a:rPr>
              <a:t>There is strong correlation between </a:t>
            </a:r>
            <a:r>
              <a:rPr lang="en-US" sz="1600" b="0" i="0" dirty="0" err="1">
                <a:solidFill>
                  <a:srgbClr val="000000"/>
                </a:solidFill>
                <a:effectLst/>
                <a:latin typeface="Calibri" panose="020F0502020204030204" pitchFamily="34" charset="0"/>
                <a:cs typeface="Calibri" panose="020F0502020204030204" pitchFamily="34" charset="0"/>
              </a:rPr>
              <a:t>total_rec_prncp</a:t>
            </a:r>
            <a:r>
              <a:rPr lang="en-US" sz="1600" b="0" i="0" dirty="0">
                <a:solidFill>
                  <a:srgbClr val="000000"/>
                </a:solidFill>
                <a:effectLst/>
                <a:latin typeface="Calibri" panose="020F0502020204030204" pitchFamily="34" charset="0"/>
                <a:cs typeface="Calibri" panose="020F0502020204030204" pitchFamily="34" charset="0"/>
              </a:rPr>
              <a:t> &amp; loan status. There is a difference of 60% between them. This might not be the driving factor, but instead can be the effect of a borrower who is going to default</a:t>
            </a:r>
          </a:p>
          <a:p>
            <a:pPr algn="l"/>
            <a:r>
              <a:rPr lang="en-US" sz="1600" b="1" i="0" dirty="0">
                <a:solidFill>
                  <a:srgbClr val="000000"/>
                </a:solidFill>
                <a:effectLst/>
                <a:latin typeface="Calibri" panose="020F0502020204030204" pitchFamily="34" charset="0"/>
                <a:cs typeface="Calibri" panose="020F0502020204030204" pitchFamily="34" charset="0"/>
              </a:rPr>
              <a:t>loan_status vs </a:t>
            </a:r>
            <a:r>
              <a:rPr lang="en-US" sz="1600" b="1" i="0" dirty="0" err="1">
                <a:solidFill>
                  <a:srgbClr val="000000"/>
                </a:solidFill>
                <a:effectLst/>
                <a:latin typeface="Calibri" panose="020F0502020204030204" pitchFamily="34" charset="0"/>
                <a:cs typeface="Calibri" panose="020F0502020204030204" pitchFamily="34" charset="0"/>
              </a:rPr>
              <a:t>last_pymnt_amnt</a:t>
            </a:r>
            <a:endParaRPr lang="en-US" sz="1600" b="1" i="0" dirty="0">
              <a:solidFill>
                <a:srgbClr val="000000"/>
              </a:solidFill>
              <a:effectLst/>
              <a:latin typeface="Calibri" panose="020F0502020204030204" pitchFamily="34" charset="0"/>
              <a:cs typeface="Calibri" panose="020F0502020204030204" pitchFamily="34" charset="0"/>
            </a:endParaRPr>
          </a:p>
          <a:p>
            <a:pPr lvl="1"/>
            <a:r>
              <a:rPr lang="en-US" sz="1600" dirty="0">
                <a:solidFill>
                  <a:srgbClr val="000000"/>
                </a:solidFill>
                <a:latin typeface="Calibri" panose="020F0502020204030204" pitchFamily="34" charset="0"/>
                <a:cs typeface="Calibri" panose="020F0502020204030204" pitchFamily="34" charset="0"/>
              </a:rPr>
              <a:t>F</a:t>
            </a:r>
            <a:r>
              <a:rPr lang="en-US" sz="1600" b="0" i="0" dirty="0">
                <a:solidFill>
                  <a:srgbClr val="000000"/>
                </a:solidFill>
                <a:effectLst/>
                <a:latin typeface="Calibri" panose="020F0502020204030204" pitchFamily="34" charset="0"/>
                <a:cs typeface="Calibri" panose="020F0502020204030204" pitchFamily="34" charset="0"/>
              </a:rPr>
              <a:t>or the charged-off loans the late payment amount is significantly low compared to fully-paid. The difference here is 4x. </a:t>
            </a:r>
            <a:r>
              <a:rPr lang="en-US" sz="1600" dirty="0">
                <a:solidFill>
                  <a:srgbClr val="000000"/>
                </a:solidFill>
                <a:latin typeface="Calibri" panose="020F0502020204030204" pitchFamily="34" charset="0"/>
                <a:cs typeface="Calibri" panose="020F0502020204030204" pitchFamily="34" charset="0"/>
              </a:rPr>
              <a:t>This</a:t>
            </a:r>
            <a:r>
              <a:rPr lang="en-US" sz="1600" b="0" i="0" dirty="0">
                <a:solidFill>
                  <a:srgbClr val="000000"/>
                </a:solidFill>
                <a:effectLst/>
                <a:latin typeface="Calibri" panose="020F0502020204030204" pitchFamily="34" charset="0"/>
                <a:cs typeface="Calibri" panose="020F0502020204030204" pitchFamily="34" charset="0"/>
              </a:rPr>
              <a:t> is more of a correlation effect and less of a driving force.</a:t>
            </a:r>
          </a:p>
          <a:p>
            <a:endParaRPr lang="en-US" sz="1600" b="0" i="0" dirty="0">
              <a:solidFill>
                <a:srgbClr val="000000"/>
              </a:solidFill>
              <a:effectLst/>
              <a:latin typeface="Calibri" panose="020F0502020204030204" pitchFamily="34" charset="0"/>
              <a:cs typeface="Calibri" panose="020F0502020204030204" pitchFamily="34" charset="0"/>
            </a:endParaRPr>
          </a:p>
          <a:p>
            <a:endParaRPr lang="en-US" dirty="0"/>
          </a:p>
        </p:txBody>
      </p:sp>
      <p:pic>
        <p:nvPicPr>
          <p:cNvPr id="5" name="Picture 4">
            <a:extLst>
              <a:ext uri="{FF2B5EF4-FFF2-40B4-BE49-F238E27FC236}">
                <a16:creationId xmlns:a16="http://schemas.microsoft.com/office/drawing/2014/main" id="{AAE730E6-84D4-4F3B-B303-3A4B42FDC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586579"/>
            <a:ext cx="10241280" cy="2681056"/>
          </a:xfrm>
          <a:prstGeom prst="rect">
            <a:avLst/>
          </a:prstGeom>
        </p:spPr>
      </p:pic>
    </p:spTree>
    <p:extLst>
      <p:ext uri="{BB962C8B-B14F-4D97-AF65-F5344CB8AC3E}">
        <p14:creationId xmlns:p14="http://schemas.microsoft.com/office/powerpoint/2010/main" val="2892974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lstStyle/>
          <a:p>
            <a:r>
              <a:rPr lang="en-US" dirty="0">
                <a:latin typeface="Calibri" panose="020F0502020204030204" pitchFamily="34" charset="0"/>
                <a:cs typeface="Calibri" panose="020F0502020204030204" pitchFamily="34" charset="0"/>
              </a:rPr>
              <a:t>Lending club EDA Summary</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algn="l"/>
            <a:r>
              <a:rPr lang="en-US" sz="1800" b="0" i="0" dirty="0">
                <a:solidFill>
                  <a:srgbClr val="000000"/>
                </a:solidFill>
                <a:effectLst/>
                <a:latin typeface="Calibri" panose="020F0502020204030204" pitchFamily="34" charset="0"/>
                <a:cs typeface="Calibri" panose="020F0502020204030204" pitchFamily="34" charset="0"/>
              </a:rPr>
              <a:t>We will split the summary of our analysis into 2 sections:</a:t>
            </a:r>
          </a:p>
          <a:p>
            <a:pPr lvl="1"/>
            <a:r>
              <a:rPr lang="en-US" sz="1800" b="1" i="0" dirty="0">
                <a:solidFill>
                  <a:srgbClr val="000000"/>
                </a:solidFill>
                <a:effectLst/>
                <a:latin typeface="Calibri" panose="020F0502020204030204" pitchFamily="34" charset="0"/>
                <a:cs typeface="Calibri" panose="020F0502020204030204" pitchFamily="34" charset="0"/>
              </a:rPr>
              <a:t>Findings</a:t>
            </a:r>
            <a:endParaRPr lang="en-US" sz="1800" b="0" i="0" dirty="0">
              <a:solidFill>
                <a:srgbClr val="000000"/>
              </a:solidFill>
              <a:effectLst/>
              <a:latin typeface="Calibri" panose="020F0502020204030204" pitchFamily="34" charset="0"/>
              <a:cs typeface="Calibri" panose="020F0502020204030204" pitchFamily="34" charset="0"/>
            </a:endParaRPr>
          </a:p>
          <a:p>
            <a:pPr lvl="1"/>
            <a:r>
              <a:rPr lang="en-US" sz="1800" b="1" i="0" dirty="0">
                <a:solidFill>
                  <a:srgbClr val="000000"/>
                </a:solidFill>
                <a:effectLst/>
                <a:latin typeface="Calibri" panose="020F0502020204030204" pitchFamily="34" charset="0"/>
                <a:cs typeface="Calibri" panose="020F0502020204030204" pitchFamily="34" charset="0"/>
              </a:rPr>
              <a:t>Recommendations</a:t>
            </a:r>
            <a:endParaRPr lang="en-US" sz="1800" b="0" i="0" dirty="0">
              <a:solidFill>
                <a:srgbClr val="000000"/>
              </a:solidFill>
              <a:effectLst/>
              <a:latin typeface="Calibri" panose="020F0502020204030204" pitchFamily="34" charset="0"/>
              <a:cs typeface="Calibri" panose="020F0502020204030204" pitchFamily="34" charset="0"/>
            </a:endParaRPr>
          </a:p>
          <a:p>
            <a:pPr algn="l"/>
            <a:r>
              <a:rPr lang="en-US" sz="1800" b="0" i="0" dirty="0">
                <a:solidFill>
                  <a:srgbClr val="000000"/>
                </a:solidFill>
                <a:effectLst/>
                <a:latin typeface="Calibri" panose="020F0502020204030204" pitchFamily="34" charset="0"/>
                <a:cs typeface="Calibri" panose="020F0502020204030204" pitchFamily="34" charset="0"/>
              </a:rPr>
              <a:t>Under the </a:t>
            </a:r>
            <a:r>
              <a:rPr lang="en-US" sz="1800" b="0" i="1" dirty="0">
                <a:solidFill>
                  <a:srgbClr val="000000"/>
                </a:solidFill>
                <a:effectLst/>
                <a:latin typeface="Calibri" panose="020F0502020204030204" pitchFamily="34" charset="0"/>
                <a:cs typeface="Calibri" panose="020F0502020204030204" pitchFamily="34" charset="0"/>
              </a:rPr>
              <a:t>Findings</a:t>
            </a:r>
            <a:r>
              <a:rPr lang="en-US" sz="1800" b="0" i="0" dirty="0">
                <a:solidFill>
                  <a:srgbClr val="000000"/>
                </a:solidFill>
                <a:effectLst/>
                <a:latin typeface="Calibri" panose="020F0502020204030204" pitchFamily="34" charset="0"/>
                <a:cs typeface="Calibri" panose="020F0502020204030204" pitchFamily="34" charset="0"/>
              </a:rPr>
              <a:t> section, we will unravel all the interesting analysis that we have come across when we performed </a:t>
            </a:r>
            <a:r>
              <a:rPr lang="en-US" sz="1800" b="0" i="1" dirty="0">
                <a:solidFill>
                  <a:srgbClr val="000000"/>
                </a:solidFill>
                <a:effectLst/>
                <a:latin typeface="Calibri" panose="020F0502020204030204" pitchFamily="34" charset="0"/>
                <a:cs typeface="Calibri" panose="020F0502020204030204" pitchFamily="34" charset="0"/>
              </a:rPr>
              <a:t>Exploratory Data Analysis (EDA)</a:t>
            </a:r>
            <a:r>
              <a:rPr lang="en-US" sz="1800" b="0" i="0" dirty="0">
                <a:solidFill>
                  <a:srgbClr val="000000"/>
                </a:solidFill>
                <a:effectLst/>
                <a:latin typeface="Calibri" panose="020F0502020204030204" pitchFamily="34" charset="0"/>
                <a:cs typeface="Calibri" panose="020F0502020204030204" pitchFamily="34" charset="0"/>
              </a:rPr>
              <a:t> on the </a:t>
            </a:r>
            <a:r>
              <a:rPr lang="en-US" sz="1800" b="0" i="1" dirty="0">
                <a:solidFill>
                  <a:srgbClr val="000000"/>
                </a:solidFill>
                <a:effectLst/>
                <a:latin typeface="Calibri" panose="020F0502020204030204" pitchFamily="34" charset="0"/>
                <a:cs typeface="Calibri" panose="020F0502020204030204" pitchFamily="34" charset="0"/>
              </a:rPr>
              <a:t>loans.csv</a:t>
            </a:r>
            <a:r>
              <a:rPr lang="en-US" sz="1800" b="0" i="0" dirty="0">
                <a:solidFill>
                  <a:srgbClr val="000000"/>
                </a:solidFill>
                <a:effectLst/>
                <a:latin typeface="Calibri" panose="020F0502020204030204" pitchFamily="34" charset="0"/>
                <a:cs typeface="Calibri" panose="020F0502020204030204" pitchFamily="34" charset="0"/>
              </a:rPr>
              <a:t> dataset.</a:t>
            </a:r>
          </a:p>
          <a:p>
            <a:pPr algn="l"/>
            <a:r>
              <a:rPr lang="en-US" sz="1800" b="0" i="0" dirty="0">
                <a:solidFill>
                  <a:srgbClr val="000000"/>
                </a:solidFill>
                <a:effectLst/>
                <a:latin typeface="Calibri" panose="020F0502020204030204" pitchFamily="34" charset="0"/>
                <a:cs typeface="Calibri" panose="020F0502020204030204" pitchFamily="34" charset="0"/>
              </a:rPr>
              <a:t>Under the </a:t>
            </a:r>
            <a:r>
              <a:rPr lang="en-US" sz="1800" b="0" i="1" dirty="0">
                <a:solidFill>
                  <a:srgbClr val="000000"/>
                </a:solidFill>
                <a:effectLst/>
                <a:latin typeface="Calibri" panose="020F0502020204030204" pitchFamily="34" charset="0"/>
                <a:cs typeface="Calibri" panose="020F0502020204030204" pitchFamily="34" charset="0"/>
              </a:rPr>
              <a:t>Recommendations</a:t>
            </a:r>
            <a:r>
              <a:rPr lang="en-US" sz="1800" b="0" i="0" dirty="0">
                <a:solidFill>
                  <a:srgbClr val="000000"/>
                </a:solidFill>
                <a:effectLst/>
                <a:latin typeface="Calibri" panose="020F0502020204030204" pitchFamily="34" charset="0"/>
                <a:cs typeface="Calibri" panose="020F0502020204030204" pitchFamily="34" charset="0"/>
              </a:rPr>
              <a:t> section, we will interpret the findings, and make productive suggestions which can help business take accurate decision on whether they should approve a loan or reject it.</a:t>
            </a:r>
          </a:p>
          <a:p>
            <a:endParaRPr lang="en-US" dirty="0"/>
          </a:p>
        </p:txBody>
      </p:sp>
    </p:spTree>
    <p:extLst>
      <p:ext uri="{BB962C8B-B14F-4D97-AF65-F5344CB8AC3E}">
        <p14:creationId xmlns:p14="http://schemas.microsoft.com/office/powerpoint/2010/main" val="304570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normAutofit/>
          </a:bodyPr>
          <a:lstStyle/>
          <a:p>
            <a:r>
              <a:rPr lang="en-US" dirty="0">
                <a:latin typeface="Calibri" panose="020F0502020204030204" pitchFamily="34" charset="0"/>
                <a:cs typeface="Calibri" panose="020F0502020204030204" pitchFamily="34" charset="0"/>
              </a:rPr>
              <a:t>Lending club EDA: findings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normAutofit/>
          </a:bodyPr>
          <a:lstStyle/>
          <a:p>
            <a:pPr algn="l"/>
            <a:r>
              <a:rPr lang="en-US" sz="1800" b="0" i="0" dirty="0">
                <a:solidFill>
                  <a:srgbClr val="000000"/>
                </a:solidFill>
                <a:effectLst/>
                <a:latin typeface="Calibri" panose="020F0502020204030204" pitchFamily="34" charset="0"/>
                <a:cs typeface="Calibri" panose="020F0502020204030204" pitchFamily="34" charset="0"/>
              </a:rPr>
              <a:t>Below are the list of points that we have uncovered from the EDA of loans dataset. The below list covers the key parameters which would drive the possibility of loan turning default or not :</a:t>
            </a:r>
          </a:p>
          <a:p>
            <a:pPr lvl="1"/>
            <a:r>
              <a:rPr lang="en-US" sz="1800" b="0" i="0" dirty="0">
                <a:solidFill>
                  <a:srgbClr val="000000"/>
                </a:solidFill>
                <a:effectLst/>
                <a:latin typeface="Calibri" panose="020F0502020204030204" pitchFamily="34" charset="0"/>
                <a:cs typeface="Calibri" panose="020F0502020204030204" pitchFamily="34" charset="0"/>
              </a:rPr>
              <a:t>One of the most compelling find was that the </a:t>
            </a:r>
            <a:r>
              <a:rPr lang="en-US" sz="1800" b="1" i="0" dirty="0">
                <a:solidFill>
                  <a:srgbClr val="000000"/>
                </a:solidFill>
                <a:effectLst/>
                <a:latin typeface="Calibri" panose="020F0502020204030204" pitchFamily="34" charset="0"/>
                <a:cs typeface="Calibri" panose="020F0502020204030204" pitchFamily="34" charset="0"/>
              </a:rPr>
              <a:t>interest rates</a:t>
            </a:r>
            <a:r>
              <a:rPr lang="en-US" sz="1800" b="0" i="0" dirty="0">
                <a:solidFill>
                  <a:srgbClr val="000000"/>
                </a:solidFill>
                <a:effectLst/>
                <a:latin typeface="Calibri" panose="020F0502020204030204" pitchFamily="34" charset="0"/>
                <a:cs typeface="Calibri" panose="020F0502020204030204" pitchFamily="34" charset="0"/>
              </a:rPr>
              <a:t> for the borrowers who defaulted was higher when compared to the fully paid borrowers.</a:t>
            </a:r>
          </a:p>
          <a:p>
            <a:pPr lvl="1"/>
            <a:r>
              <a:rPr lang="en-US" sz="1800" b="0" i="0" dirty="0">
                <a:solidFill>
                  <a:srgbClr val="000000"/>
                </a:solidFill>
                <a:effectLst/>
                <a:latin typeface="Calibri" panose="020F0502020204030204" pitchFamily="34" charset="0"/>
                <a:cs typeface="Calibri" panose="020F0502020204030204" pitchFamily="34" charset="0"/>
              </a:rPr>
              <a:t>Drawing from the first point, when the interest rate is high, the amount paid as interest is also high. Hence the </a:t>
            </a:r>
            <a:r>
              <a:rPr lang="en-US" sz="1800" b="0" i="1" dirty="0">
                <a:solidFill>
                  <a:srgbClr val="000000"/>
                </a:solidFill>
                <a:effectLst/>
                <a:latin typeface="Calibri" panose="020F0502020204030204" pitchFamily="34" charset="0"/>
                <a:cs typeface="Calibri" panose="020F0502020204030204" pitchFamily="34" charset="0"/>
              </a:rPr>
              <a:t>defaulters ended up paying more interest amount but less principal amount</a:t>
            </a:r>
            <a:r>
              <a:rPr lang="en-US" sz="1800" b="0" i="0" dirty="0">
                <a:solidFill>
                  <a:srgbClr val="000000"/>
                </a:solidFill>
                <a:effectLst/>
                <a:latin typeface="Calibri" panose="020F0502020204030204" pitchFamily="34" charset="0"/>
                <a:cs typeface="Calibri" panose="020F0502020204030204" pitchFamily="34" charset="0"/>
              </a:rPr>
              <a:t>. This was evident in the </a:t>
            </a:r>
            <a:r>
              <a:rPr lang="en-US" sz="1800" b="0" i="1" dirty="0">
                <a:solidFill>
                  <a:srgbClr val="000000"/>
                </a:solidFill>
                <a:effectLst/>
                <a:latin typeface="Calibri" panose="020F0502020204030204" pitchFamily="34" charset="0"/>
                <a:cs typeface="Calibri" panose="020F0502020204030204" pitchFamily="34" charset="0"/>
              </a:rPr>
              <a:t>loan_status vs </a:t>
            </a:r>
            <a:r>
              <a:rPr lang="en-US" sz="1800" b="0" i="1" dirty="0" err="1">
                <a:solidFill>
                  <a:srgbClr val="000000"/>
                </a:solidFill>
                <a:effectLst/>
                <a:latin typeface="Calibri" panose="020F0502020204030204" pitchFamily="34" charset="0"/>
                <a:cs typeface="Calibri" panose="020F0502020204030204" pitchFamily="34" charset="0"/>
              </a:rPr>
              <a:t>total_rec_prncp</a:t>
            </a:r>
            <a:r>
              <a:rPr lang="en-US" sz="1800" b="0" i="0" dirty="0">
                <a:solidFill>
                  <a:srgbClr val="000000"/>
                </a:solidFill>
                <a:effectLst/>
                <a:latin typeface="Calibri" panose="020F0502020204030204" pitchFamily="34" charset="0"/>
                <a:cs typeface="Calibri" panose="020F0502020204030204" pitchFamily="34" charset="0"/>
              </a:rPr>
              <a:t> bivariate analysis.</a:t>
            </a:r>
          </a:p>
          <a:p>
            <a:pPr lvl="1"/>
            <a:r>
              <a:rPr lang="en-US" sz="1800" b="0" i="0" dirty="0">
                <a:solidFill>
                  <a:srgbClr val="000000"/>
                </a:solidFill>
                <a:effectLst/>
                <a:latin typeface="Calibri" panose="020F0502020204030204" pitchFamily="34" charset="0"/>
                <a:cs typeface="Calibri" panose="020F0502020204030204" pitchFamily="34" charset="0"/>
              </a:rPr>
              <a:t>Its found that longer </a:t>
            </a:r>
            <a:r>
              <a:rPr lang="en-US" sz="1800" b="1" i="0" dirty="0">
                <a:solidFill>
                  <a:srgbClr val="000000"/>
                </a:solidFill>
                <a:effectLst/>
                <a:latin typeface="Calibri" panose="020F0502020204030204" pitchFamily="34" charset="0"/>
                <a:cs typeface="Calibri" panose="020F0502020204030204" pitchFamily="34" charset="0"/>
              </a:rPr>
              <a:t>duration of loan</a:t>
            </a:r>
            <a:r>
              <a:rPr lang="en-US" sz="1800" b="0" i="0" dirty="0">
                <a:solidFill>
                  <a:srgbClr val="000000"/>
                </a:solidFill>
                <a:effectLst/>
                <a:latin typeface="Calibri" panose="020F0502020204030204" pitchFamily="34" charset="0"/>
                <a:cs typeface="Calibri" panose="020F0502020204030204" pitchFamily="34" charset="0"/>
              </a:rPr>
              <a:t> resulted in higher percent of defaulters. This is congruous with the fact that longer the duration clubbed with higher interest rate, longer will be the obligations. This will lead to more borrowers to default.</a:t>
            </a:r>
          </a:p>
          <a:p>
            <a:pPr lvl="1"/>
            <a:r>
              <a:rPr lang="en-US" sz="1800" b="0" i="0" dirty="0">
                <a:solidFill>
                  <a:srgbClr val="000000"/>
                </a:solidFill>
                <a:effectLst/>
                <a:latin typeface="Calibri" panose="020F0502020204030204" pitchFamily="34" charset="0"/>
                <a:cs typeface="Calibri" panose="020F0502020204030204" pitchFamily="34" charset="0"/>
              </a:rPr>
              <a:t>Its observed that, lower the </a:t>
            </a:r>
            <a:r>
              <a:rPr lang="en-US" sz="1800" b="1" i="0" dirty="0">
                <a:solidFill>
                  <a:srgbClr val="000000"/>
                </a:solidFill>
                <a:effectLst/>
                <a:latin typeface="Calibri" panose="020F0502020204030204" pitchFamily="34" charset="0"/>
                <a:cs typeface="Calibri" panose="020F0502020204030204" pitchFamily="34" charset="0"/>
              </a:rPr>
              <a:t>grades</a:t>
            </a:r>
            <a:r>
              <a:rPr lang="en-US" sz="1800" b="0" i="0" dirty="0">
                <a:solidFill>
                  <a:srgbClr val="000000"/>
                </a:solidFill>
                <a:effectLst/>
                <a:latin typeface="Calibri" panose="020F0502020204030204" pitchFamily="34" charset="0"/>
                <a:cs typeface="Calibri" panose="020F0502020204030204" pitchFamily="34" charset="0"/>
              </a:rPr>
              <a:t> (</a:t>
            </a:r>
            <a:r>
              <a:rPr lang="en-US" sz="1800" b="0" i="0" dirty="0" err="1">
                <a:solidFill>
                  <a:srgbClr val="000000"/>
                </a:solidFill>
                <a:effectLst/>
                <a:latin typeface="Calibri" panose="020F0502020204030204" pitchFamily="34" charset="0"/>
                <a:cs typeface="Calibri" panose="020F0502020204030204" pitchFamily="34" charset="0"/>
              </a:rPr>
              <a:t>eg</a:t>
            </a:r>
            <a:r>
              <a:rPr lang="en-US" sz="1800" b="0" i="0" dirty="0">
                <a:solidFill>
                  <a:srgbClr val="000000"/>
                </a:solidFill>
                <a:effectLst/>
                <a:latin typeface="Calibri" panose="020F0502020204030204" pitchFamily="34" charset="0"/>
                <a:cs typeface="Calibri" panose="020F0502020204030204" pitchFamily="34" charset="0"/>
              </a:rPr>
              <a:t>: C , D or E), higher the proportion of borrowers defaulting. This shows that the grades, to a larger extent, reflects the financial health or the loan repayment tendency of a borrower.</a:t>
            </a:r>
          </a:p>
          <a:p>
            <a:pPr marL="457200" lvl="1" indent="0">
              <a:buNone/>
            </a:pPr>
            <a:endParaRPr lang="en-US" sz="1800" b="0" i="0" dirty="0">
              <a:solidFill>
                <a:srgbClr val="000000"/>
              </a:solidFill>
              <a:effectLst/>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0919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normAutofit/>
          </a:bodyPr>
          <a:lstStyle/>
          <a:p>
            <a:r>
              <a:rPr lang="en-US" dirty="0">
                <a:latin typeface="Calibri" panose="020F0502020204030204" pitchFamily="34" charset="0"/>
                <a:cs typeface="Calibri" panose="020F0502020204030204" pitchFamily="34" charset="0"/>
              </a:rPr>
              <a:t>Lending club EDA: findings</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lstStyle/>
          <a:p>
            <a:pPr lvl="1"/>
            <a:r>
              <a:rPr lang="en-US" sz="1800" b="0" i="0" dirty="0">
                <a:solidFill>
                  <a:srgbClr val="000000"/>
                </a:solidFill>
                <a:effectLst/>
                <a:latin typeface="Calibri" panose="020F0502020204030204" pitchFamily="34" charset="0"/>
                <a:cs typeface="Calibri" panose="020F0502020204030204" pitchFamily="34" charset="0"/>
              </a:rPr>
              <a:t>Defaulters comparatively make higher </a:t>
            </a:r>
            <a:r>
              <a:rPr lang="en-US" sz="1800" b="1" i="0" dirty="0">
                <a:solidFill>
                  <a:srgbClr val="000000"/>
                </a:solidFill>
                <a:effectLst/>
                <a:latin typeface="Calibri" panose="020F0502020204030204" pitchFamily="34" charset="0"/>
                <a:cs typeface="Calibri" panose="020F0502020204030204" pitchFamily="34" charset="0"/>
              </a:rPr>
              <a:t>enquiries</a:t>
            </a:r>
            <a:r>
              <a:rPr lang="en-US" sz="1800" b="0" i="0" dirty="0">
                <a:solidFill>
                  <a:srgbClr val="000000"/>
                </a:solidFill>
                <a:effectLst/>
                <a:latin typeface="Calibri" panose="020F0502020204030204" pitchFamily="34" charset="0"/>
                <a:cs typeface="Calibri" panose="020F0502020204030204" pitchFamily="34" charset="0"/>
              </a:rPr>
              <a:t> when compared to the non-defaulters.</a:t>
            </a:r>
          </a:p>
          <a:p>
            <a:pPr lvl="1"/>
            <a:r>
              <a:rPr lang="en-US" sz="1800" b="0" i="0" dirty="0">
                <a:solidFill>
                  <a:srgbClr val="000000"/>
                </a:solidFill>
                <a:effectLst/>
                <a:latin typeface="Calibri" panose="020F0502020204030204" pitchFamily="34" charset="0"/>
                <a:cs typeface="Calibri" panose="020F0502020204030204" pitchFamily="34" charset="0"/>
              </a:rPr>
              <a:t>Its observed that </a:t>
            </a:r>
            <a:r>
              <a:rPr lang="en-US" sz="1800" b="1" i="0" dirty="0" err="1">
                <a:solidFill>
                  <a:srgbClr val="000000"/>
                </a:solidFill>
                <a:effectLst/>
                <a:latin typeface="Calibri" panose="020F0502020204030204" pitchFamily="34" charset="0"/>
                <a:cs typeface="Calibri" panose="020F0502020204030204" pitchFamily="34" charset="0"/>
              </a:rPr>
              <a:t>revol_util</a:t>
            </a:r>
            <a:r>
              <a:rPr lang="en-US" sz="1800" b="0" i="0" dirty="0">
                <a:solidFill>
                  <a:srgbClr val="000000"/>
                </a:solidFill>
                <a:effectLst/>
                <a:latin typeface="Calibri" panose="020F0502020204030204" pitchFamily="34" charset="0"/>
                <a:cs typeface="Calibri" panose="020F0502020204030204" pitchFamily="34" charset="0"/>
              </a:rPr>
              <a:t> for charged-off loan is significantly higher than fully-paid. This indicates that charged-off candidates tend to utilize their credit to the limit and hence result in default.</a:t>
            </a:r>
          </a:p>
          <a:p>
            <a:pPr lvl="1"/>
            <a:r>
              <a:rPr lang="en-US" sz="1800" b="0" i="0" dirty="0">
                <a:solidFill>
                  <a:srgbClr val="000000"/>
                </a:solidFill>
                <a:effectLst/>
                <a:latin typeface="Calibri" panose="020F0502020204030204" pitchFamily="34" charset="0"/>
                <a:cs typeface="Calibri" panose="020F0502020204030204" pitchFamily="34" charset="0"/>
              </a:rPr>
              <a:t>The </a:t>
            </a:r>
            <a:r>
              <a:rPr lang="en-US" sz="1800" b="1" i="0" dirty="0">
                <a:solidFill>
                  <a:srgbClr val="000000"/>
                </a:solidFill>
                <a:effectLst/>
                <a:latin typeface="Calibri" panose="020F0502020204030204" pitchFamily="34" charset="0"/>
                <a:cs typeface="Calibri" panose="020F0502020204030204" pitchFamily="34" charset="0"/>
              </a:rPr>
              <a:t>annual income</a:t>
            </a:r>
            <a:r>
              <a:rPr lang="en-US" sz="1800" b="0" i="0" dirty="0">
                <a:solidFill>
                  <a:srgbClr val="000000"/>
                </a:solidFill>
                <a:effectLst/>
                <a:latin typeface="Calibri" panose="020F0502020204030204" pitchFamily="34" charset="0"/>
                <a:cs typeface="Calibri" panose="020F0502020204030204" pitchFamily="34" charset="0"/>
              </a:rPr>
              <a:t> of defaulters is relatively lower than non-defaulters.</a:t>
            </a:r>
          </a:p>
          <a:p>
            <a:pPr lvl="1"/>
            <a:endParaRPr lang="en-US" dirty="0"/>
          </a:p>
        </p:txBody>
      </p:sp>
    </p:spTree>
    <p:extLst>
      <p:ext uri="{BB962C8B-B14F-4D97-AF65-F5344CB8AC3E}">
        <p14:creationId xmlns:p14="http://schemas.microsoft.com/office/powerpoint/2010/main" val="2558850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normAutofit fontScale="90000"/>
          </a:bodyPr>
          <a:lstStyle/>
          <a:p>
            <a:r>
              <a:rPr lang="en-US" dirty="0">
                <a:latin typeface="Calibri" panose="020F0502020204030204" pitchFamily="34" charset="0"/>
                <a:cs typeface="Calibri" panose="020F0502020204030204" pitchFamily="34" charset="0"/>
              </a:rPr>
              <a:t>Lending club EDA: recommendation</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normAutofit/>
          </a:bodyPr>
          <a:lstStyle/>
          <a:p>
            <a:pPr algn="l"/>
            <a:r>
              <a:rPr lang="en-US" sz="1900" b="0" i="0" dirty="0">
                <a:solidFill>
                  <a:srgbClr val="000000"/>
                </a:solidFill>
                <a:effectLst/>
                <a:latin typeface="Calibri" panose="020F0502020204030204" pitchFamily="34" charset="0"/>
                <a:cs typeface="Calibri" panose="020F0502020204030204" pitchFamily="34" charset="0"/>
              </a:rPr>
              <a:t>After analyzing the above findings, </a:t>
            </a:r>
            <a:r>
              <a:rPr lang="en-US" sz="1900" b="0" i="0" dirty="0" err="1">
                <a:solidFill>
                  <a:srgbClr val="000000"/>
                </a:solidFill>
                <a:effectLst/>
                <a:latin typeface="Calibri" panose="020F0502020204030204" pitchFamily="34" charset="0"/>
                <a:cs typeface="Calibri" panose="020F0502020204030204" pitchFamily="34" charset="0"/>
              </a:rPr>
              <a:t>i</a:t>
            </a:r>
            <a:r>
              <a:rPr lang="en-US" sz="1900" b="0" i="0" dirty="0">
                <a:solidFill>
                  <a:srgbClr val="000000"/>
                </a:solidFill>
                <a:effectLst/>
                <a:latin typeface="Calibri" panose="020F0502020204030204" pitchFamily="34" charset="0"/>
                <a:cs typeface="Calibri" panose="020F0502020204030204" pitchFamily="34" charset="0"/>
              </a:rPr>
              <a:t> have listed down a consolidated list of suggestions which would help the organization in approving good loans and rejecting the bad loans:</a:t>
            </a:r>
          </a:p>
          <a:p>
            <a:pPr lvl="1"/>
            <a:r>
              <a:rPr lang="en-US" sz="1900" b="0" i="0" dirty="0">
                <a:solidFill>
                  <a:srgbClr val="000000"/>
                </a:solidFill>
                <a:effectLst/>
                <a:latin typeface="Calibri" panose="020F0502020204030204" pitchFamily="34" charset="0"/>
                <a:cs typeface="Calibri" panose="020F0502020204030204" pitchFamily="34" charset="0"/>
              </a:rPr>
              <a:t>The probability of a loan defaulting would drastically reduce if we </a:t>
            </a:r>
            <a:r>
              <a:rPr lang="en-US" sz="1900" b="1" i="0" dirty="0">
                <a:solidFill>
                  <a:srgbClr val="000000"/>
                </a:solidFill>
                <a:effectLst/>
                <a:latin typeface="Calibri" panose="020F0502020204030204" pitchFamily="34" charset="0"/>
                <a:cs typeface="Calibri" panose="020F0502020204030204" pitchFamily="34" charset="0"/>
              </a:rPr>
              <a:t>reduce the interest rates</a:t>
            </a:r>
            <a:r>
              <a:rPr lang="en-US" sz="1900" b="0" i="0" dirty="0">
                <a:solidFill>
                  <a:srgbClr val="000000"/>
                </a:solidFill>
                <a:effectLst/>
                <a:latin typeface="Calibri" panose="020F0502020204030204" pitchFamily="34" charset="0"/>
                <a:cs typeface="Calibri" panose="020F0502020204030204" pitchFamily="34" charset="0"/>
              </a:rPr>
              <a:t>. Its been observed that higher interest rates combined with longer loan tenure would result in higher interest amount to paid as compared to the principal amount. This would eventually result in the borrower not being able to keep up with the obligation and hence defaulting.</a:t>
            </a:r>
          </a:p>
          <a:p>
            <a:pPr lvl="1"/>
            <a:r>
              <a:rPr lang="en-US" sz="1900" b="0" i="0" dirty="0">
                <a:solidFill>
                  <a:srgbClr val="000000"/>
                </a:solidFill>
                <a:effectLst/>
                <a:latin typeface="Calibri" panose="020F0502020204030204" pitchFamily="34" charset="0"/>
                <a:cs typeface="Calibri" panose="020F0502020204030204" pitchFamily="34" charset="0"/>
              </a:rPr>
              <a:t>Extending point 1, </a:t>
            </a:r>
            <a:r>
              <a:rPr lang="en-US" sz="1900" b="1" i="0" dirty="0">
                <a:solidFill>
                  <a:srgbClr val="000000"/>
                </a:solidFill>
                <a:effectLst/>
                <a:latin typeface="Calibri" panose="020F0502020204030204" pitchFamily="34" charset="0"/>
                <a:cs typeface="Calibri" panose="020F0502020204030204" pitchFamily="34" charset="0"/>
              </a:rPr>
              <a:t>longer tenure period should be discouraged</a:t>
            </a:r>
            <a:r>
              <a:rPr lang="en-US" sz="1900" b="0" i="0" dirty="0">
                <a:solidFill>
                  <a:srgbClr val="000000"/>
                </a:solidFill>
                <a:effectLst/>
                <a:latin typeface="Calibri" panose="020F0502020204030204" pitchFamily="34" charset="0"/>
                <a:cs typeface="Calibri" panose="020F0502020204030204" pitchFamily="34" charset="0"/>
              </a:rPr>
              <a:t>, specifically for candidates who have higher interest rate or lower grade. Its observed that longer the tenure higher the probability of loan default.</a:t>
            </a:r>
          </a:p>
          <a:p>
            <a:pPr lvl="1"/>
            <a:r>
              <a:rPr lang="en-US" sz="1900" b="0" i="0" dirty="0">
                <a:solidFill>
                  <a:srgbClr val="000000"/>
                </a:solidFill>
                <a:effectLst/>
                <a:latin typeface="Calibri" panose="020F0502020204030204" pitchFamily="34" charset="0"/>
                <a:cs typeface="Calibri" panose="020F0502020204030204" pitchFamily="34" charset="0"/>
              </a:rPr>
              <a:t>The company should </a:t>
            </a:r>
            <a:r>
              <a:rPr lang="en-US" sz="1900" b="1" i="0" dirty="0">
                <a:solidFill>
                  <a:srgbClr val="000000"/>
                </a:solidFill>
                <a:effectLst/>
                <a:latin typeface="Calibri" panose="020F0502020204030204" pitchFamily="34" charset="0"/>
                <a:cs typeface="Calibri" panose="020F0502020204030204" pitchFamily="34" charset="0"/>
              </a:rPr>
              <a:t>reconsider approving loan for candidates who have a lower grade</a:t>
            </a:r>
            <a:r>
              <a:rPr lang="en-US" sz="1900" b="0" i="0" dirty="0">
                <a:solidFill>
                  <a:srgbClr val="000000"/>
                </a:solidFill>
                <a:effectLst/>
                <a:latin typeface="Calibri" panose="020F0502020204030204" pitchFamily="34" charset="0"/>
                <a:cs typeface="Calibri" panose="020F0502020204030204" pitchFamily="34" charset="0"/>
              </a:rPr>
              <a:t> </a:t>
            </a:r>
            <a:r>
              <a:rPr lang="en-US" sz="1900" b="0" i="0" dirty="0" err="1">
                <a:solidFill>
                  <a:srgbClr val="000000"/>
                </a:solidFill>
                <a:effectLst/>
                <a:latin typeface="Calibri" panose="020F0502020204030204" pitchFamily="34" charset="0"/>
                <a:cs typeface="Calibri" panose="020F0502020204030204" pitchFamily="34" charset="0"/>
              </a:rPr>
              <a:t>i.e</a:t>
            </a:r>
            <a:r>
              <a:rPr lang="en-US" sz="1900" b="0" i="0" dirty="0">
                <a:solidFill>
                  <a:srgbClr val="000000"/>
                </a:solidFill>
                <a:effectLst/>
                <a:latin typeface="Calibri" panose="020F0502020204030204" pitchFamily="34" charset="0"/>
                <a:cs typeface="Calibri" panose="020F0502020204030204" pitchFamily="34" charset="0"/>
              </a:rPr>
              <a:t> C, D or E.</a:t>
            </a:r>
          </a:p>
          <a:p>
            <a:pPr algn="l">
              <a:buFont typeface="Arial" panose="020B0604020202020204" pitchFamily="34" charset="0"/>
              <a:buChar char="•"/>
            </a:pPr>
            <a:endParaRPr lang="en-US" sz="1800" b="0" i="0" dirty="0">
              <a:solidFill>
                <a:srgbClr val="000000"/>
              </a:solidFill>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961018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0254-B58A-4C3C-A7CF-09192C0B8F49}"/>
              </a:ext>
            </a:extLst>
          </p:cNvPr>
          <p:cNvSpPr>
            <a:spLocks noGrp="1"/>
          </p:cNvSpPr>
          <p:nvPr>
            <p:ph type="title"/>
          </p:nvPr>
        </p:nvSpPr>
        <p:spPr>
          <a:xfrm>
            <a:off x="1371600" y="795528"/>
            <a:ext cx="10241280" cy="616022"/>
          </a:xfrm>
        </p:spPr>
        <p:txBody>
          <a:bodyPr>
            <a:normAutofit fontScale="90000"/>
          </a:bodyPr>
          <a:lstStyle/>
          <a:p>
            <a:r>
              <a:rPr lang="en-US" dirty="0">
                <a:latin typeface="Calibri" panose="020F0502020204030204" pitchFamily="34" charset="0"/>
                <a:cs typeface="Calibri" panose="020F0502020204030204" pitchFamily="34" charset="0"/>
              </a:rPr>
              <a:t>Lending club EDA: recommendation</a:t>
            </a:r>
            <a:endParaRPr lang="en-US" dirty="0"/>
          </a:p>
        </p:txBody>
      </p:sp>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1371600" y="1482571"/>
            <a:ext cx="10241280" cy="4589045"/>
          </a:xfrm>
        </p:spPr>
        <p:txBody>
          <a:bodyPr>
            <a:normAutofit/>
          </a:bodyPr>
          <a:lstStyle/>
          <a:p>
            <a:pPr lvl="1"/>
            <a:r>
              <a:rPr lang="en-US" sz="1900" b="0" i="0" dirty="0">
                <a:solidFill>
                  <a:srgbClr val="000000"/>
                </a:solidFill>
                <a:effectLst/>
                <a:latin typeface="Calibri" panose="020F0502020204030204" pitchFamily="34" charset="0"/>
                <a:cs typeface="Calibri" panose="020F0502020204030204" pitchFamily="34" charset="0"/>
              </a:rPr>
              <a:t>If the candidate, in the recent times, had </a:t>
            </a:r>
            <a:r>
              <a:rPr lang="en-US" sz="1900" b="1" i="0" dirty="0">
                <a:solidFill>
                  <a:srgbClr val="000000"/>
                </a:solidFill>
                <a:effectLst/>
                <a:latin typeface="Calibri" panose="020F0502020204030204" pitchFamily="34" charset="0"/>
                <a:cs typeface="Calibri" panose="020F0502020204030204" pitchFamily="34" charset="0"/>
              </a:rPr>
              <a:t>made multiple inquiries ,then such applications should be scrutinized</a:t>
            </a:r>
            <a:r>
              <a:rPr lang="en-US" sz="1900" b="0" i="0" dirty="0">
                <a:solidFill>
                  <a:srgbClr val="000000"/>
                </a:solidFill>
                <a:effectLst/>
                <a:latin typeface="Calibri" panose="020F0502020204030204" pitchFamily="34" charset="0"/>
                <a:cs typeface="Calibri" panose="020F0502020204030204" pitchFamily="34" charset="0"/>
              </a:rPr>
              <a:t>.</a:t>
            </a:r>
          </a:p>
          <a:p>
            <a:pPr lvl="1"/>
            <a:r>
              <a:rPr lang="en-US" sz="1900" b="0" i="0" dirty="0">
                <a:solidFill>
                  <a:srgbClr val="000000"/>
                </a:solidFill>
                <a:effectLst/>
                <a:latin typeface="Calibri" panose="020F0502020204030204" pitchFamily="34" charset="0"/>
                <a:cs typeface="Calibri" panose="020F0502020204030204" pitchFamily="34" charset="0"/>
              </a:rPr>
              <a:t>Loan applications from candidates who </a:t>
            </a:r>
            <a:r>
              <a:rPr lang="en-US" sz="1900" b="1" i="0" dirty="0">
                <a:solidFill>
                  <a:srgbClr val="000000"/>
                </a:solidFill>
                <a:effectLst/>
                <a:latin typeface="Calibri" panose="020F0502020204030204" pitchFamily="34" charset="0"/>
                <a:cs typeface="Calibri" panose="020F0502020204030204" pitchFamily="34" charset="0"/>
              </a:rPr>
              <a:t>tend to utilize their credit to the limit should be re-considered</a:t>
            </a:r>
            <a:r>
              <a:rPr lang="en-US" sz="1900" b="0" i="0" dirty="0">
                <a:solidFill>
                  <a:srgbClr val="000000"/>
                </a:solidFill>
                <a:effectLst/>
                <a:latin typeface="Calibri" panose="020F0502020204030204" pitchFamily="34" charset="0"/>
                <a:cs typeface="Calibri" panose="020F0502020204030204" pitchFamily="34" charset="0"/>
              </a:rPr>
              <a:t>.</a:t>
            </a:r>
          </a:p>
          <a:p>
            <a:pPr lvl="1"/>
            <a:r>
              <a:rPr lang="en-US" sz="1900" b="1" i="0" dirty="0">
                <a:solidFill>
                  <a:srgbClr val="000000"/>
                </a:solidFill>
                <a:effectLst/>
                <a:latin typeface="Calibri" panose="020F0502020204030204" pitchFamily="34" charset="0"/>
                <a:cs typeface="Calibri" panose="020F0502020204030204" pitchFamily="34" charset="0"/>
              </a:rPr>
              <a:t>Higher income candidates should be given preference in approving loans</a:t>
            </a:r>
            <a:r>
              <a:rPr lang="en-US" sz="1900" b="0" i="0" dirty="0">
                <a:solidFill>
                  <a:srgbClr val="000000"/>
                </a:solidFill>
                <a:effectLst/>
                <a:latin typeface="Calibri" panose="020F0502020204030204" pitchFamily="34" charset="0"/>
                <a:cs typeface="Calibri" panose="020F0502020204030204" pitchFamily="34" charset="0"/>
              </a:rPr>
              <a:t>, as its observed that higher income candidates tend repay their loans when compared with lower income candidates.</a:t>
            </a:r>
          </a:p>
          <a:p>
            <a:pPr algn="l">
              <a:buFont typeface="Arial" panose="020B0604020202020204" pitchFamily="34" charset="0"/>
              <a:buChar char="•"/>
            </a:pPr>
            <a:endParaRPr lang="en-US" sz="1800" b="0" i="0" dirty="0">
              <a:solidFill>
                <a:srgbClr val="000000"/>
              </a:solidFill>
              <a:effectLst/>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80432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54DA-A7F3-4832-98AB-1EB87BE0596C}"/>
              </a:ext>
            </a:extLst>
          </p:cNvPr>
          <p:cNvSpPr>
            <a:spLocks noGrp="1"/>
          </p:cNvSpPr>
          <p:nvPr>
            <p:ph type="title"/>
          </p:nvPr>
        </p:nvSpPr>
        <p:spPr>
          <a:xfrm>
            <a:off x="1371600" y="795528"/>
            <a:ext cx="10241280" cy="775820"/>
          </a:xfrm>
        </p:spPr>
        <p:txBody>
          <a:bodyPr/>
          <a:lstStyle/>
          <a:p>
            <a:r>
              <a:rPr lang="en-US"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1689423A-F9BB-4B07-8A70-B70367185465}"/>
              </a:ext>
            </a:extLst>
          </p:cNvPr>
          <p:cNvSpPr>
            <a:spLocks noGrp="1"/>
          </p:cNvSpPr>
          <p:nvPr>
            <p:ph idx="1"/>
          </p:nvPr>
        </p:nvSpPr>
        <p:spPr>
          <a:xfrm>
            <a:off x="1371600" y="1704513"/>
            <a:ext cx="10241280" cy="4367103"/>
          </a:xfrm>
        </p:spPr>
        <p:txBody>
          <a:bodyPr>
            <a:normAutofit/>
          </a:bodyPr>
          <a:lstStyle/>
          <a:p>
            <a:r>
              <a:rPr lang="en-US" dirty="0">
                <a:latin typeface="Calibri" panose="020F0502020204030204" pitchFamily="34" charset="0"/>
                <a:cs typeface="Calibri" panose="020F0502020204030204" pitchFamily="34" charset="0"/>
              </a:rPr>
              <a:t>Whenever the company receives a loan application, the company has to make a decision for loan approval based on the applicant’s profile. Two types of risks are associated with the bank’s decision:</a:t>
            </a:r>
          </a:p>
          <a:p>
            <a:pPr marL="914400" lvl="1" indent="-457200">
              <a:buFont typeface="+mj-lt"/>
              <a:buAutoNum type="arabicPeriod"/>
            </a:pPr>
            <a:r>
              <a:rPr lang="en-US" dirty="0">
                <a:latin typeface="Calibri" panose="020F0502020204030204" pitchFamily="34" charset="0"/>
                <a:cs typeface="Calibri" panose="020F0502020204030204" pitchFamily="34" charset="0"/>
              </a:rPr>
              <a:t>If the applicant is likely to repay the loan, then not approving the loan results in a loss of business to the company</a:t>
            </a:r>
          </a:p>
          <a:p>
            <a:pPr marL="914400" lvl="1" indent="-457200">
              <a:buFont typeface="+mj-lt"/>
              <a:buAutoNum type="arabicPeriod"/>
            </a:pPr>
            <a:r>
              <a:rPr lang="en-US" dirty="0">
                <a:latin typeface="Calibri" panose="020F0502020204030204" pitchFamily="34" charset="0"/>
                <a:cs typeface="Calibri" panose="020F0502020204030204" pitchFamily="34" charset="0"/>
              </a:rPr>
              <a:t>If the applicant is not likely to repay the loan, i.e. he/she is likely to default, then approving the loan may lead to a financial loss for the company</a:t>
            </a:r>
          </a:p>
          <a:p>
            <a:r>
              <a:rPr lang="en-US" dirty="0">
                <a:latin typeface="Calibri" panose="020F0502020204030204" pitchFamily="34" charset="0"/>
                <a:cs typeface="Calibri" panose="020F0502020204030204" pitchFamily="34" charset="0"/>
              </a:rPr>
              <a:t>We need to analyze the dataset provided by the company and perform an Exploratory Data Analysis to highlight the list of driving factors which influence the possibility of an applicant repay the loan or defaulting on it.</a:t>
            </a:r>
          </a:p>
        </p:txBody>
      </p:sp>
    </p:spTree>
    <p:extLst>
      <p:ext uri="{BB962C8B-B14F-4D97-AF65-F5344CB8AC3E}">
        <p14:creationId xmlns:p14="http://schemas.microsoft.com/office/powerpoint/2010/main" val="1192896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4A6A6-1125-4860-B228-299F9107B6A4}"/>
              </a:ext>
            </a:extLst>
          </p:cNvPr>
          <p:cNvSpPr>
            <a:spLocks noGrp="1"/>
          </p:cNvSpPr>
          <p:nvPr>
            <p:ph idx="1"/>
          </p:nvPr>
        </p:nvSpPr>
        <p:spPr>
          <a:xfrm>
            <a:off x="0" y="2095130"/>
            <a:ext cx="12192000" cy="1526960"/>
          </a:xfrm>
        </p:spPr>
        <p:txBody>
          <a:bodyPr anchor="ctr">
            <a:normAutofit/>
          </a:bodyPr>
          <a:lstStyle/>
          <a:p>
            <a:pPr marL="0" indent="0" algn="ctr">
              <a:buNone/>
            </a:pPr>
            <a:r>
              <a:rPr lang="en-US" sz="720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80525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4756-B796-41F4-9533-16CE5FA9E994}"/>
              </a:ext>
            </a:extLst>
          </p:cNvPr>
          <p:cNvSpPr>
            <a:spLocks noGrp="1"/>
          </p:cNvSpPr>
          <p:nvPr>
            <p:ph type="title"/>
          </p:nvPr>
        </p:nvSpPr>
        <p:spPr>
          <a:xfrm>
            <a:off x="1371600" y="795528"/>
            <a:ext cx="10241280" cy="722554"/>
          </a:xfrm>
        </p:spPr>
        <p:txBody>
          <a:bodyPr/>
          <a:lstStyle/>
          <a:p>
            <a:r>
              <a:rPr lang="en-US" dirty="0">
                <a:latin typeface="Calibri" panose="020F0502020204030204" pitchFamily="34" charset="0"/>
                <a:cs typeface="Calibri" panose="020F0502020204030204" pitchFamily="34" charset="0"/>
              </a:rPr>
              <a:t>About the Dataset</a:t>
            </a:r>
          </a:p>
        </p:txBody>
      </p:sp>
      <p:sp>
        <p:nvSpPr>
          <p:cNvPr id="3" name="Content Placeholder 2">
            <a:extLst>
              <a:ext uri="{FF2B5EF4-FFF2-40B4-BE49-F238E27FC236}">
                <a16:creationId xmlns:a16="http://schemas.microsoft.com/office/drawing/2014/main" id="{A169FD61-925E-48A9-8380-6422EA01D100}"/>
              </a:ext>
            </a:extLst>
          </p:cNvPr>
          <p:cNvSpPr>
            <a:spLocks noGrp="1"/>
          </p:cNvSpPr>
          <p:nvPr>
            <p:ph idx="1"/>
          </p:nvPr>
        </p:nvSpPr>
        <p:spPr>
          <a:xfrm>
            <a:off x="1371600" y="1589103"/>
            <a:ext cx="10241280" cy="4482513"/>
          </a:xfrm>
        </p:spPr>
        <p:txBody>
          <a:bodyPr>
            <a:normAutofit lnSpcReduction="10000"/>
          </a:bodyPr>
          <a:lstStyle/>
          <a:p>
            <a:pPr algn="l"/>
            <a:r>
              <a:rPr lang="en-US" b="0" i="0" dirty="0">
                <a:solidFill>
                  <a:srgbClr val="000000"/>
                </a:solidFill>
                <a:effectLst/>
                <a:latin typeface="Calibri" panose="020F0502020204030204" pitchFamily="34" charset="0"/>
                <a:cs typeface="Calibri" panose="020F0502020204030204" pitchFamily="34" charset="0"/>
              </a:rPr>
              <a:t>The data is provided in the form of a CSV file (</a:t>
            </a:r>
            <a:r>
              <a:rPr lang="en-US" b="1" i="0" dirty="0">
                <a:solidFill>
                  <a:srgbClr val="000000"/>
                </a:solidFill>
                <a:effectLst/>
                <a:latin typeface="Calibri" panose="020F0502020204030204" pitchFamily="34" charset="0"/>
                <a:cs typeface="Calibri" panose="020F0502020204030204" pitchFamily="34" charset="0"/>
              </a:rPr>
              <a:t>loan.csv</a:t>
            </a:r>
            <a:r>
              <a:rPr lang="en-US" b="0" i="0" dirty="0">
                <a:solidFill>
                  <a:srgbClr val="000000"/>
                </a:solidFill>
                <a:effectLst/>
                <a:latin typeface="Calibri" panose="020F0502020204030204" pitchFamily="34" charset="0"/>
                <a:cs typeface="Calibri" panose="020F0502020204030204" pitchFamily="34" charset="0"/>
              </a:rPr>
              <a:t>).</a:t>
            </a:r>
          </a:p>
          <a:p>
            <a:pPr algn="l"/>
            <a:r>
              <a:rPr lang="en-US" b="0" i="0" dirty="0">
                <a:solidFill>
                  <a:srgbClr val="000000"/>
                </a:solidFill>
                <a:effectLst/>
                <a:latin typeface="Calibri" panose="020F0502020204030204" pitchFamily="34" charset="0"/>
                <a:cs typeface="Calibri" panose="020F0502020204030204" pitchFamily="34" charset="0"/>
              </a:rPr>
              <a:t>The data has list of all the loans issued between 2007 and 2011. Some of the specifications are as follows:</a:t>
            </a:r>
          </a:p>
          <a:p>
            <a:pPr marL="914400" lvl="1" indent="-457200">
              <a:buFont typeface="+mj-lt"/>
              <a:buAutoNum type="arabicPeriod"/>
            </a:pPr>
            <a:r>
              <a:rPr lang="en-US" b="0" i="0" dirty="0">
                <a:solidFill>
                  <a:srgbClr val="000000"/>
                </a:solidFill>
                <a:effectLst/>
                <a:latin typeface="Calibri" panose="020F0502020204030204" pitchFamily="34" charset="0"/>
                <a:cs typeface="Calibri" panose="020F0502020204030204" pitchFamily="34" charset="0"/>
              </a:rPr>
              <a:t>There are </a:t>
            </a:r>
            <a:r>
              <a:rPr lang="en-US" b="1" i="0" dirty="0">
                <a:solidFill>
                  <a:srgbClr val="000000"/>
                </a:solidFill>
                <a:effectLst/>
                <a:latin typeface="Calibri" panose="020F0502020204030204" pitchFamily="34" charset="0"/>
                <a:cs typeface="Calibri" panose="020F0502020204030204" pitchFamily="34" charset="0"/>
              </a:rPr>
              <a:t>111 columns</a:t>
            </a:r>
            <a:r>
              <a:rPr lang="en-US" b="0" i="0" dirty="0">
                <a:solidFill>
                  <a:srgbClr val="000000"/>
                </a:solidFill>
                <a:effectLst/>
                <a:latin typeface="Calibri" panose="020F0502020204030204" pitchFamily="34" charset="0"/>
                <a:cs typeface="Calibri" panose="020F0502020204030204" pitchFamily="34" charset="0"/>
              </a:rPr>
              <a:t> in the dataset.</a:t>
            </a:r>
          </a:p>
          <a:p>
            <a:pPr marL="914400" lvl="1" indent="-457200">
              <a:buFont typeface="+mj-lt"/>
              <a:buAutoNum type="arabicPeriod"/>
            </a:pPr>
            <a:r>
              <a:rPr lang="en-US" b="0" i="0" dirty="0">
                <a:solidFill>
                  <a:srgbClr val="000000"/>
                </a:solidFill>
                <a:effectLst/>
                <a:latin typeface="Calibri" panose="020F0502020204030204" pitchFamily="34" charset="0"/>
                <a:cs typeface="Calibri" panose="020F0502020204030204" pitchFamily="34" charset="0"/>
              </a:rPr>
              <a:t>There are </a:t>
            </a:r>
            <a:r>
              <a:rPr lang="en-US" b="1" i="0" dirty="0">
                <a:solidFill>
                  <a:srgbClr val="000000"/>
                </a:solidFill>
                <a:effectLst/>
                <a:latin typeface="Calibri" panose="020F0502020204030204" pitchFamily="34" charset="0"/>
                <a:cs typeface="Calibri" panose="020F0502020204030204" pitchFamily="34" charset="0"/>
              </a:rPr>
              <a:t>39717 records</a:t>
            </a:r>
            <a:r>
              <a:rPr lang="en-US" b="0" i="0" dirty="0">
                <a:solidFill>
                  <a:srgbClr val="000000"/>
                </a:solidFill>
                <a:effectLst/>
                <a:latin typeface="Calibri" panose="020F0502020204030204" pitchFamily="34" charset="0"/>
                <a:cs typeface="Calibri" panose="020F0502020204030204" pitchFamily="34" charset="0"/>
              </a:rPr>
              <a:t> in the dataset.</a:t>
            </a:r>
          </a:p>
          <a:p>
            <a:pPr marL="914400" lvl="1" indent="-457200">
              <a:buFont typeface="+mj-lt"/>
              <a:buAutoNum type="arabicPeriod"/>
            </a:pPr>
            <a:r>
              <a:rPr lang="en-US" b="0" i="0" dirty="0">
                <a:solidFill>
                  <a:srgbClr val="000000"/>
                </a:solidFill>
                <a:effectLst/>
                <a:latin typeface="Calibri" panose="020F0502020204030204" pitchFamily="34" charset="0"/>
                <a:cs typeface="Calibri" panose="020F0502020204030204" pitchFamily="34" charset="0"/>
              </a:rPr>
              <a:t>The target variable here is the </a:t>
            </a:r>
            <a:r>
              <a:rPr lang="en-US" b="1" i="0" dirty="0" err="1">
                <a:solidFill>
                  <a:srgbClr val="000000"/>
                </a:solidFill>
                <a:effectLst/>
                <a:latin typeface="Calibri" panose="020F0502020204030204" pitchFamily="34" charset="0"/>
                <a:cs typeface="Calibri" panose="020F0502020204030204" pitchFamily="34" charset="0"/>
              </a:rPr>
              <a:t>loan_status</a:t>
            </a:r>
            <a:r>
              <a:rPr lang="en-US" b="0" i="0" dirty="0">
                <a:solidFill>
                  <a:srgbClr val="000000"/>
                </a:solidFill>
                <a:effectLst/>
                <a:latin typeface="Calibri" panose="020F0502020204030204" pitchFamily="34" charset="0"/>
                <a:cs typeface="Calibri" panose="020F0502020204030204" pitchFamily="34" charset="0"/>
              </a:rPr>
              <a:t> column.</a:t>
            </a:r>
          </a:p>
          <a:p>
            <a:pPr marL="914400" lvl="1" indent="-457200">
              <a:buFont typeface="+mj-lt"/>
              <a:buAutoNum type="arabicPeriod"/>
            </a:pPr>
            <a:r>
              <a:rPr lang="en-US" b="0" i="0" dirty="0" err="1">
                <a:solidFill>
                  <a:srgbClr val="000000"/>
                </a:solidFill>
                <a:effectLst/>
                <a:latin typeface="Calibri" panose="020F0502020204030204" pitchFamily="34" charset="0"/>
                <a:cs typeface="Calibri" panose="020F0502020204030204" pitchFamily="34" charset="0"/>
              </a:rPr>
              <a:t>Loan_Status</a:t>
            </a:r>
            <a:r>
              <a:rPr lang="en-US" b="0" i="0" dirty="0">
                <a:solidFill>
                  <a:srgbClr val="000000"/>
                </a:solidFill>
                <a:effectLst/>
                <a:latin typeface="Calibri" panose="020F0502020204030204" pitchFamily="34" charset="0"/>
                <a:cs typeface="Calibri" panose="020F0502020204030204" pitchFamily="34" charset="0"/>
              </a:rPr>
              <a:t> column is an unordered categorical variable with 3 different categories:</a:t>
            </a:r>
          </a:p>
          <a:p>
            <a:pPr marL="1371600" lvl="2" indent="-457200">
              <a:buFont typeface="+mj-lt"/>
              <a:buAutoNum type="alphaLcParenR"/>
            </a:pPr>
            <a:r>
              <a:rPr lang="en-US" b="0" i="0" dirty="0">
                <a:solidFill>
                  <a:srgbClr val="000000"/>
                </a:solidFill>
                <a:effectLst/>
                <a:latin typeface="Calibri" panose="020F0502020204030204" pitchFamily="34" charset="0"/>
                <a:cs typeface="Calibri" panose="020F0502020204030204" pitchFamily="34" charset="0"/>
              </a:rPr>
              <a:t>Fully Paid</a:t>
            </a:r>
          </a:p>
          <a:p>
            <a:pPr marL="1371600" lvl="2" indent="-457200">
              <a:buFont typeface="+mj-lt"/>
              <a:buAutoNum type="alphaLcParenR"/>
            </a:pPr>
            <a:r>
              <a:rPr lang="en-US" b="0" i="0" dirty="0">
                <a:solidFill>
                  <a:srgbClr val="000000"/>
                </a:solidFill>
                <a:effectLst/>
                <a:latin typeface="Calibri" panose="020F0502020204030204" pitchFamily="34" charset="0"/>
                <a:cs typeface="Calibri" panose="020F0502020204030204" pitchFamily="34" charset="0"/>
              </a:rPr>
              <a:t>Charged Off</a:t>
            </a:r>
          </a:p>
          <a:p>
            <a:pPr marL="1371600" lvl="2" indent="-457200">
              <a:buFont typeface="+mj-lt"/>
              <a:buAutoNum type="alphaLcParenR"/>
            </a:pPr>
            <a:r>
              <a:rPr lang="en-US" b="0" i="0" dirty="0">
                <a:solidFill>
                  <a:srgbClr val="000000"/>
                </a:solidFill>
                <a:effectLst/>
                <a:latin typeface="Calibri" panose="020F0502020204030204" pitchFamily="34" charset="0"/>
                <a:cs typeface="Calibri" panose="020F0502020204030204" pitchFamily="34" charset="0"/>
              </a:rPr>
              <a:t>Current</a:t>
            </a:r>
          </a:p>
          <a:p>
            <a:pPr marL="914400" lvl="1" indent="-457200">
              <a:buFont typeface="+mj-lt"/>
              <a:buAutoNum type="arabicPeriod"/>
            </a:pPr>
            <a:r>
              <a:rPr lang="en-US" b="0" i="0" dirty="0">
                <a:solidFill>
                  <a:srgbClr val="000000"/>
                </a:solidFill>
                <a:effectLst/>
                <a:latin typeface="Calibri" panose="020F0502020204030204" pitchFamily="34" charset="0"/>
                <a:cs typeface="Calibri" panose="020F0502020204030204" pitchFamily="34" charset="0"/>
              </a:rPr>
              <a:t>Of the 3 categories, we are interested in </a:t>
            </a:r>
            <a:r>
              <a:rPr lang="en-US" b="1" i="0" dirty="0">
                <a:solidFill>
                  <a:srgbClr val="000000"/>
                </a:solidFill>
                <a:effectLst/>
                <a:latin typeface="Calibri" panose="020F0502020204030204" pitchFamily="34" charset="0"/>
                <a:cs typeface="Calibri" panose="020F0502020204030204" pitchFamily="34" charset="0"/>
              </a:rPr>
              <a:t>Fully Paid</a:t>
            </a:r>
            <a:r>
              <a:rPr lang="en-US" b="0" i="0" dirty="0">
                <a:solidFill>
                  <a:srgbClr val="000000"/>
                </a:solidFill>
                <a:effectLst/>
                <a:latin typeface="Calibri" panose="020F0502020204030204" pitchFamily="34" charset="0"/>
                <a:cs typeface="Calibri" panose="020F0502020204030204" pitchFamily="34" charset="0"/>
              </a:rPr>
              <a:t> and </a:t>
            </a:r>
            <a:r>
              <a:rPr lang="en-US" b="1" i="0" dirty="0">
                <a:solidFill>
                  <a:srgbClr val="000000"/>
                </a:solidFill>
                <a:effectLst/>
                <a:latin typeface="Calibri" panose="020F0502020204030204" pitchFamily="34" charset="0"/>
                <a:cs typeface="Calibri" panose="020F0502020204030204" pitchFamily="34" charset="0"/>
              </a:rPr>
              <a:t>Charged Off</a:t>
            </a:r>
            <a:endParaRPr lang="en-US" b="0" i="0" dirty="0">
              <a:solidFill>
                <a:srgbClr val="00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107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1390-CAAF-49AD-B965-3E10707E2341}"/>
              </a:ext>
            </a:extLst>
          </p:cNvPr>
          <p:cNvSpPr>
            <a:spLocks noGrp="1"/>
          </p:cNvSpPr>
          <p:nvPr>
            <p:ph type="title"/>
          </p:nvPr>
        </p:nvSpPr>
        <p:spPr>
          <a:xfrm>
            <a:off x="1371600" y="795528"/>
            <a:ext cx="10241280" cy="687043"/>
          </a:xfrm>
        </p:spPr>
        <p:txBody>
          <a:bodyPr/>
          <a:lstStyle/>
          <a:p>
            <a:r>
              <a:rPr lang="en-US" dirty="0">
                <a:latin typeface="Calibri" panose="020F0502020204030204" pitchFamily="34" charset="0"/>
                <a:cs typeface="Calibri" panose="020F0502020204030204" pitchFamily="34" charset="0"/>
              </a:rPr>
              <a:t>Data Cleaning</a:t>
            </a:r>
          </a:p>
        </p:txBody>
      </p:sp>
      <p:sp>
        <p:nvSpPr>
          <p:cNvPr id="3" name="Content Placeholder 2">
            <a:extLst>
              <a:ext uri="{FF2B5EF4-FFF2-40B4-BE49-F238E27FC236}">
                <a16:creationId xmlns:a16="http://schemas.microsoft.com/office/drawing/2014/main" id="{9C313C02-74ED-46BA-9796-492222F0A6E8}"/>
              </a:ext>
            </a:extLst>
          </p:cNvPr>
          <p:cNvSpPr>
            <a:spLocks noGrp="1"/>
          </p:cNvSpPr>
          <p:nvPr>
            <p:ph idx="1"/>
          </p:nvPr>
        </p:nvSpPr>
        <p:spPr>
          <a:xfrm>
            <a:off x="1371600" y="1580225"/>
            <a:ext cx="10241280" cy="4491391"/>
          </a:xfrm>
        </p:spPr>
        <p:txBody>
          <a:bodyPr>
            <a:noAutofit/>
          </a:bodyPr>
          <a:lstStyle/>
          <a:p>
            <a:r>
              <a:rPr lang="en-US" dirty="0">
                <a:latin typeface="Calibri" panose="020F0502020204030204" pitchFamily="34" charset="0"/>
                <a:cs typeface="Calibri" panose="020F0502020204030204" pitchFamily="34" charset="0"/>
              </a:rPr>
              <a:t>Data Preparatory or the data cleaning activities are one of the first and the key set of activities that we need to perform before start analyzing the data.</a:t>
            </a:r>
          </a:p>
          <a:p>
            <a:r>
              <a:rPr lang="en-US" dirty="0">
                <a:latin typeface="Calibri" panose="020F0502020204030204" pitchFamily="34" charset="0"/>
                <a:cs typeface="Calibri" panose="020F0502020204030204" pitchFamily="34" charset="0"/>
              </a:rPr>
              <a:t>In the </a:t>
            </a:r>
            <a:r>
              <a:rPr lang="en-US" b="1" dirty="0">
                <a:latin typeface="Calibri" panose="020F0502020204030204" pitchFamily="34" charset="0"/>
                <a:cs typeface="Calibri" panose="020F0502020204030204" pitchFamily="34" charset="0"/>
              </a:rPr>
              <a:t>Loan.csv </a:t>
            </a:r>
            <a:r>
              <a:rPr lang="en-US" dirty="0">
                <a:latin typeface="Calibri" panose="020F0502020204030204" pitchFamily="34" charset="0"/>
                <a:cs typeface="Calibri" panose="020F0502020204030204" pitchFamily="34" charset="0"/>
              </a:rPr>
              <a:t>dataset, we had to perform quite a few data wrangling activities. Below are the list of activities:</a:t>
            </a:r>
          </a:p>
          <a:p>
            <a:pPr marL="914400" lvl="1" indent="-457200">
              <a:buFont typeface="+mj-lt"/>
              <a:buAutoNum type="arabicPeriod"/>
            </a:pPr>
            <a:r>
              <a:rPr lang="en-US" b="0" i="0" dirty="0">
                <a:solidFill>
                  <a:srgbClr val="000000"/>
                </a:solidFill>
                <a:effectLst/>
                <a:latin typeface="Calibri" panose="020F0502020204030204" pitchFamily="34" charset="0"/>
                <a:cs typeface="Calibri" panose="020F0502020204030204" pitchFamily="34" charset="0"/>
              </a:rPr>
              <a:t>Remove Columns which had completely </a:t>
            </a:r>
            <a:r>
              <a:rPr lang="en-US" b="0" i="1" dirty="0">
                <a:solidFill>
                  <a:srgbClr val="000000"/>
                </a:solidFill>
                <a:effectLst/>
                <a:latin typeface="Calibri" panose="020F0502020204030204" pitchFamily="34" charset="0"/>
                <a:cs typeface="Calibri" panose="020F0502020204030204" pitchFamily="34" charset="0"/>
              </a:rPr>
              <a:t>NULL</a:t>
            </a:r>
            <a:r>
              <a:rPr lang="en-US" b="0" i="0" dirty="0">
                <a:solidFill>
                  <a:srgbClr val="000000"/>
                </a:solidFill>
                <a:effectLst/>
                <a:latin typeface="Calibri" panose="020F0502020204030204" pitchFamily="34" charset="0"/>
                <a:cs typeface="Calibri" panose="020F0502020204030204" pitchFamily="34" charset="0"/>
              </a:rPr>
              <a:t> values</a:t>
            </a:r>
            <a:r>
              <a:rPr lang="en-US" sz="2200" b="0" i="0" dirty="0">
                <a:solidFill>
                  <a:srgbClr val="000000"/>
                </a:solidFill>
                <a:effectLst/>
                <a:latin typeface="Calibri" panose="020F0502020204030204" pitchFamily="34" charset="0"/>
                <a:cs typeface="Calibri" panose="020F0502020204030204" pitchFamily="34" charset="0"/>
              </a:rPr>
              <a:t>.</a:t>
            </a:r>
          </a:p>
          <a:p>
            <a:pPr marL="914400" lvl="2" indent="0">
              <a:buNone/>
            </a:pPr>
            <a:r>
              <a:rPr lang="en-US" dirty="0">
                <a:solidFill>
                  <a:srgbClr val="000000"/>
                </a:solidFill>
                <a:latin typeface="Calibri" panose="020F0502020204030204" pitchFamily="34" charset="0"/>
                <a:cs typeface="Calibri" panose="020F0502020204030204" pitchFamily="34" charset="0"/>
              </a:rPr>
              <a:t>There were around 55 columns which had completely NULL values. Since they wont yield any useful insights, had to delete these columns</a:t>
            </a:r>
            <a:r>
              <a:rPr lang="en-US" sz="1900" dirty="0">
                <a:solidFill>
                  <a:srgbClr val="000000"/>
                </a:solidFill>
                <a:latin typeface="Calibri" panose="020F0502020204030204" pitchFamily="34" charset="0"/>
                <a:cs typeface="Calibri" panose="020F0502020204030204" pitchFamily="34" charset="0"/>
              </a:rPr>
              <a:t>.</a:t>
            </a:r>
          </a:p>
          <a:p>
            <a:pPr marL="914400" lvl="1" indent="-457200">
              <a:buFont typeface="+mj-lt"/>
              <a:buAutoNum type="arabicPeriod"/>
            </a:pPr>
            <a:r>
              <a:rPr lang="en-US" dirty="0">
                <a:latin typeface="Calibri" panose="020F0502020204030204" pitchFamily="34" charset="0"/>
                <a:cs typeface="Calibri" panose="020F0502020204030204" pitchFamily="34" charset="0"/>
              </a:rPr>
              <a:t>Remove records with loan status as </a:t>
            </a:r>
            <a:r>
              <a:rPr lang="en-US" i="1" dirty="0">
                <a:latin typeface="Calibri" panose="020F0502020204030204" pitchFamily="34" charset="0"/>
                <a:cs typeface="Calibri" panose="020F0502020204030204" pitchFamily="34" charset="0"/>
              </a:rPr>
              <a:t>Current</a:t>
            </a:r>
            <a:r>
              <a:rPr lang="en-US" sz="2200" i="1" dirty="0">
                <a:latin typeface="Calibri" panose="020F0502020204030204" pitchFamily="34" charset="0"/>
                <a:cs typeface="Calibri" panose="020F0502020204030204" pitchFamily="34" charset="0"/>
              </a:rPr>
              <a:t>.</a:t>
            </a:r>
          </a:p>
          <a:p>
            <a:pPr marL="914400" lvl="2" indent="0">
              <a:buNone/>
            </a:pPr>
            <a:r>
              <a:rPr lang="en-US" dirty="0">
                <a:latin typeface="Calibri" panose="020F0502020204030204" pitchFamily="34" charset="0"/>
                <a:cs typeface="Calibri" panose="020F0502020204030204" pitchFamily="34" charset="0"/>
              </a:rPr>
              <a:t>Our target column </a:t>
            </a:r>
            <a:r>
              <a:rPr lang="en-US" i="1" dirty="0" err="1">
                <a:latin typeface="Calibri" panose="020F0502020204030204" pitchFamily="34" charset="0"/>
                <a:cs typeface="Calibri" panose="020F0502020204030204" pitchFamily="34" charset="0"/>
              </a:rPr>
              <a:t>loan_status</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has 3 categories of which we need only </a:t>
            </a:r>
            <a:r>
              <a:rPr lang="en-US" i="1" dirty="0">
                <a:latin typeface="Calibri" panose="020F0502020204030204" pitchFamily="34" charset="0"/>
                <a:cs typeface="Calibri" panose="020F0502020204030204" pitchFamily="34" charset="0"/>
              </a:rPr>
              <a:t>Fully paid</a:t>
            </a:r>
            <a:r>
              <a:rPr lang="en-US" dirty="0">
                <a:latin typeface="Calibri" panose="020F0502020204030204" pitchFamily="34" charset="0"/>
                <a:cs typeface="Calibri" panose="020F0502020204030204" pitchFamily="34" charset="0"/>
              </a:rPr>
              <a:t> and </a:t>
            </a:r>
            <a:r>
              <a:rPr lang="en-US" i="1" dirty="0">
                <a:latin typeface="Calibri" panose="020F0502020204030204" pitchFamily="34" charset="0"/>
                <a:cs typeface="Calibri" panose="020F0502020204030204" pitchFamily="34" charset="0"/>
              </a:rPr>
              <a:t>Charged Off</a:t>
            </a:r>
            <a:r>
              <a:rPr lang="en-US" dirty="0">
                <a:latin typeface="Calibri" panose="020F0502020204030204" pitchFamily="34" charset="0"/>
                <a:cs typeface="Calibri" panose="020F0502020204030204" pitchFamily="34" charset="0"/>
              </a:rPr>
              <a:t>. Hence we had to remove all the records which had </a:t>
            </a:r>
            <a:r>
              <a:rPr lang="en-US" dirty="0" err="1">
                <a:latin typeface="Calibri" panose="020F0502020204030204" pitchFamily="34" charset="0"/>
                <a:cs typeface="Calibri" panose="020F0502020204030204" pitchFamily="34" charset="0"/>
              </a:rPr>
              <a:t>loan_status</a:t>
            </a:r>
            <a:r>
              <a:rPr lang="en-US" dirty="0">
                <a:latin typeface="Calibri" panose="020F0502020204030204" pitchFamily="34" charset="0"/>
                <a:cs typeface="Calibri" panose="020F0502020204030204" pitchFamily="34" charset="0"/>
              </a:rPr>
              <a:t> as </a:t>
            </a:r>
            <a:r>
              <a:rPr lang="en-US" i="1" dirty="0">
                <a:latin typeface="Calibri" panose="020F0502020204030204" pitchFamily="34" charset="0"/>
                <a:cs typeface="Calibri" panose="020F0502020204030204" pitchFamily="34" charset="0"/>
              </a:rPr>
              <a:t>Current</a:t>
            </a:r>
          </a:p>
          <a:p>
            <a:pPr marL="914400" lvl="2" indent="0">
              <a:buNone/>
            </a:pPr>
            <a:endParaRPr lang="en-US" dirty="0">
              <a:latin typeface="Calibri" panose="020F0502020204030204" pitchFamily="34" charset="0"/>
              <a:cs typeface="Calibri" panose="020F0502020204030204" pitchFamily="34" charset="0"/>
            </a:endParaRPr>
          </a:p>
          <a:p>
            <a:pPr marL="914400" lvl="2" indent="0">
              <a:buNone/>
            </a:pPr>
            <a:endParaRPr lang="en-US" b="0" i="0" dirty="0">
              <a:solidFill>
                <a:srgbClr val="000000"/>
              </a:solidFill>
              <a:effectLst/>
              <a:latin typeface="Helvetica Neue"/>
            </a:endParaRPr>
          </a:p>
          <a:p>
            <a:pPr marL="457200" lvl="1" indent="0">
              <a:buNone/>
            </a:pPr>
            <a:r>
              <a:rPr lang="en-US" dirty="0">
                <a:solidFill>
                  <a:srgbClr val="000000"/>
                </a:solidFill>
                <a:latin typeface="Helvetica Neue"/>
                <a:cs typeface="Calibri" panose="020F0502020204030204" pitchFamily="34" charset="0"/>
              </a:rPr>
              <a:t>	</a:t>
            </a:r>
            <a:endParaRPr lang="en-US" b="1" dirty="0"/>
          </a:p>
        </p:txBody>
      </p:sp>
    </p:spTree>
    <p:extLst>
      <p:ext uri="{BB962C8B-B14F-4D97-AF65-F5344CB8AC3E}">
        <p14:creationId xmlns:p14="http://schemas.microsoft.com/office/powerpoint/2010/main" val="316240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1390-CAAF-49AD-B965-3E10707E2341}"/>
              </a:ext>
            </a:extLst>
          </p:cNvPr>
          <p:cNvSpPr>
            <a:spLocks noGrp="1"/>
          </p:cNvSpPr>
          <p:nvPr>
            <p:ph type="title"/>
          </p:nvPr>
        </p:nvSpPr>
        <p:spPr>
          <a:xfrm>
            <a:off x="1371600" y="795528"/>
            <a:ext cx="10241280" cy="687043"/>
          </a:xfrm>
        </p:spPr>
        <p:txBody>
          <a:bodyPr/>
          <a:lstStyle/>
          <a:p>
            <a:r>
              <a:rPr lang="en-US" dirty="0">
                <a:latin typeface="Calibri" panose="020F0502020204030204" pitchFamily="34" charset="0"/>
                <a:cs typeface="Calibri" panose="020F0502020204030204" pitchFamily="34" charset="0"/>
              </a:rPr>
              <a:t>Data Cleaning</a:t>
            </a:r>
          </a:p>
        </p:txBody>
      </p:sp>
      <p:sp>
        <p:nvSpPr>
          <p:cNvPr id="3" name="Content Placeholder 2">
            <a:extLst>
              <a:ext uri="{FF2B5EF4-FFF2-40B4-BE49-F238E27FC236}">
                <a16:creationId xmlns:a16="http://schemas.microsoft.com/office/drawing/2014/main" id="{9C313C02-74ED-46BA-9796-492222F0A6E8}"/>
              </a:ext>
            </a:extLst>
          </p:cNvPr>
          <p:cNvSpPr>
            <a:spLocks noGrp="1"/>
          </p:cNvSpPr>
          <p:nvPr>
            <p:ph idx="1"/>
          </p:nvPr>
        </p:nvSpPr>
        <p:spPr>
          <a:xfrm>
            <a:off x="1371600" y="1580225"/>
            <a:ext cx="10241280" cy="4491391"/>
          </a:xfrm>
        </p:spPr>
        <p:txBody>
          <a:bodyPr>
            <a:noAutofit/>
          </a:bodyPr>
          <a:lstStyle/>
          <a:p>
            <a:pPr marL="914400" lvl="1" indent="-457200">
              <a:buFont typeface="+mj-lt"/>
              <a:buAutoNum type="arabicPeriod" startAt="3"/>
            </a:pPr>
            <a:r>
              <a:rPr lang="en-US" dirty="0">
                <a:latin typeface="Calibri" panose="020F0502020204030204" pitchFamily="34" charset="0"/>
                <a:cs typeface="Calibri" panose="020F0502020204030204" pitchFamily="34" charset="0"/>
              </a:rPr>
              <a:t>Handling the Null values for the rest of the columns</a:t>
            </a:r>
          </a:p>
          <a:p>
            <a:pPr marL="914400" lvl="2" indent="0">
              <a:buNone/>
            </a:pPr>
            <a:r>
              <a:rPr lang="en-US" dirty="0">
                <a:latin typeface="Calibri" panose="020F0502020204030204" pitchFamily="34" charset="0"/>
                <a:cs typeface="Calibri" panose="020F0502020204030204" pitchFamily="34" charset="0"/>
              </a:rPr>
              <a:t>There were around 3 columns which had 93%, 65% and 35% missing data. Had to delete those columns.</a:t>
            </a:r>
          </a:p>
          <a:p>
            <a:pPr marL="914400" lvl="2" indent="0">
              <a:buNone/>
            </a:pPr>
            <a:r>
              <a:rPr lang="en-US" dirty="0">
                <a:latin typeface="Calibri" panose="020F0502020204030204" pitchFamily="34" charset="0"/>
                <a:cs typeface="Calibri" panose="020F0502020204030204" pitchFamily="34" charset="0"/>
              </a:rPr>
              <a:t>Had 3 columns which had 6%, 3% and 2% missing data. Had to impute these values with relevant values based on business logic</a:t>
            </a:r>
          </a:p>
          <a:p>
            <a:pPr marL="914400" lvl="2" indent="0">
              <a:buNone/>
            </a:pPr>
            <a:r>
              <a:rPr lang="en-US" dirty="0">
                <a:latin typeface="Calibri" panose="020F0502020204030204" pitchFamily="34" charset="0"/>
                <a:cs typeface="Calibri" panose="020F0502020204030204" pitchFamily="34" charset="0"/>
              </a:rPr>
              <a:t>Had around 5 columns which had 0.5% to 0.2% missing data. Have deleted those records.</a:t>
            </a:r>
          </a:p>
          <a:p>
            <a:pPr marL="914400" lvl="1" indent="-457200">
              <a:buFont typeface="+mj-lt"/>
              <a:buAutoNum type="arabicPeriod" startAt="4"/>
            </a:pPr>
            <a:r>
              <a:rPr lang="en-US" dirty="0">
                <a:latin typeface="Calibri" panose="020F0502020204030204" pitchFamily="34" charset="0"/>
                <a:cs typeface="Calibri" panose="020F0502020204030204" pitchFamily="34" charset="0"/>
              </a:rPr>
              <a:t>The issue with duplicate values</a:t>
            </a:r>
          </a:p>
          <a:p>
            <a:pPr marL="914400" lvl="2" indent="0">
              <a:buNone/>
            </a:pPr>
            <a:r>
              <a:rPr lang="en-US" dirty="0">
                <a:latin typeface="Calibri" panose="020F0502020204030204" pitchFamily="34" charset="0"/>
                <a:cs typeface="Calibri" panose="020F0502020204030204" pitchFamily="34" charset="0"/>
              </a:rPr>
              <a:t>Around 9 columns had same values for all columns. Deleted those columns.</a:t>
            </a:r>
          </a:p>
          <a:p>
            <a:pPr marL="914400" lvl="2" indent="0">
              <a:buNone/>
            </a:pPr>
            <a:r>
              <a:rPr lang="en-US" dirty="0">
                <a:latin typeface="Calibri" panose="020F0502020204030204" pitchFamily="34" charset="0"/>
                <a:cs typeface="Calibri" panose="020F0502020204030204" pitchFamily="34" charset="0"/>
              </a:rPr>
              <a:t>Around 7 columns had 90% of its data with same value. Deleted those columns as they are highly skewed</a:t>
            </a:r>
          </a:p>
          <a:p>
            <a:endParaRPr lang="en-US" b="1" dirty="0"/>
          </a:p>
        </p:txBody>
      </p:sp>
    </p:spTree>
    <p:extLst>
      <p:ext uri="{BB962C8B-B14F-4D97-AF65-F5344CB8AC3E}">
        <p14:creationId xmlns:p14="http://schemas.microsoft.com/office/powerpoint/2010/main" val="14852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1390-CAAF-49AD-B965-3E10707E2341}"/>
              </a:ext>
            </a:extLst>
          </p:cNvPr>
          <p:cNvSpPr>
            <a:spLocks noGrp="1"/>
          </p:cNvSpPr>
          <p:nvPr>
            <p:ph type="title"/>
          </p:nvPr>
        </p:nvSpPr>
        <p:spPr>
          <a:xfrm>
            <a:off x="1371600" y="795528"/>
            <a:ext cx="10241280" cy="687043"/>
          </a:xfrm>
        </p:spPr>
        <p:txBody>
          <a:bodyPr/>
          <a:lstStyle/>
          <a:p>
            <a:r>
              <a:rPr lang="en-US" dirty="0">
                <a:latin typeface="Calibri" panose="020F0502020204030204" pitchFamily="34" charset="0"/>
                <a:cs typeface="Calibri" panose="020F0502020204030204" pitchFamily="34" charset="0"/>
              </a:rPr>
              <a:t>Data Cleaning</a:t>
            </a:r>
          </a:p>
        </p:txBody>
      </p:sp>
      <p:sp>
        <p:nvSpPr>
          <p:cNvPr id="3" name="Content Placeholder 2">
            <a:extLst>
              <a:ext uri="{FF2B5EF4-FFF2-40B4-BE49-F238E27FC236}">
                <a16:creationId xmlns:a16="http://schemas.microsoft.com/office/drawing/2014/main" id="{9C313C02-74ED-46BA-9796-492222F0A6E8}"/>
              </a:ext>
            </a:extLst>
          </p:cNvPr>
          <p:cNvSpPr>
            <a:spLocks noGrp="1"/>
          </p:cNvSpPr>
          <p:nvPr>
            <p:ph idx="1"/>
          </p:nvPr>
        </p:nvSpPr>
        <p:spPr>
          <a:xfrm>
            <a:off x="1371600" y="1580225"/>
            <a:ext cx="10241280" cy="4491391"/>
          </a:xfrm>
        </p:spPr>
        <p:txBody>
          <a:bodyPr>
            <a:noAutofit/>
          </a:bodyPr>
          <a:lstStyle/>
          <a:p>
            <a:pPr marL="914400" lvl="1" indent="-457200">
              <a:buFont typeface="+mj-lt"/>
              <a:buAutoNum type="arabicPeriod" startAt="5"/>
            </a:pPr>
            <a:r>
              <a:rPr lang="en-US" dirty="0">
                <a:latin typeface="Calibri" panose="020F0502020204030204" pitchFamily="34" charset="0"/>
                <a:cs typeface="Calibri" panose="020F0502020204030204" pitchFamily="34" charset="0"/>
              </a:rPr>
              <a:t>Handling Outlier records</a:t>
            </a:r>
          </a:p>
          <a:p>
            <a:pPr marL="914400" lvl="2" indent="0">
              <a:buNone/>
            </a:pPr>
            <a:r>
              <a:rPr lang="en-US" dirty="0">
                <a:latin typeface="Calibri" panose="020F0502020204030204" pitchFamily="34" charset="0"/>
                <a:cs typeface="Calibri" panose="020F0502020204030204" pitchFamily="34" charset="0"/>
              </a:rPr>
              <a:t>There are around 7 columns which had outlier data. Deleted around 0.5% of the outlier data.</a:t>
            </a:r>
          </a:p>
          <a:p>
            <a:pPr marL="914400" lvl="1" indent="-457200">
              <a:buFont typeface="+mj-lt"/>
              <a:buAutoNum type="arabicPeriod" startAt="6"/>
            </a:pPr>
            <a:r>
              <a:rPr lang="en-US" i="0" dirty="0">
                <a:solidFill>
                  <a:srgbClr val="000000"/>
                </a:solidFill>
                <a:effectLst/>
                <a:latin typeface="Calibri" panose="020F0502020204030204" pitchFamily="34" charset="0"/>
                <a:cs typeface="Calibri" panose="020F0502020204030204" pitchFamily="34" charset="0"/>
              </a:rPr>
              <a:t>Transforming the date fields into </a:t>
            </a:r>
            <a:r>
              <a:rPr lang="en-US" i="0" dirty="0" err="1">
                <a:solidFill>
                  <a:srgbClr val="000000"/>
                </a:solidFill>
                <a:effectLst/>
                <a:latin typeface="Calibri" panose="020F0502020204030204" pitchFamily="34" charset="0"/>
                <a:cs typeface="Calibri" panose="020F0502020204030204" pitchFamily="34" charset="0"/>
              </a:rPr>
              <a:t>DateTime</a:t>
            </a:r>
            <a:r>
              <a:rPr lang="en-US" i="0" dirty="0">
                <a:solidFill>
                  <a:srgbClr val="000000"/>
                </a:solidFill>
                <a:effectLst/>
                <a:latin typeface="Calibri" panose="020F0502020204030204" pitchFamily="34" charset="0"/>
                <a:cs typeface="Calibri" panose="020F0502020204030204" pitchFamily="34" charset="0"/>
              </a:rPr>
              <a:t> form</a:t>
            </a:r>
            <a:r>
              <a:rPr lang="en-US" i="0" dirty="0">
                <a:solidFill>
                  <a:srgbClr val="000000"/>
                </a:solidFill>
                <a:effectLst/>
                <a:latin typeface="Helvetica Neue"/>
              </a:rPr>
              <a:t>at</a:t>
            </a:r>
          </a:p>
          <a:p>
            <a:pPr marL="914400" lvl="1" indent="-457200">
              <a:buFont typeface="+mj-lt"/>
              <a:buAutoNum type="arabicPeriod" startAt="6"/>
            </a:pPr>
            <a:r>
              <a:rPr lang="en-US" dirty="0">
                <a:solidFill>
                  <a:srgbClr val="000000"/>
                </a:solidFill>
                <a:latin typeface="Calibri" panose="020F0502020204030204" pitchFamily="34" charset="0"/>
                <a:cs typeface="Calibri" panose="020F0502020204030204" pitchFamily="34" charset="0"/>
              </a:rPr>
              <a:t>Transforming the potential numeric columns from their current object type format</a:t>
            </a:r>
          </a:p>
          <a:p>
            <a:pPr marL="914400" lvl="1" indent="-457200">
              <a:buFont typeface="+mj-lt"/>
              <a:buAutoNum type="arabicPeriod" startAt="6"/>
            </a:pPr>
            <a:r>
              <a:rPr lang="en-US" dirty="0">
                <a:solidFill>
                  <a:srgbClr val="000000"/>
                </a:solidFill>
                <a:latin typeface="Calibri" panose="020F0502020204030204" pitchFamily="34" charset="0"/>
                <a:cs typeface="Calibri" panose="020F0502020204030204" pitchFamily="34" charset="0"/>
              </a:rPr>
              <a:t>Transforming the object column into a ordered categorical numeric column</a:t>
            </a:r>
          </a:p>
          <a:p>
            <a:pPr marL="914400" lvl="1" indent="-457200">
              <a:buFont typeface="+mj-lt"/>
              <a:buAutoNum type="arabicPeriod" startAt="6"/>
            </a:pPr>
            <a:r>
              <a:rPr lang="en-US" dirty="0">
                <a:solidFill>
                  <a:srgbClr val="000000"/>
                </a:solidFill>
                <a:latin typeface="Calibri" panose="020F0502020204030204" pitchFamily="34" charset="0"/>
                <a:cs typeface="Calibri" panose="020F0502020204030204" pitchFamily="34" charset="0"/>
              </a:rPr>
              <a:t>Handling the inconsistent data</a:t>
            </a:r>
          </a:p>
          <a:p>
            <a:pPr marL="914400" lvl="2" indent="0">
              <a:buNone/>
            </a:pPr>
            <a:r>
              <a:rPr lang="en-US" dirty="0">
                <a:latin typeface="Calibri" panose="020F0502020204030204" pitchFamily="34" charset="0"/>
                <a:cs typeface="Calibri" panose="020F0502020204030204" pitchFamily="34" charset="0"/>
              </a:rPr>
              <a:t>There was a column where few records had unrealistic values. Since it constituted 0.25% of the data, removed all those records.</a:t>
            </a:r>
          </a:p>
          <a:p>
            <a:pPr marL="914400" lvl="1" indent="-457200">
              <a:buFont typeface="+mj-lt"/>
              <a:buAutoNum type="arabicPeriod" startAt="10"/>
            </a:pPr>
            <a:r>
              <a:rPr lang="en-US" dirty="0">
                <a:solidFill>
                  <a:srgbClr val="000000"/>
                </a:solidFill>
                <a:latin typeface="Calibri" panose="020F0502020204030204" pitchFamily="34" charset="0"/>
                <a:cs typeface="Calibri" panose="020F0502020204030204" pitchFamily="34" charset="0"/>
              </a:rPr>
              <a:t>Derived columns: Extracting the Month and the Year data from the </a:t>
            </a:r>
            <a:r>
              <a:rPr lang="en-US" dirty="0" err="1">
                <a:solidFill>
                  <a:srgbClr val="000000"/>
                </a:solidFill>
                <a:latin typeface="Calibri" panose="020F0502020204030204" pitchFamily="34" charset="0"/>
                <a:cs typeface="Calibri" panose="020F0502020204030204" pitchFamily="34" charset="0"/>
              </a:rPr>
              <a:t>DateTime</a:t>
            </a:r>
            <a:r>
              <a:rPr lang="en-US" dirty="0">
                <a:solidFill>
                  <a:srgbClr val="000000"/>
                </a:solidFill>
                <a:latin typeface="Calibri" panose="020F0502020204030204" pitchFamily="34" charset="0"/>
                <a:cs typeface="Calibri" panose="020F0502020204030204" pitchFamily="34" charset="0"/>
              </a:rPr>
              <a:t> column</a:t>
            </a:r>
          </a:p>
          <a:p>
            <a:pPr marL="0" indent="0">
              <a:buNone/>
            </a:pPr>
            <a:r>
              <a:rPr lang="en-US" dirty="0">
                <a:solidFill>
                  <a:srgbClr val="000000"/>
                </a:solidFill>
                <a:latin typeface="Calibri" panose="020F0502020204030204" pitchFamily="34" charset="0"/>
                <a:cs typeface="Calibri" panose="020F0502020204030204" pitchFamily="34" charset="0"/>
              </a:rPr>
              <a:t>After performing the above activities, we have arrived at a dataset which has 38 columns and 37138 records.</a:t>
            </a:r>
          </a:p>
          <a:p>
            <a:pPr marL="800100" lvl="1" indent="-342900">
              <a:buFont typeface="+mj-lt"/>
              <a:buAutoNum type="arabicPeriod" startAt="5"/>
            </a:pPr>
            <a:endParaRPr lang="en-US" b="1" dirty="0"/>
          </a:p>
        </p:txBody>
      </p:sp>
    </p:spTree>
    <p:extLst>
      <p:ext uri="{BB962C8B-B14F-4D97-AF65-F5344CB8AC3E}">
        <p14:creationId xmlns:p14="http://schemas.microsoft.com/office/powerpoint/2010/main" val="297921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1390-CAAF-49AD-B965-3E10707E2341}"/>
              </a:ext>
            </a:extLst>
          </p:cNvPr>
          <p:cNvSpPr>
            <a:spLocks noGrp="1"/>
          </p:cNvSpPr>
          <p:nvPr>
            <p:ph type="title"/>
          </p:nvPr>
        </p:nvSpPr>
        <p:spPr>
          <a:xfrm>
            <a:off x="1371600" y="795528"/>
            <a:ext cx="10241280" cy="687043"/>
          </a:xfrm>
        </p:spPr>
        <p:txBody>
          <a:bodyPr/>
          <a:lstStyle/>
          <a:p>
            <a:pPr algn="l"/>
            <a:r>
              <a:rPr lang="en-US" b="1" i="0" dirty="0">
                <a:solidFill>
                  <a:srgbClr val="000000"/>
                </a:solidFill>
                <a:effectLst/>
                <a:latin typeface="Calibri" panose="020F0502020204030204" pitchFamily="34" charset="0"/>
                <a:cs typeface="Calibri" panose="020F0502020204030204" pitchFamily="34" charset="0"/>
              </a:rPr>
              <a:t>Data Analysis</a:t>
            </a:r>
          </a:p>
        </p:txBody>
      </p:sp>
      <p:sp>
        <p:nvSpPr>
          <p:cNvPr id="3" name="Content Placeholder 2">
            <a:extLst>
              <a:ext uri="{FF2B5EF4-FFF2-40B4-BE49-F238E27FC236}">
                <a16:creationId xmlns:a16="http://schemas.microsoft.com/office/drawing/2014/main" id="{9C313C02-74ED-46BA-9796-492222F0A6E8}"/>
              </a:ext>
            </a:extLst>
          </p:cNvPr>
          <p:cNvSpPr>
            <a:spLocks noGrp="1"/>
          </p:cNvSpPr>
          <p:nvPr>
            <p:ph idx="1"/>
          </p:nvPr>
        </p:nvSpPr>
        <p:spPr>
          <a:xfrm>
            <a:off x="1371600" y="1580225"/>
            <a:ext cx="10241280" cy="4482247"/>
          </a:xfrm>
        </p:spPr>
        <p:txBody>
          <a:bodyPr>
            <a:normAutofit fontScale="92500" lnSpcReduction="10000"/>
          </a:bodyPr>
          <a:lstStyle/>
          <a:p>
            <a:pPr algn="l"/>
            <a:r>
              <a:rPr lang="en-US" b="0" i="0" dirty="0">
                <a:solidFill>
                  <a:srgbClr val="000000"/>
                </a:solidFill>
                <a:effectLst/>
                <a:latin typeface="Calibri" panose="020F0502020204030204" pitchFamily="34" charset="0"/>
                <a:cs typeface="Calibri" panose="020F0502020204030204" pitchFamily="34" charset="0"/>
              </a:rPr>
              <a:t>We will divide the data analysis into 2 phases</a:t>
            </a:r>
          </a:p>
          <a:p>
            <a:pPr marL="914400" lvl="1" indent="-457200">
              <a:buFont typeface="+mj-lt"/>
              <a:buAutoNum type="arabicPeriod"/>
            </a:pPr>
            <a:r>
              <a:rPr lang="en-US" b="1" i="0" dirty="0">
                <a:solidFill>
                  <a:srgbClr val="000000"/>
                </a:solidFill>
                <a:effectLst/>
                <a:latin typeface="Calibri" panose="020F0502020204030204" pitchFamily="34" charset="0"/>
                <a:cs typeface="Calibri" panose="020F0502020204030204" pitchFamily="34" charset="0"/>
              </a:rPr>
              <a:t>Univariate Analysis</a:t>
            </a:r>
            <a:endParaRPr lang="en-US" b="0" i="0" dirty="0">
              <a:solidFill>
                <a:srgbClr val="000000"/>
              </a:solidFill>
              <a:effectLst/>
              <a:latin typeface="Calibri" panose="020F0502020204030204" pitchFamily="34" charset="0"/>
              <a:cs typeface="Calibri" panose="020F0502020204030204" pitchFamily="34" charset="0"/>
            </a:endParaRPr>
          </a:p>
          <a:p>
            <a:pPr marL="914400" lvl="1" indent="-457200">
              <a:buFont typeface="+mj-lt"/>
              <a:buAutoNum type="arabicPeriod"/>
            </a:pPr>
            <a:r>
              <a:rPr lang="en-US" b="1" i="0" dirty="0">
                <a:solidFill>
                  <a:srgbClr val="000000"/>
                </a:solidFill>
                <a:effectLst/>
                <a:latin typeface="Calibri" panose="020F0502020204030204" pitchFamily="34" charset="0"/>
                <a:cs typeface="Calibri" panose="020F0502020204030204" pitchFamily="34" charset="0"/>
              </a:rPr>
              <a:t>Bivariate Analysis</a:t>
            </a:r>
            <a:endParaRPr lang="en-US" b="0" i="0" dirty="0">
              <a:solidFill>
                <a:srgbClr val="000000"/>
              </a:solidFill>
              <a:effectLst/>
              <a:latin typeface="Calibri" panose="020F0502020204030204" pitchFamily="34" charset="0"/>
              <a:cs typeface="Calibri" panose="020F0502020204030204" pitchFamily="34" charset="0"/>
            </a:endParaRPr>
          </a:p>
          <a:p>
            <a:pPr algn="l"/>
            <a:r>
              <a:rPr lang="en-US" b="0" i="1" dirty="0">
                <a:solidFill>
                  <a:srgbClr val="000000"/>
                </a:solidFill>
                <a:effectLst/>
                <a:latin typeface="Calibri" panose="020F0502020204030204" pitchFamily="34" charset="0"/>
                <a:cs typeface="Calibri" panose="020F0502020204030204" pitchFamily="34" charset="0"/>
              </a:rPr>
              <a:t>Univariate Analysis</a:t>
            </a:r>
            <a:r>
              <a:rPr lang="en-US" b="0" i="0" dirty="0">
                <a:solidFill>
                  <a:srgbClr val="000000"/>
                </a:solidFill>
                <a:effectLst/>
                <a:latin typeface="Calibri" panose="020F0502020204030204" pitchFamily="34" charset="0"/>
                <a:cs typeface="Calibri" panose="020F0502020204030204" pitchFamily="34" charset="0"/>
              </a:rPr>
              <a:t> is one wherein we will analyze columns individually, and understand the underlying pattern. We will further divide this univariate analysis into below 2 sections:</a:t>
            </a:r>
          </a:p>
          <a:p>
            <a:pPr marL="914400" lvl="1" indent="-457200">
              <a:buFont typeface="+mj-lt"/>
              <a:buAutoNum type="arabicPeriod"/>
            </a:pPr>
            <a:r>
              <a:rPr lang="en-US" b="1" i="0" dirty="0">
                <a:solidFill>
                  <a:srgbClr val="000000"/>
                </a:solidFill>
                <a:effectLst/>
                <a:latin typeface="Calibri" panose="020F0502020204030204" pitchFamily="34" charset="0"/>
                <a:cs typeface="Calibri" panose="020F0502020204030204" pitchFamily="34" charset="0"/>
              </a:rPr>
              <a:t>Categorical Univariate Analysis</a:t>
            </a:r>
            <a:endParaRPr lang="en-US" b="0" i="0" dirty="0">
              <a:solidFill>
                <a:srgbClr val="000000"/>
              </a:solidFill>
              <a:effectLst/>
              <a:latin typeface="Calibri" panose="020F0502020204030204" pitchFamily="34" charset="0"/>
              <a:cs typeface="Calibri" panose="020F0502020204030204" pitchFamily="34" charset="0"/>
            </a:endParaRPr>
          </a:p>
          <a:p>
            <a:pPr marL="914400" lvl="1" indent="-457200">
              <a:buFont typeface="+mj-lt"/>
              <a:buAutoNum type="arabicPeriod"/>
            </a:pPr>
            <a:r>
              <a:rPr lang="en-US" b="1" i="0" dirty="0">
                <a:solidFill>
                  <a:srgbClr val="000000"/>
                </a:solidFill>
                <a:effectLst/>
                <a:latin typeface="Calibri" panose="020F0502020204030204" pitchFamily="34" charset="0"/>
                <a:cs typeface="Calibri" panose="020F0502020204030204" pitchFamily="34" charset="0"/>
              </a:rPr>
              <a:t>Continuous Univariate Analysis</a:t>
            </a:r>
            <a:endParaRPr lang="en-US" b="0" i="0" dirty="0">
              <a:solidFill>
                <a:srgbClr val="000000"/>
              </a:solidFill>
              <a:effectLst/>
              <a:latin typeface="Calibri" panose="020F0502020204030204" pitchFamily="34" charset="0"/>
              <a:cs typeface="Calibri" panose="020F0502020204030204" pitchFamily="34" charset="0"/>
            </a:endParaRPr>
          </a:p>
          <a:p>
            <a:pPr algn="l"/>
            <a:r>
              <a:rPr lang="en-US" b="0" i="1" dirty="0">
                <a:solidFill>
                  <a:srgbClr val="000000"/>
                </a:solidFill>
                <a:effectLst/>
                <a:latin typeface="Calibri" panose="020F0502020204030204" pitchFamily="34" charset="0"/>
                <a:cs typeface="Calibri" panose="020F0502020204030204" pitchFamily="34" charset="0"/>
              </a:rPr>
              <a:t>Bivariate Analysis</a:t>
            </a:r>
            <a:r>
              <a:rPr lang="en-US" b="0" i="0" dirty="0">
                <a:solidFill>
                  <a:srgbClr val="000000"/>
                </a:solidFill>
                <a:effectLst/>
                <a:latin typeface="Calibri" panose="020F0502020204030204" pitchFamily="34" charset="0"/>
                <a:cs typeface="Calibri" panose="020F0502020204030204" pitchFamily="34" charset="0"/>
              </a:rPr>
              <a:t> is one wherein we will analyze the interaction between 2 variables and understand if there exists any relation between the 2 variables. We will further divide this univariate analysis into below 2 sections:</a:t>
            </a:r>
          </a:p>
          <a:p>
            <a:pPr marL="914400" lvl="1" indent="-457200">
              <a:buFont typeface="+mj-lt"/>
              <a:buAutoNum type="arabicPeriod"/>
            </a:pPr>
            <a:r>
              <a:rPr lang="en-US" b="1" i="0" dirty="0">
                <a:solidFill>
                  <a:srgbClr val="000000"/>
                </a:solidFill>
                <a:effectLst/>
                <a:latin typeface="Calibri" panose="020F0502020204030204" pitchFamily="34" charset="0"/>
                <a:cs typeface="Calibri" panose="020F0502020204030204" pitchFamily="34" charset="0"/>
              </a:rPr>
              <a:t>Categorical Bivariate Analysis</a:t>
            </a:r>
            <a:endParaRPr lang="en-US" b="0" i="0" dirty="0">
              <a:solidFill>
                <a:srgbClr val="000000"/>
              </a:solidFill>
              <a:effectLst/>
              <a:latin typeface="Calibri" panose="020F0502020204030204" pitchFamily="34" charset="0"/>
              <a:cs typeface="Calibri" panose="020F0502020204030204" pitchFamily="34" charset="0"/>
            </a:endParaRPr>
          </a:p>
          <a:p>
            <a:pPr marL="914400" lvl="1" indent="-457200">
              <a:buFont typeface="+mj-lt"/>
              <a:buAutoNum type="arabicPeriod"/>
            </a:pPr>
            <a:r>
              <a:rPr lang="en-US" b="1" i="0" dirty="0">
                <a:solidFill>
                  <a:srgbClr val="000000"/>
                </a:solidFill>
                <a:effectLst/>
                <a:latin typeface="Calibri" panose="020F0502020204030204" pitchFamily="34" charset="0"/>
                <a:cs typeface="Calibri" panose="020F0502020204030204" pitchFamily="34" charset="0"/>
              </a:rPr>
              <a:t>Continuous Bivariate Analysis</a:t>
            </a:r>
            <a:endParaRPr lang="en-US" b="0" i="0" dirty="0">
              <a:solidFill>
                <a:srgbClr val="000000"/>
              </a:solidFill>
              <a:effectLst/>
              <a:latin typeface="Calibri" panose="020F0502020204030204" pitchFamily="34" charset="0"/>
              <a:cs typeface="Calibri" panose="020F0502020204030204" pitchFamily="34" charset="0"/>
            </a:endParaRPr>
          </a:p>
          <a:p>
            <a:pPr marL="457200" lvl="1" indent="0">
              <a:buNone/>
            </a:pPr>
            <a:endParaRPr lang="en-US" dirty="0">
              <a:latin typeface="Calibri" panose="020F0502020204030204" pitchFamily="34" charset="0"/>
              <a:cs typeface="Calibri" panose="020F0502020204030204" pitchFamily="34" charset="0"/>
            </a:endParaRPr>
          </a:p>
          <a:p>
            <a:endParaRPr lang="en-US" b="1" dirty="0"/>
          </a:p>
        </p:txBody>
      </p:sp>
    </p:spTree>
    <p:extLst>
      <p:ext uri="{BB962C8B-B14F-4D97-AF65-F5344CB8AC3E}">
        <p14:creationId xmlns:p14="http://schemas.microsoft.com/office/powerpoint/2010/main" val="429356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EFAC-C8F4-4DFB-A721-35EA88DA37DC}"/>
              </a:ext>
            </a:extLst>
          </p:cNvPr>
          <p:cNvSpPr>
            <a:spLocks noGrp="1"/>
          </p:cNvSpPr>
          <p:nvPr>
            <p:ph type="title"/>
          </p:nvPr>
        </p:nvSpPr>
        <p:spPr>
          <a:xfrm>
            <a:off x="1371600" y="795528"/>
            <a:ext cx="10241280" cy="749187"/>
          </a:xfrm>
        </p:spPr>
        <p:txBody>
          <a:bodyPr/>
          <a:lstStyle/>
          <a:p>
            <a:r>
              <a:rPr lang="en-US" dirty="0">
                <a:latin typeface="Calibri" panose="020F0502020204030204" pitchFamily="34" charset="0"/>
                <a:cs typeface="Calibri" panose="020F0502020204030204" pitchFamily="34" charset="0"/>
              </a:rPr>
              <a:t>Categorical Univariate Analysis</a:t>
            </a:r>
          </a:p>
        </p:txBody>
      </p:sp>
      <p:sp>
        <p:nvSpPr>
          <p:cNvPr id="3" name="Content Placeholder 2">
            <a:extLst>
              <a:ext uri="{FF2B5EF4-FFF2-40B4-BE49-F238E27FC236}">
                <a16:creationId xmlns:a16="http://schemas.microsoft.com/office/drawing/2014/main" id="{BFCB8498-0580-4C36-BE52-F75C90996660}"/>
              </a:ext>
            </a:extLst>
          </p:cNvPr>
          <p:cNvSpPr>
            <a:spLocks noGrp="1"/>
          </p:cNvSpPr>
          <p:nvPr>
            <p:ph idx="1"/>
          </p:nvPr>
        </p:nvSpPr>
        <p:spPr>
          <a:xfrm>
            <a:off x="1371600" y="1695635"/>
            <a:ext cx="10241280" cy="4375981"/>
          </a:xfrm>
        </p:spPr>
        <p:txBody>
          <a:bodyPr/>
          <a:lstStyle/>
          <a:p>
            <a:r>
              <a:rPr lang="en-US" b="1" i="0" dirty="0">
                <a:solidFill>
                  <a:srgbClr val="000000"/>
                </a:solidFill>
                <a:effectLst/>
                <a:latin typeface="Calibri" panose="020F0502020204030204" pitchFamily="34" charset="0"/>
                <a:cs typeface="Calibri" panose="020F0502020204030204" pitchFamily="34" charset="0"/>
              </a:rPr>
              <a:t>Grade and Sub-Grade column:</a:t>
            </a:r>
          </a:p>
          <a:p>
            <a:pPr lvl="1"/>
            <a:r>
              <a:rPr lang="en-US" dirty="0">
                <a:latin typeface="Calibri" panose="020F0502020204030204" pitchFamily="34" charset="0"/>
                <a:cs typeface="Calibri" panose="020F0502020204030204" pitchFamily="34" charset="0"/>
              </a:rPr>
              <a:t>Lower the grade lesser the borrowers. For sub-grade, the number of borrowers increase with decrease in sub-grade </a:t>
            </a:r>
            <a:r>
              <a:rPr lang="en-US" dirty="0" err="1">
                <a:latin typeface="Calibri" panose="020F0502020204030204" pitchFamily="34" charset="0"/>
                <a:cs typeface="Calibri" panose="020F0502020204030204" pitchFamily="34" charset="0"/>
              </a:rPr>
              <a:t>i.e</a:t>
            </a:r>
            <a:r>
              <a:rPr lang="en-US" dirty="0">
                <a:latin typeface="Calibri" panose="020F0502020204030204" pitchFamily="34" charset="0"/>
                <a:cs typeface="Calibri" panose="020F0502020204030204" pitchFamily="34" charset="0"/>
              </a:rPr>
              <a:t> from A1 to A5. This might be because the borrowers tend to maintain a higher grade (even though lower sub-grade) than a lower grade.</a:t>
            </a:r>
          </a:p>
        </p:txBody>
      </p:sp>
      <p:pic>
        <p:nvPicPr>
          <p:cNvPr id="5" name="Picture 4">
            <a:extLst>
              <a:ext uri="{FF2B5EF4-FFF2-40B4-BE49-F238E27FC236}">
                <a16:creationId xmlns:a16="http://schemas.microsoft.com/office/drawing/2014/main" id="{FED982C0-E2A4-41A5-A2E6-C521420CC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364637"/>
            <a:ext cx="10241281" cy="2528724"/>
          </a:xfrm>
          <a:prstGeom prst="rect">
            <a:avLst/>
          </a:prstGeom>
        </p:spPr>
      </p:pic>
    </p:spTree>
    <p:extLst>
      <p:ext uri="{BB962C8B-B14F-4D97-AF65-F5344CB8AC3E}">
        <p14:creationId xmlns:p14="http://schemas.microsoft.com/office/powerpoint/2010/main" val="3641414740"/>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Gradient rise</Template>
  <TotalTime>1219</TotalTime>
  <Words>2919</Words>
  <Application>Microsoft Office PowerPoint</Application>
  <PresentationFormat>Widescreen</PresentationFormat>
  <Paragraphs>150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Avenir Next LT Pro</vt:lpstr>
      <vt:lpstr>Avenir Next LT Pro Light</vt:lpstr>
      <vt:lpstr>Calibri</vt:lpstr>
      <vt:lpstr>Helvetica Neue</vt:lpstr>
      <vt:lpstr>GradientRiseVTI</vt:lpstr>
      <vt:lpstr>Lending Club Case Study</vt:lpstr>
      <vt:lpstr>Introduction</vt:lpstr>
      <vt:lpstr>Problem Statement</vt:lpstr>
      <vt:lpstr>About the Dataset</vt:lpstr>
      <vt:lpstr>Data Cleaning</vt:lpstr>
      <vt:lpstr>Data Cleaning</vt:lpstr>
      <vt:lpstr>Data Cleaning</vt:lpstr>
      <vt:lpstr>Data Analysis</vt:lpstr>
      <vt:lpstr>Categorical Univariate Analysis</vt:lpstr>
      <vt:lpstr>Categorical Univariate Analysis</vt:lpstr>
      <vt:lpstr>Categorical Univariate Analysis</vt:lpstr>
      <vt:lpstr>Continuous Univariate Analysis</vt:lpstr>
      <vt:lpstr>Continuous Univariate Analysis</vt:lpstr>
      <vt:lpstr>Continuous Univariate Analysis</vt:lpstr>
      <vt:lpstr>Bivariate Analysis</vt:lpstr>
      <vt:lpstr>Categorical Bivariate Analysis</vt:lpstr>
      <vt:lpstr>Categorical Bivariate Analysis</vt:lpstr>
      <vt:lpstr>Categorical Bivariate Analysis</vt:lpstr>
      <vt:lpstr>Categorical Bivariate Analysis</vt:lpstr>
      <vt:lpstr>Categorical Bivariate Analysis</vt:lpstr>
      <vt:lpstr>Categorical Bivariate Analysis</vt:lpstr>
      <vt:lpstr>Continuous Bivariate Analysis</vt:lpstr>
      <vt:lpstr>Continuous Bivariate Analysis</vt:lpstr>
      <vt:lpstr>Continuous Bivariate Analysis</vt:lpstr>
      <vt:lpstr>Lending club EDA Summary</vt:lpstr>
      <vt:lpstr>Lending club EDA: findings</vt:lpstr>
      <vt:lpstr>Lending club EDA: findings</vt:lpstr>
      <vt:lpstr>Lending club EDA: recommendation</vt:lpstr>
      <vt:lpstr>Lending club EDA: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Pavani</dc:creator>
  <cp:lastModifiedBy>Pavani</cp:lastModifiedBy>
  <cp:revision>19</cp:revision>
  <dcterms:created xsi:type="dcterms:W3CDTF">2021-11-09T15:06:37Z</dcterms:created>
  <dcterms:modified xsi:type="dcterms:W3CDTF">2021-11-10T11:26:07Z</dcterms:modified>
</cp:coreProperties>
</file>