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64" r:id="rId4"/>
    <p:sldId id="265" r:id="rId5"/>
    <p:sldId id="258" r:id="rId6"/>
    <p:sldId id="266" r:id="rId7"/>
    <p:sldId id="267" r:id="rId8"/>
    <p:sldId id="268" r:id="rId9"/>
    <p:sldId id="259" r:id="rId10"/>
    <p:sldId id="269" r:id="rId11"/>
    <p:sldId id="260" r:id="rId12"/>
    <p:sldId id="261" r:id="rId13"/>
    <p:sldId id="262"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9/14/2020</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9/14/2020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9/14/2020</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9/14/2020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9/14/2020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9/14/2020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9/14/2020</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9/14/2020</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9/14/2020</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neighbourhoods_in_Mumba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800" b="1" dirty="0"/>
              <a:t>DETERMINING THE PLACES FOR ACCOMODATION IN </a:t>
            </a:r>
            <a:r>
              <a:rPr lang="en-IN" sz="4800" b="1" dirty="0" smtClean="0"/>
              <a:t>MUMBAI</a:t>
            </a:r>
            <a:r>
              <a:rPr lang="en-IN" dirty="0"/>
              <a:t/>
            </a:r>
            <a:br>
              <a:rPr lang="en-IN" dirty="0"/>
            </a:br>
            <a:endParaRPr lang="en-IN" dirty="0"/>
          </a:p>
        </p:txBody>
      </p:sp>
      <p:sp>
        <p:nvSpPr>
          <p:cNvPr id="3" name="Subtitle 2"/>
          <p:cNvSpPr>
            <a:spLocks noGrp="1"/>
          </p:cNvSpPr>
          <p:nvPr>
            <p:ph type="subTitle" idx="1"/>
          </p:nvPr>
        </p:nvSpPr>
        <p:spPr/>
        <p:txBody>
          <a:bodyPr>
            <a:normAutofit fontScale="92500" lnSpcReduction="20000"/>
          </a:bodyPr>
          <a:lstStyle/>
          <a:p>
            <a:r>
              <a:rPr lang="en-IN" dirty="0" smtClean="0"/>
              <a:t>Rohan Shukla</a:t>
            </a:r>
          </a:p>
          <a:p>
            <a:r>
              <a:rPr lang="en-IN" dirty="0" smtClean="0"/>
              <a:t>As a part of Applied Data Science Capstone-IBM</a:t>
            </a:r>
            <a:endParaRPr lang="en-IN" dirty="0"/>
          </a:p>
        </p:txBody>
      </p:sp>
    </p:spTree>
    <p:extLst>
      <p:ext uri="{BB962C8B-B14F-4D97-AF65-F5344CB8AC3E}">
        <p14:creationId xmlns:p14="http://schemas.microsoft.com/office/powerpoint/2010/main" val="32767658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Plotting the clusters on the Map</a:t>
            </a:r>
            <a:endParaRPr lang="en-IN" dirty="0"/>
          </a:p>
        </p:txBody>
      </p:sp>
      <p:pic>
        <p:nvPicPr>
          <p:cNvPr id="4" name="Content Placeholder 3"/>
          <p:cNvPicPr>
            <a:picLocks noGrp="1" noChangeAspect="1"/>
          </p:cNvPicPr>
          <p:nvPr>
            <p:ph idx="1"/>
          </p:nvPr>
        </p:nvPicPr>
        <p:blipFill>
          <a:blip r:embed="rId2"/>
          <a:stretch>
            <a:fillRect/>
          </a:stretch>
        </p:blipFill>
        <p:spPr>
          <a:xfrm>
            <a:off x="4499814" y="2014194"/>
            <a:ext cx="3192371" cy="4336590"/>
          </a:xfrm>
          <a:prstGeom prst="rect">
            <a:avLst/>
          </a:prstGeom>
        </p:spPr>
      </p:pic>
    </p:spTree>
    <p:extLst>
      <p:ext uri="{BB962C8B-B14F-4D97-AF65-F5344CB8AC3E}">
        <p14:creationId xmlns:p14="http://schemas.microsoft.com/office/powerpoint/2010/main" val="3522072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a:t>
            </a:r>
            <a:endParaRPr lang="en-IN" dirty="0"/>
          </a:p>
        </p:txBody>
      </p:sp>
      <p:sp>
        <p:nvSpPr>
          <p:cNvPr id="3" name="Content Placeholder 2"/>
          <p:cNvSpPr>
            <a:spLocks noGrp="1"/>
          </p:cNvSpPr>
          <p:nvPr>
            <p:ph idx="1"/>
          </p:nvPr>
        </p:nvSpPr>
        <p:spPr/>
        <p:txBody>
          <a:bodyPr/>
          <a:lstStyle/>
          <a:p>
            <a:r>
              <a:rPr lang="en-IN" dirty="0"/>
              <a:t>The K-Means Clustering algorithm implemented was tested at various levels of K and the elbow plot with the ‘silhouette’ metric was created</a:t>
            </a:r>
            <a:r>
              <a:rPr lang="en-IN" dirty="0" smtClean="0"/>
              <a:t>. Optimal value at K=3</a:t>
            </a:r>
            <a:endParaRPr lang="en-IN" dirty="0"/>
          </a:p>
        </p:txBody>
      </p:sp>
      <p:pic>
        <p:nvPicPr>
          <p:cNvPr id="4" name="Picture 3"/>
          <p:cNvPicPr/>
          <p:nvPr/>
        </p:nvPicPr>
        <p:blipFill>
          <a:blip r:embed="rId2"/>
          <a:stretch>
            <a:fillRect/>
          </a:stretch>
        </p:blipFill>
        <p:spPr>
          <a:xfrm>
            <a:off x="3230245" y="2800032"/>
            <a:ext cx="5731510" cy="3452495"/>
          </a:xfrm>
          <a:prstGeom prst="rect">
            <a:avLst/>
          </a:prstGeom>
        </p:spPr>
      </p:pic>
    </p:spTree>
    <p:extLst>
      <p:ext uri="{BB962C8B-B14F-4D97-AF65-F5344CB8AC3E}">
        <p14:creationId xmlns:p14="http://schemas.microsoft.com/office/powerpoint/2010/main" val="210287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smtClean="0"/>
              <a:t>To conclude our analysis, we can identify the neighbourhoods in which one should opt to live and one should not opt to live in Mumbai. </a:t>
            </a:r>
          </a:p>
          <a:p>
            <a:r>
              <a:rPr lang="en-IN" dirty="0"/>
              <a:t>Cluster 1: It shows the areas where people opt to live. It consists of 25 areas, consisting of multiple neighbourhoods. We could observe the existence of departmental stores, convenience stores, women's store, gym, stations, grocery stores along with the restaurants and cafes. </a:t>
            </a:r>
          </a:p>
          <a:p>
            <a:r>
              <a:rPr lang="en-IN" dirty="0"/>
              <a:t>Cluster 2, 3 and other 6 Neighbourhoods: These localities are mainly commercial and entertainment areas. It would not be ideal for one to live in such areas. These areas are mostly the ones consisting of restaurants, bars, flea market, smoking and </a:t>
            </a:r>
            <a:r>
              <a:rPr lang="en-IN" dirty="0" err="1"/>
              <a:t>bbq</a:t>
            </a:r>
            <a:r>
              <a:rPr lang="en-IN" dirty="0"/>
              <a:t> joints as well as offices and commercial buildings. </a:t>
            </a:r>
            <a:endParaRPr lang="en-IN" dirty="0" smtClean="0"/>
          </a:p>
          <a:p>
            <a:r>
              <a:rPr lang="en-IN" dirty="0"/>
              <a:t>Using K-Means clustering algorithm was beneficial for the unsupervised data where one could cluster the localities into those ideal for living and those which are not.</a:t>
            </a:r>
          </a:p>
          <a:p>
            <a:endParaRPr lang="en-IN" dirty="0"/>
          </a:p>
        </p:txBody>
      </p:sp>
    </p:spTree>
    <p:extLst>
      <p:ext uri="{BB962C8B-B14F-4D97-AF65-F5344CB8AC3E}">
        <p14:creationId xmlns:p14="http://schemas.microsoft.com/office/powerpoint/2010/main" val="11989690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Further Scope</a:t>
            </a:r>
            <a:endParaRPr lang="en-IN" dirty="0"/>
          </a:p>
        </p:txBody>
      </p:sp>
      <p:sp>
        <p:nvSpPr>
          <p:cNvPr id="3" name="Content Placeholder 2"/>
          <p:cNvSpPr>
            <a:spLocks noGrp="1"/>
          </p:cNvSpPr>
          <p:nvPr>
            <p:ph idx="1"/>
          </p:nvPr>
        </p:nvSpPr>
        <p:spPr/>
        <p:txBody>
          <a:bodyPr/>
          <a:lstStyle/>
          <a:p>
            <a:r>
              <a:rPr lang="en-IN" dirty="0"/>
              <a:t>One can back these results by combining it with the average price of the household prevailing in this area. </a:t>
            </a:r>
            <a:endParaRPr lang="en-IN" dirty="0" smtClean="0"/>
          </a:p>
          <a:p>
            <a:r>
              <a:rPr lang="en-IN" dirty="0"/>
              <a:t>Also, population density at night and daytime can be compared. These analysis would further extrapolate the accuracy of the analysis and back it up with statistical significance.</a:t>
            </a:r>
          </a:p>
          <a:p>
            <a:endParaRPr lang="en-IN" dirty="0"/>
          </a:p>
        </p:txBody>
      </p:sp>
    </p:spTree>
    <p:extLst>
      <p:ext uri="{BB962C8B-B14F-4D97-AF65-F5344CB8AC3E}">
        <p14:creationId xmlns:p14="http://schemas.microsoft.com/office/powerpoint/2010/main" val="2577284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697480"/>
            <a:ext cx="10058400" cy="1371600"/>
          </a:xfrm>
        </p:spPr>
        <p:txBody>
          <a:bodyPr/>
          <a:lstStyle/>
          <a:p>
            <a:pPr algn="ctr"/>
            <a:r>
              <a:rPr lang="en-IN" dirty="0" smtClean="0"/>
              <a:t>THANK YOU</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4193343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a:t>Mumbai is one of the most vibrant cities of India. As of 2018, Mumbai was the most populous city of India. </a:t>
            </a:r>
            <a:endParaRPr lang="en-IN" dirty="0" smtClean="0"/>
          </a:p>
          <a:p>
            <a:r>
              <a:rPr lang="en-IN" dirty="0"/>
              <a:t>With around twenty million population, everything gets </a:t>
            </a:r>
            <a:r>
              <a:rPr lang="en-IN" dirty="0" smtClean="0"/>
              <a:t>crowded</a:t>
            </a:r>
          </a:p>
          <a:p>
            <a:r>
              <a:rPr lang="en-IN" dirty="0"/>
              <a:t>N</a:t>
            </a:r>
            <a:r>
              <a:rPr lang="en-IN" dirty="0" smtClean="0"/>
              <a:t>eed </a:t>
            </a:r>
            <a:r>
              <a:rPr lang="en-IN" dirty="0"/>
              <a:t>for living peacefully and being able to obtain a liveable and healthy environment becomes one of the major priorities when searching for a proper neighbourhood to live in.</a:t>
            </a:r>
          </a:p>
          <a:p>
            <a:endParaRPr lang="en-IN" dirty="0"/>
          </a:p>
        </p:txBody>
      </p:sp>
    </p:spTree>
    <p:extLst>
      <p:ext uri="{BB962C8B-B14F-4D97-AF65-F5344CB8AC3E}">
        <p14:creationId xmlns:p14="http://schemas.microsoft.com/office/powerpoint/2010/main" val="2847236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Target Audience</a:t>
            </a:r>
            <a:endParaRPr lang="en-IN" dirty="0"/>
          </a:p>
        </p:txBody>
      </p:sp>
      <p:sp>
        <p:nvSpPr>
          <p:cNvPr id="3" name="Content Placeholder 2"/>
          <p:cNvSpPr>
            <a:spLocks noGrp="1"/>
          </p:cNvSpPr>
          <p:nvPr>
            <p:ph idx="1"/>
          </p:nvPr>
        </p:nvSpPr>
        <p:spPr/>
        <p:txBody>
          <a:bodyPr/>
          <a:lstStyle/>
          <a:p>
            <a:r>
              <a:rPr lang="en-IN" dirty="0"/>
              <a:t>The target audience for this analysis are those who are looking for houses in various neighbourhoods, and want to know the areas which are popular in the neighbourhoods. </a:t>
            </a:r>
            <a:endParaRPr lang="en-IN" dirty="0" smtClean="0"/>
          </a:p>
          <a:p>
            <a:r>
              <a:rPr lang="en-IN" dirty="0"/>
              <a:t>People could also use this to set or estimate the prices according to the luxuries and necessities present in the neighbourhood.</a:t>
            </a:r>
          </a:p>
          <a:p>
            <a:endParaRPr lang="en-IN" dirty="0"/>
          </a:p>
        </p:txBody>
      </p:sp>
    </p:spTree>
    <p:extLst>
      <p:ext uri="{BB962C8B-B14F-4D97-AF65-F5344CB8AC3E}">
        <p14:creationId xmlns:p14="http://schemas.microsoft.com/office/powerpoint/2010/main" val="3680900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Database Used</a:t>
            </a:r>
            <a:endParaRPr lang="en-IN" dirty="0"/>
          </a:p>
        </p:txBody>
      </p:sp>
      <p:sp>
        <p:nvSpPr>
          <p:cNvPr id="3" name="Content Placeholder 2"/>
          <p:cNvSpPr>
            <a:spLocks noGrp="1"/>
          </p:cNvSpPr>
          <p:nvPr>
            <p:ph idx="1"/>
          </p:nvPr>
        </p:nvSpPr>
        <p:spPr/>
        <p:txBody>
          <a:bodyPr/>
          <a:lstStyle/>
          <a:p>
            <a:r>
              <a:rPr lang="en-IN" u="sng" dirty="0">
                <a:hlinkClick r:id="rId2"/>
              </a:rPr>
              <a:t>https://</a:t>
            </a:r>
            <a:r>
              <a:rPr lang="en-IN" u="sng" dirty="0" smtClean="0">
                <a:hlinkClick r:id="rId2"/>
              </a:rPr>
              <a:t>en.wikipedia.org/wiki/List_of_neighbourhoods_in_Mumbai</a:t>
            </a:r>
            <a:endParaRPr lang="en-IN" u="sng" dirty="0" smtClean="0"/>
          </a:p>
          <a:p>
            <a:r>
              <a:rPr lang="en-IN" dirty="0"/>
              <a:t>Feature selection was done by converting the popular areas around a neighbourhood in a 500m radius through one-hot encoding. Then the top ten locations were selected for each borough and used as the features for clustering.</a:t>
            </a:r>
          </a:p>
          <a:p>
            <a:r>
              <a:rPr lang="en-IN" dirty="0"/>
              <a:t>The data was cleaned and </a:t>
            </a:r>
            <a:r>
              <a:rPr lang="en-IN" dirty="0" err="1"/>
              <a:t>preprocessed</a:t>
            </a:r>
            <a:r>
              <a:rPr lang="en-IN" dirty="0"/>
              <a:t>. All the boroughs were combined. The neighbourhoods were combined, and listed as a single comma separated attribute. </a:t>
            </a:r>
          </a:p>
          <a:p>
            <a:endParaRPr lang="en-IN" dirty="0" smtClean="0"/>
          </a:p>
        </p:txBody>
      </p:sp>
    </p:spTree>
    <p:extLst>
      <p:ext uri="{BB962C8B-B14F-4D97-AF65-F5344CB8AC3E}">
        <p14:creationId xmlns:p14="http://schemas.microsoft.com/office/powerpoint/2010/main" val="891924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Analysis</a:t>
            </a:r>
            <a:endParaRPr lang="en-IN" dirty="0"/>
          </a:p>
        </p:txBody>
      </p:sp>
      <p:sp>
        <p:nvSpPr>
          <p:cNvPr id="3" name="Content Placeholder 2"/>
          <p:cNvSpPr>
            <a:spLocks noGrp="1"/>
          </p:cNvSpPr>
          <p:nvPr>
            <p:ph idx="1"/>
          </p:nvPr>
        </p:nvSpPr>
        <p:spPr/>
        <p:txBody>
          <a:bodyPr/>
          <a:lstStyle/>
          <a:p>
            <a:r>
              <a:rPr lang="en-IN" dirty="0"/>
              <a:t>The initial dataset did not have the necessary data to extract the characteristics of each borough from the four square API. Hence, the data set was modified and shortened.</a:t>
            </a:r>
          </a:p>
          <a:p>
            <a:r>
              <a:rPr lang="en-IN" dirty="0"/>
              <a:t> </a:t>
            </a:r>
          </a:p>
        </p:txBody>
      </p:sp>
      <p:pic>
        <p:nvPicPr>
          <p:cNvPr id="7" name="Picture 6"/>
          <p:cNvPicPr/>
          <p:nvPr/>
        </p:nvPicPr>
        <p:blipFill>
          <a:blip r:embed="rId2"/>
          <a:stretch>
            <a:fillRect/>
          </a:stretch>
        </p:blipFill>
        <p:spPr>
          <a:xfrm>
            <a:off x="2636247" y="3282722"/>
            <a:ext cx="6337935" cy="2517187"/>
          </a:xfrm>
          <a:prstGeom prst="rect">
            <a:avLst/>
          </a:prstGeom>
        </p:spPr>
      </p:pic>
    </p:spTree>
    <p:extLst>
      <p:ext uri="{BB962C8B-B14F-4D97-AF65-F5344CB8AC3E}">
        <p14:creationId xmlns:p14="http://schemas.microsoft.com/office/powerpoint/2010/main" val="3861425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Transformation</a:t>
            </a:r>
            <a:endParaRPr lang="en-IN" dirty="0"/>
          </a:p>
        </p:txBody>
      </p:sp>
      <p:sp>
        <p:nvSpPr>
          <p:cNvPr id="3" name="Content Placeholder 2"/>
          <p:cNvSpPr>
            <a:spLocks noGrp="1"/>
          </p:cNvSpPr>
          <p:nvPr>
            <p:ph idx="1"/>
          </p:nvPr>
        </p:nvSpPr>
        <p:spPr/>
        <p:txBody>
          <a:bodyPr/>
          <a:lstStyle/>
          <a:p>
            <a:r>
              <a:rPr lang="en-IN" dirty="0"/>
              <a:t>The data from the Four Square API is collected and transformed such that the top ten visited places for the area are its attributes for the predictive analysis</a:t>
            </a:r>
            <a:r>
              <a:rPr lang="en-IN" dirty="0" smtClean="0"/>
              <a:t>.</a:t>
            </a:r>
          </a:p>
          <a:p>
            <a:endParaRPr lang="en-IN" dirty="0"/>
          </a:p>
        </p:txBody>
      </p:sp>
      <p:pic>
        <p:nvPicPr>
          <p:cNvPr id="4" name="Picture 3"/>
          <p:cNvPicPr/>
          <p:nvPr/>
        </p:nvPicPr>
        <p:blipFill>
          <a:blip r:embed="rId2"/>
          <a:stretch>
            <a:fillRect/>
          </a:stretch>
        </p:blipFill>
        <p:spPr>
          <a:xfrm>
            <a:off x="2233750" y="2873829"/>
            <a:ext cx="7688806" cy="3250137"/>
          </a:xfrm>
          <a:prstGeom prst="rect">
            <a:avLst/>
          </a:prstGeom>
        </p:spPr>
      </p:pic>
    </p:spTree>
    <p:extLst>
      <p:ext uri="{BB962C8B-B14F-4D97-AF65-F5344CB8AC3E}">
        <p14:creationId xmlns:p14="http://schemas.microsoft.com/office/powerpoint/2010/main" val="3862384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This data is prepared by using the ONE-HOT encoding technique. The list of all the neighbourhoods and the frequency of visits to the places in the area were obtained and the mean was taken. This was converted to the data-frame. </a:t>
            </a:r>
            <a:endParaRPr lang="en-IN" dirty="0" smtClean="0"/>
          </a:p>
          <a:p>
            <a:endParaRPr lang="en-IN" dirty="0"/>
          </a:p>
        </p:txBody>
      </p:sp>
      <p:pic>
        <p:nvPicPr>
          <p:cNvPr id="5" name="Picture 4"/>
          <p:cNvPicPr/>
          <p:nvPr/>
        </p:nvPicPr>
        <p:blipFill>
          <a:blip r:embed="rId2"/>
          <a:stretch>
            <a:fillRect/>
          </a:stretch>
        </p:blipFill>
        <p:spPr>
          <a:xfrm>
            <a:off x="2547257" y="3135087"/>
            <a:ext cx="7244669" cy="2899954"/>
          </a:xfrm>
          <a:prstGeom prst="rect">
            <a:avLst/>
          </a:prstGeom>
        </p:spPr>
      </p:pic>
    </p:spTree>
    <p:extLst>
      <p:ext uri="{BB962C8B-B14F-4D97-AF65-F5344CB8AC3E}">
        <p14:creationId xmlns:p14="http://schemas.microsoft.com/office/powerpoint/2010/main" val="244362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Outliers</a:t>
            </a:r>
            <a:endParaRPr lang="en-IN" dirty="0"/>
          </a:p>
        </p:txBody>
      </p:sp>
      <p:sp>
        <p:nvSpPr>
          <p:cNvPr id="3" name="Content Placeholder 2"/>
          <p:cNvSpPr>
            <a:spLocks noGrp="1"/>
          </p:cNvSpPr>
          <p:nvPr>
            <p:ph idx="1"/>
          </p:nvPr>
        </p:nvSpPr>
        <p:spPr/>
        <p:txBody>
          <a:bodyPr/>
          <a:lstStyle/>
          <a:p>
            <a:r>
              <a:rPr lang="en-IN" dirty="0"/>
              <a:t>Along with the above analysis, there were six neighbourhoods identified in which there were no significant venues to be considered among the top ten places. Hence, those areas or boroughs were considered as outliers and not included in the analysis</a:t>
            </a:r>
            <a:endParaRPr lang="en-IN" dirty="0"/>
          </a:p>
        </p:txBody>
      </p:sp>
    </p:spTree>
    <p:extLst>
      <p:ext uri="{BB962C8B-B14F-4D97-AF65-F5344CB8AC3E}">
        <p14:creationId xmlns:p14="http://schemas.microsoft.com/office/powerpoint/2010/main" val="551429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Clustering</a:t>
            </a:r>
            <a:endParaRPr lang="en-IN" dirty="0"/>
          </a:p>
        </p:txBody>
      </p:sp>
      <p:sp>
        <p:nvSpPr>
          <p:cNvPr id="3" name="Content Placeholder 2"/>
          <p:cNvSpPr>
            <a:spLocks noGrp="1"/>
          </p:cNvSpPr>
          <p:nvPr>
            <p:ph idx="1"/>
          </p:nvPr>
        </p:nvSpPr>
        <p:spPr/>
        <p:txBody>
          <a:bodyPr/>
          <a:lstStyle/>
          <a:p>
            <a:r>
              <a:rPr lang="en-IN" dirty="0"/>
              <a:t>K-Means Clustering was used to classify the areas as ones to live or buy a house and those to avoid. </a:t>
            </a:r>
            <a:endParaRPr lang="en-IN" dirty="0" smtClean="0"/>
          </a:p>
          <a:p>
            <a:r>
              <a:rPr lang="en-IN" dirty="0"/>
              <a:t>Since the city is developed, the clustering techniques yielded those selected areas where one should prefer to not buy the house. </a:t>
            </a:r>
          </a:p>
          <a:p>
            <a:endParaRPr lang="en-IN" dirty="0"/>
          </a:p>
        </p:txBody>
      </p:sp>
    </p:spTree>
    <p:extLst>
      <p:ext uri="{BB962C8B-B14F-4D97-AF65-F5344CB8AC3E}">
        <p14:creationId xmlns:p14="http://schemas.microsoft.com/office/powerpoint/2010/main" val="27034346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56</TotalTime>
  <Words>659</Words>
  <Application>Microsoft Office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Garamond</vt:lpstr>
      <vt:lpstr>Savon</vt:lpstr>
      <vt:lpstr>DETERMINING THE PLACES FOR ACCOMODATION IN MUMBAI </vt:lpstr>
      <vt:lpstr>Introduction</vt:lpstr>
      <vt:lpstr>Target Audience</vt:lpstr>
      <vt:lpstr>Database Used</vt:lpstr>
      <vt:lpstr>Data Analysis</vt:lpstr>
      <vt:lpstr>Data Transformation</vt:lpstr>
      <vt:lpstr>PowerPoint Presentation</vt:lpstr>
      <vt:lpstr>Outliers</vt:lpstr>
      <vt:lpstr>Clustering</vt:lpstr>
      <vt:lpstr>Plotting the clusters on the Map</vt:lpstr>
      <vt:lpstr>Analysis</vt:lpstr>
      <vt:lpstr>Conclusion</vt:lpstr>
      <vt:lpstr>Further Scope</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THE PLACES FOR ACCOMODATION IN MUMBAI</dc:title>
  <dc:creator>ROHAN</dc:creator>
  <cp:lastModifiedBy>ROHAN</cp:lastModifiedBy>
  <cp:revision>2</cp:revision>
  <dcterms:created xsi:type="dcterms:W3CDTF">2020-09-14T14:34:07Z</dcterms:created>
  <dcterms:modified xsi:type="dcterms:W3CDTF">2020-09-14T15:30:52Z</dcterms:modified>
</cp:coreProperties>
</file>