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0" r:id="rId2"/>
    <p:sldId id="271" r:id="rId3"/>
    <p:sldId id="257" r:id="rId4"/>
    <p:sldId id="259" r:id="rId5"/>
    <p:sldId id="269" r:id="rId6"/>
    <p:sldId id="275" r:id="rId7"/>
    <p:sldId id="260" r:id="rId8"/>
    <p:sldId id="277" r:id="rId9"/>
    <p:sldId id="276" r:id="rId10"/>
    <p:sldId id="278" r:id="rId11"/>
    <p:sldId id="279" r:id="rId12"/>
    <p:sldId id="280" r:id="rId13"/>
    <p:sldId id="281" r:id="rId14"/>
    <p:sldId id="265" r:id="rId15"/>
    <p:sldId id="266" r:id="rId16"/>
    <p:sldId id="267" r:id="rId17"/>
    <p:sldId id="28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snapToGrid="0" snapToObjects="1">
      <p:cViewPr varScale="1">
        <p:scale>
          <a:sx n="82" d="100"/>
          <a:sy n="82" d="100"/>
        </p:scale>
        <p:origin x="186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5225-C305-4148-B126-906DAED9A98B}" type="datetimeFigureOut">
              <a:rPr lang="en-IN" smtClean="0"/>
              <a:t>13-12-2024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7C421-A7F1-439E-A672-C4115D6FEBFF}" type="slidenum">
              <a:rPr lang="en-IN" smtClean="0"/>
              <a:t>‹#›</a:t>
            </a:fld>
            <a:endParaRPr lang="en-IN"/>
          </a:p>
        </p:txBody>
      </p:sp>
    </p:spTree>
    <p:extLst>
      <p:ext uri="{BB962C8B-B14F-4D97-AF65-F5344CB8AC3E}">
        <p14:creationId xmlns:p14="http://schemas.microsoft.com/office/powerpoint/2010/main" val="94579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4726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nAna5Ya-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normAutofit fontScale="90000"/>
          </a:bodyPr>
          <a:lstStyle/>
          <a:p>
            <a:r>
              <a:rPr lang="en-US" altLang="en-US" sz="3200" dirty="0"/>
              <a:t/>
            </a:r>
            <a:br>
              <a:rPr lang="en-US" altLang="en-US" sz="3200" dirty="0"/>
            </a:br>
            <a:r>
              <a:rPr lang="en-US" altLang="en-US" sz="2400" dirty="0"/>
              <a:t>Final Project</a:t>
            </a:r>
            <a:r>
              <a:rPr lang="en-US" altLang="en-US" sz="3200" dirty="0"/>
              <a:t/>
            </a:r>
            <a:br>
              <a:rPr lang="en-US" altLang="en-US" sz="3200" dirty="0"/>
            </a:br>
            <a:r>
              <a:rPr lang="en-US" altLang="en-US" sz="3200" dirty="0"/>
              <a:t> </a:t>
            </a:r>
            <a:r>
              <a:rPr lang="en-US" sz="3200" dirty="0">
                <a:solidFill>
                  <a:schemeClr val="tx2"/>
                </a:solidFill>
              </a:rPr>
              <a:t>Stock Price Prediction Using Temporal Convolutional Networks (TCNs)</a:t>
            </a:r>
            <a:r>
              <a:rPr lang="en-US" altLang="en-US" sz="3200" b="1" dirty="0"/>
              <a:t/>
            </a:r>
            <a:br>
              <a:rPr lang="en-US" altLang="en-US" sz="3200" b="1" dirty="0"/>
            </a:br>
            <a:r>
              <a:rPr lang="en-US" altLang="en-US" sz="3200" b="1" dirty="0"/>
              <a:t/>
            </a: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smtClean="0">
                <a:solidFill>
                  <a:schemeClr val="tx2">
                    <a:lumMod val="75000"/>
                  </a:schemeClr>
                </a:solidFill>
              </a:rPr>
              <a:t>Singh, Rohan</a:t>
            </a:r>
            <a:endParaRPr lang="en-US" sz="2400" dirty="0">
              <a:solidFill>
                <a:schemeClr val="tx2">
                  <a:lumMod val="75000"/>
                </a:schemeClr>
              </a:solidFill>
            </a:endParaRP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p>
        </p:txBody>
      </p:sp>
      <p:sp>
        <p:nvSpPr>
          <p:cNvPr id="2" name="TextBox 1"/>
          <p:cNvSpPr txBox="1"/>
          <p:nvPr/>
        </p:nvSpPr>
        <p:spPr>
          <a:xfrm>
            <a:off x="1333500" y="4936177"/>
            <a:ext cx="6629399" cy="1446550"/>
          </a:xfrm>
          <a:prstGeom prst="rect">
            <a:avLst/>
          </a:prstGeom>
          <a:noFill/>
        </p:spPr>
        <p:txBody>
          <a:bodyPr wrap="square">
            <a:spAutoFit/>
          </a:bodyPr>
          <a:lstStyle/>
          <a:p>
            <a:pPr algn="ctr">
              <a:defRPr/>
            </a:pPr>
            <a:r>
              <a:rPr lang="en-US" dirty="0">
                <a:solidFill>
                  <a:schemeClr val="bg2">
                    <a:lumMod val="25000"/>
                  </a:schemeClr>
                </a:solidFill>
              </a:rPr>
              <a:t>CS767A1 Advanced Machine Learning and Neural Networks</a:t>
            </a:r>
          </a:p>
          <a:p>
            <a:pPr algn="ctr">
              <a:defRPr/>
            </a:pPr>
            <a:r>
              <a:rPr lang="en-US" dirty="0">
                <a:solidFill>
                  <a:schemeClr val="bg2">
                    <a:lumMod val="25000"/>
                  </a:schemeClr>
                </a:solidFill>
              </a:rPr>
              <a:t>Fall  2024</a:t>
            </a:r>
          </a:p>
          <a:p>
            <a:pPr algn="ctr">
              <a:defRPr/>
            </a:pPr>
            <a:r>
              <a:rPr lang="en-US" b="1" dirty="0">
                <a:solidFill>
                  <a:schemeClr val="bg2">
                    <a:lumMod val="25000"/>
                  </a:schemeClr>
                </a:solidFill>
              </a:rPr>
              <a:t>Boston University MET College</a:t>
            </a:r>
          </a:p>
          <a:p>
            <a:pPr algn="ctr">
              <a:defRPr/>
            </a:pPr>
            <a:r>
              <a:rPr lang="en-US" sz="1600" dirty="0">
                <a:solidFill>
                  <a:schemeClr val="bg2">
                    <a:lumMod val="25000"/>
                  </a:schemeClr>
                </a:solidFill>
              </a:rPr>
              <a:t>Prof.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pic>
        <p:nvPicPr>
          <p:cNvPr id="6" name="Picture 5">
            <a:extLst>
              <a:ext uri="{FF2B5EF4-FFF2-40B4-BE49-F238E27FC236}">
                <a16:creationId xmlns:a16="http://schemas.microsoft.com/office/drawing/2014/main" id="{231A8C08-096D-EEF7-482A-676362BE3CB5}"/>
              </a:ext>
            </a:extLst>
          </p:cNvPr>
          <p:cNvPicPr>
            <a:picLocks noChangeAspect="1"/>
          </p:cNvPicPr>
          <p:nvPr/>
        </p:nvPicPr>
        <p:blipFill>
          <a:blip r:embed="rId3"/>
          <a:stretch>
            <a:fillRect/>
          </a:stretch>
        </p:blipFill>
        <p:spPr>
          <a:xfrm>
            <a:off x="3276213" y="3352800"/>
            <a:ext cx="2509024" cy="1193180"/>
          </a:xfrm>
          <a:prstGeom prst="rect">
            <a:avLst/>
          </a:prstGeom>
        </p:spPr>
      </p:pic>
    </p:spTree>
    <p:extLst>
      <p:ext uri="{BB962C8B-B14F-4D97-AF65-F5344CB8AC3E}">
        <p14:creationId xmlns:p14="http://schemas.microsoft.com/office/powerpoint/2010/main" val="891299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pPr marL="0" indent="0" algn="ctr">
              <a:buNone/>
            </a:pPr>
            <a:r>
              <a:rPr lang="en-IN" b="1" dirty="0" smtClean="0"/>
              <a:t>Results for TCN</a:t>
            </a:r>
            <a:endParaRPr lang="en-IN" dirty="0"/>
          </a:p>
        </p:txBody>
      </p:sp>
      <p:pic>
        <p:nvPicPr>
          <p:cNvPr id="4" name="Picture 3"/>
          <p:cNvPicPr>
            <a:picLocks noChangeAspect="1"/>
          </p:cNvPicPr>
          <p:nvPr/>
        </p:nvPicPr>
        <p:blipFill>
          <a:blip r:embed="rId2"/>
          <a:stretch>
            <a:fillRect/>
          </a:stretch>
        </p:blipFill>
        <p:spPr>
          <a:xfrm>
            <a:off x="457200" y="2268638"/>
            <a:ext cx="7822516" cy="4242061"/>
          </a:xfrm>
          <a:prstGeom prst="rect">
            <a:avLst/>
          </a:prstGeom>
        </p:spPr>
      </p:pic>
    </p:spTree>
    <p:extLst>
      <p:ext uri="{BB962C8B-B14F-4D97-AF65-F5344CB8AC3E}">
        <p14:creationId xmlns:p14="http://schemas.microsoft.com/office/powerpoint/2010/main" val="282960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36608" y="323562"/>
            <a:ext cx="8295654" cy="6042513"/>
          </a:xfrm>
          <a:prstGeom prst="rect">
            <a:avLst/>
          </a:prstGeom>
        </p:spPr>
      </p:pic>
    </p:spTree>
    <p:extLst>
      <p:ext uri="{BB962C8B-B14F-4D97-AF65-F5344CB8AC3E}">
        <p14:creationId xmlns:p14="http://schemas.microsoft.com/office/powerpoint/2010/main" val="2366043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with LSTM</a:t>
            </a:r>
            <a:endParaRPr lang="en-IN" dirty="0"/>
          </a:p>
        </p:txBody>
      </p:sp>
      <p:pic>
        <p:nvPicPr>
          <p:cNvPr id="5" name="Picture 4"/>
          <p:cNvPicPr>
            <a:picLocks noChangeAspect="1"/>
          </p:cNvPicPr>
          <p:nvPr/>
        </p:nvPicPr>
        <p:blipFill>
          <a:blip r:embed="rId2"/>
          <a:stretch>
            <a:fillRect/>
          </a:stretch>
        </p:blipFill>
        <p:spPr>
          <a:xfrm>
            <a:off x="370838" y="1689904"/>
            <a:ext cx="8148129" cy="4418637"/>
          </a:xfrm>
          <a:prstGeom prst="rect">
            <a:avLst/>
          </a:prstGeom>
        </p:spPr>
      </p:pic>
    </p:spTree>
    <p:extLst>
      <p:ext uri="{BB962C8B-B14F-4D97-AF65-F5344CB8AC3E}">
        <p14:creationId xmlns:p14="http://schemas.microsoft.com/office/powerpoint/2010/main" val="1042857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1520" y="154817"/>
            <a:ext cx="8459168" cy="6176535"/>
          </a:xfrm>
          <a:prstGeom prst="rect">
            <a:avLst/>
          </a:prstGeom>
        </p:spPr>
      </p:pic>
    </p:spTree>
    <p:extLst>
      <p:ext uri="{BB962C8B-B14F-4D97-AF65-F5344CB8AC3E}">
        <p14:creationId xmlns:p14="http://schemas.microsoft.com/office/powerpoint/2010/main" val="215355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Pros and Cons of TCN</a:t>
            </a:r>
          </a:p>
        </p:txBody>
      </p:sp>
      <p:sp>
        <p:nvSpPr>
          <p:cNvPr id="3" name="Content Placeholder 2"/>
          <p:cNvSpPr>
            <a:spLocks noGrp="1"/>
          </p:cNvSpPr>
          <p:nvPr>
            <p:ph idx="1"/>
          </p:nvPr>
        </p:nvSpPr>
        <p:spPr/>
        <p:txBody>
          <a:bodyPr>
            <a:normAutofit/>
          </a:bodyPr>
          <a:lstStyle/>
          <a:p>
            <a:r>
              <a:rPr dirty="0" smtClean="0"/>
              <a:t>Pros:</a:t>
            </a:r>
            <a:endParaRPr dirty="0"/>
          </a:p>
          <a:p>
            <a:r>
              <a:rPr dirty="0" smtClean="0"/>
              <a:t>Faster </a:t>
            </a:r>
            <a:r>
              <a:rPr dirty="0"/>
              <a:t>training and inference.</a:t>
            </a:r>
          </a:p>
          <a:p>
            <a:r>
              <a:rPr dirty="0" smtClean="0"/>
              <a:t>Better </a:t>
            </a:r>
            <a:r>
              <a:rPr dirty="0"/>
              <a:t>at capturing long-term dependencies.</a:t>
            </a:r>
          </a:p>
          <a:p>
            <a:r>
              <a:rPr dirty="0" smtClean="0"/>
              <a:t>More </a:t>
            </a:r>
            <a:r>
              <a:rPr dirty="0"/>
              <a:t>efficient for large datasets.</a:t>
            </a:r>
          </a:p>
          <a:p>
            <a:r>
              <a:rPr dirty="0" smtClean="0"/>
              <a:t>Cons:</a:t>
            </a:r>
            <a:endParaRPr dirty="0"/>
          </a:p>
          <a:p>
            <a:r>
              <a:rPr dirty="0" smtClean="0"/>
              <a:t>Lack </a:t>
            </a:r>
            <a:r>
              <a:rPr dirty="0"/>
              <a:t>of explicit memory mechanisms.</a:t>
            </a:r>
          </a:p>
          <a:p>
            <a:r>
              <a:rPr dirty="0" smtClean="0"/>
              <a:t>Performance </a:t>
            </a:r>
            <a:r>
              <a:rPr dirty="0"/>
              <a:t>depends on data quality.</a:t>
            </a:r>
          </a:p>
        </p:txBody>
      </p:sp>
      <p:sp>
        <p:nvSpPr>
          <p:cNvPr id="4"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rPr dirty="0" smtClean="0"/>
              <a:t>Data </a:t>
            </a:r>
            <a:r>
              <a:rPr dirty="0"/>
              <a:t>Quality: Missing or inconsistent data can affect performance.</a:t>
            </a:r>
          </a:p>
          <a:p>
            <a:r>
              <a:rPr dirty="0" smtClean="0"/>
              <a:t>Feature </a:t>
            </a:r>
            <a:r>
              <a:rPr dirty="0"/>
              <a:t>Limitations: Using only Close price might restrict accuracy.</a:t>
            </a:r>
          </a:p>
          <a:p>
            <a:r>
              <a:rPr dirty="0" smtClean="0"/>
              <a:t>Computational </a:t>
            </a:r>
            <a:r>
              <a:rPr dirty="0"/>
              <a:t>Resources: Large datasets require optimized code.</a:t>
            </a:r>
          </a:p>
        </p:txBody>
      </p:sp>
      <p:sp>
        <p:nvSpPr>
          <p:cNvPr id="4"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4"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
        <p:nvSpPr>
          <p:cNvPr id="7" name="Content Placeholder 6"/>
          <p:cNvSpPr>
            <a:spLocks noGrp="1"/>
          </p:cNvSpPr>
          <p:nvPr>
            <p:ph idx="1"/>
          </p:nvPr>
        </p:nvSpPr>
        <p:spPr/>
        <p:txBody>
          <a:bodyPr/>
          <a:lstStyle/>
          <a:p>
            <a:pPr marL="0" indent="0">
              <a:buNone/>
            </a:pPr>
            <a:r>
              <a:rPr lang="en-US" dirty="0"/>
              <a:t>TCNs effectively capture both short-term and long-term dependencies, making them highly suitable for stock price prediction. They demonstrate superior accuracy and training efficiency compared to LSTMs, offering a robust solution for time-series forecasting.</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Video URLs</a:t>
            </a:r>
            <a:endParaRPr lang="en-IN" dirty="0"/>
          </a:p>
        </p:txBody>
      </p:sp>
      <p:sp>
        <p:nvSpPr>
          <p:cNvPr id="3" name="Content Placeholder 2"/>
          <p:cNvSpPr>
            <a:spLocks noGrp="1"/>
          </p:cNvSpPr>
          <p:nvPr>
            <p:ph idx="1"/>
          </p:nvPr>
        </p:nvSpPr>
        <p:spPr/>
        <p:txBody>
          <a:bodyPr>
            <a:normAutofit/>
          </a:bodyPr>
          <a:lstStyle/>
          <a:p>
            <a:r>
              <a:rPr lang="en-IN" sz="2800" dirty="0"/>
              <a:t>Video </a:t>
            </a:r>
            <a:r>
              <a:rPr lang="en-IN" sz="2800" dirty="0" smtClean="0"/>
              <a:t>link long- </a:t>
            </a:r>
            <a:r>
              <a:rPr lang="en-IN" sz="2800" dirty="0" smtClean="0">
                <a:hlinkClick r:id="rId2"/>
              </a:rPr>
              <a:t>https</a:t>
            </a:r>
            <a:r>
              <a:rPr lang="en-IN" sz="2800" dirty="0">
                <a:hlinkClick r:id="rId2"/>
              </a:rPr>
              <a:t>://</a:t>
            </a:r>
            <a:r>
              <a:rPr lang="en-IN" sz="2800" dirty="0" smtClean="0">
                <a:hlinkClick r:id="rId2"/>
              </a:rPr>
              <a:t>youtu.be/nAna5Ya-B-s</a:t>
            </a:r>
            <a:endParaRPr lang="en-IN" sz="2800" dirty="0" smtClean="0"/>
          </a:p>
          <a:p>
            <a:r>
              <a:rPr lang="en-IN" sz="2800" dirty="0" smtClean="0"/>
              <a:t>Video </a:t>
            </a:r>
            <a:r>
              <a:rPr lang="en-IN" sz="2800" dirty="0"/>
              <a:t>link </a:t>
            </a:r>
            <a:r>
              <a:rPr lang="en-IN" sz="2800" dirty="0" smtClean="0"/>
              <a:t>short- https</a:t>
            </a:r>
            <a:r>
              <a:rPr lang="en-IN" sz="2800" dirty="0"/>
              <a:t>://</a:t>
            </a:r>
            <a:r>
              <a:rPr lang="en-IN" sz="2800" dirty="0" smtClean="0"/>
              <a:t>youtu.be/xh3HlXFqZtw</a:t>
            </a:r>
            <a:endParaRPr lang="en-IN" sz="2800" dirty="0"/>
          </a:p>
        </p:txBody>
      </p:sp>
    </p:spTree>
    <p:extLst>
      <p:ext uri="{BB962C8B-B14F-4D97-AF65-F5344CB8AC3E}">
        <p14:creationId xmlns:p14="http://schemas.microsoft.com/office/powerpoint/2010/main" val="75449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normAutofit/>
          </a:bodyPr>
          <a:lstStyle/>
          <a:p>
            <a:r>
              <a:rPr lang="en-US" sz="2000" dirty="0"/>
              <a:t>Stock market prediction is one of the most challenging tasks due to the non-linear, volatile, and dynamic nature of the financial markets. Accurate predictions can provide investors with a competitive edge, enabling informed decision-making. This project leverages Temporal Convolutional Networks (TCNs), a cutting-edge deep learning architecture, to predict future stock prices based on historical data.</a:t>
            </a:r>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254626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r>
              <a:rPr lang="en-US" sz="2400" dirty="0"/>
              <a:t>This study aims to implement and evaluate Temporal Convolutional Networks (TCNs) as </a:t>
            </a:r>
            <a:r>
              <a:rPr lang="en-US" sz="2400" dirty="0" smtClean="0"/>
              <a:t>an approach </a:t>
            </a:r>
            <a:r>
              <a:rPr lang="en-US" sz="2400" dirty="0"/>
              <a:t>to predict stock market trends using historical stock price data. TCNs, with their unique architectural features like causal and dilated convolutions, are designed to efficiently capture both short-term and long-term dependencies in time-series data. The goal is to leverage these capabilities to develop a robust model for forecasting stock prices and </a:t>
            </a:r>
            <a:r>
              <a:rPr lang="en-US" sz="2400" dirty="0" smtClean="0"/>
              <a:t>trends. The model is benchmarked against a LSTM model for the same stock.</a:t>
            </a:r>
            <a:endParaRPr sz="2400" dirty="0"/>
          </a:p>
        </p:txBody>
      </p:sp>
      <p:sp>
        <p:nvSpPr>
          <p:cNvPr id="4"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Description</a:t>
            </a:r>
          </a:p>
        </p:txBody>
      </p:sp>
      <p:sp>
        <p:nvSpPr>
          <p:cNvPr id="3" name="Content Placeholder 2"/>
          <p:cNvSpPr>
            <a:spLocks noGrp="1"/>
          </p:cNvSpPr>
          <p:nvPr>
            <p:ph idx="1"/>
          </p:nvPr>
        </p:nvSpPr>
        <p:spPr/>
        <p:txBody>
          <a:bodyPr>
            <a:noAutofit/>
          </a:bodyPr>
          <a:lstStyle/>
          <a:p>
            <a:r>
              <a:rPr lang="en-US" sz="2000" dirty="0" smtClean="0"/>
              <a:t>The </a:t>
            </a:r>
            <a:r>
              <a:rPr lang="en-US" sz="2000" dirty="0"/>
              <a:t>study uses historical stock price data from the SPY ETF, downloaded using the Yahoo Finance API, to train and evaluate the Temporal Convolutional Network (TCN) model for stock market trend prediction.</a:t>
            </a:r>
          </a:p>
          <a:p>
            <a:pPr marL="0" indent="0">
              <a:buNone/>
            </a:pPr>
            <a:endParaRPr lang="en-US" sz="2000" dirty="0"/>
          </a:p>
          <a:p>
            <a:r>
              <a:rPr lang="en-US" sz="2000" dirty="0" smtClean="0"/>
              <a:t>The </a:t>
            </a:r>
            <a:r>
              <a:rPr lang="en-US" sz="2000" dirty="0"/>
              <a:t>training dataset contains stock price data from 2004 to 2019 (SPY.csv), while the testing dataset includes data from 2020 onward (SPY_test.csv).</a:t>
            </a:r>
          </a:p>
          <a:p>
            <a:pPr marL="0" indent="0">
              <a:buNone/>
            </a:pPr>
            <a:endParaRPr lang="en-US" sz="2000" dirty="0"/>
          </a:p>
          <a:p>
            <a:r>
              <a:rPr lang="en-US" sz="2000" dirty="0" smtClean="0"/>
              <a:t>The </a:t>
            </a:r>
            <a:r>
              <a:rPr lang="en-US" sz="2000" dirty="0"/>
              <a:t>training dataset was split into 90% for training and 10% for validation to balance learning and evaluation during the training phase.</a:t>
            </a:r>
          </a:p>
          <a:p>
            <a:pPr marL="0" indent="0">
              <a:buNone/>
            </a:pPr>
            <a:endParaRPr lang="en-US" sz="2000" dirty="0"/>
          </a:p>
          <a:p>
            <a:r>
              <a:rPr lang="en-US" sz="2000" dirty="0" smtClean="0"/>
              <a:t>This </a:t>
            </a:r>
            <a:r>
              <a:rPr lang="en-US" sz="2000" dirty="0"/>
              <a:t>data preparation ensures the model is evaluated comprehensively for its ability to generalize and predict future stock market trends.</a:t>
            </a:r>
            <a:endParaRPr sz="2000" dirty="0"/>
          </a:p>
        </p:txBody>
      </p:sp>
      <p:sp>
        <p:nvSpPr>
          <p:cNvPr id="5"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265" y="200608"/>
            <a:ext cx="8229600" cy="4525963"/>
          </a:xfrm>
        </p:spPr>
        <p:txBody>
          <a:bodyPr/>
          <a:lstStyle/>
          <a:p>
            <a:pPr marL="0" indent="0">
              <a:buNone/>
            </a:pPr>
            <a:r>
              <a:rPr lang="en-IN" dirty="0" smtClean="0"/>
              <a:t>Train Dataset</a:t>
            </a:r>
            <a:br>
              <a:rPr lang="en-IN"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65117585"/>
              </p:ext>
            </p:extLst>
          </p:nvPr>
        </p:nvGraphicFramePr>
        <p:xfrm>
          <a:off x="1330779" y="893544"/>
          <a:ext cx="6743700" cy="1570660"/>
        </p:xfrm>
        <a:graphic>
          <a:graphicData uri="http://schemas.openxmlformats.org/drawingml/2006/table">
            <a:tbl>
              <a:tblPr/>
              <a:tblGrid>
                <a:gridCol w="1257300">
                  <a:extLst>
                    <a:ext uri="{9D8B030D-6E8A-4147-A177-3AD203B41FA5}">
                      <a16:colId xmlns:a16="http://schemas.microsoft.com/office/drawing/2014/main" val="23835908"/>
                    </a:ext>
                  </a:extLst>
                </a:gridCol>
                <a:gridCol w="609600">
                  <a:extLst>
                    <a:ext uri="{9D8B030D-6E8A-4147-A177-3AD203B41FA5}">
                      <a16:colId xmlns:a16="http://schemas.microsoft.com/office/drawing/2014/main" val="1006094167"/>
                    </a:ext>
                  </a:extLst>
                </a:gridCol>
                <a:gridCol w="609600">
                  <a:extLst>
                    <a:ext uri="{9D8B030D-6E8A-4147-A177-3AD203B41FA5}">
                      <a16:colId xmlns:a16="http://schemas.microsoft.com/office/drawing/2014/main" val="1277395213"/>
                    </a:ext>
                  </a:extLst>
                </a:gridCol>
                <a:gridCol w="609600">
                  <a:extLst>
                    <a:ext uri="{9D8B030D-6E8A-4147-A177-3AD203B41FA5}">
                      <a16:colId xmlns:a16="http://schemas.microsoft.com/office/drawing/2014/main" val="2022748408"/>
                    </a:ext>
                  </a:extLst>
                </a:gridCol>
                <a:gridCol w="609600">
                  <a:extLst>
                    <a:ext uri="{9D8B030D-6E8A-4147-A177-3AD203B41FA5}">
                      <a16:colId xmlns:a16="http://schemas.microsoft.com/office/drawing/2014/main" val="1774818082"/>
                    </a:ext>
                  </a:extLst>
                </a:gridCol>
                <a:gridCol w="609600">
                  <a:extLst>
                    <a:ext uri="{9D8B030D-6E8A-4147-A177-3AD203B41FA5}">
                      <a16:colId xmlns:a16="http://schemas.microsoft.com/office/drawing/2014/main" val="3243579160"/>
                    </a:ext>
                  </a:extLst>
                </a:gridCol>
                <a:gridCol w="609600">
                  <a:extLst>
                    <a:ext uri="{9D8B030D-6E8A-4147-A177-3AD203B41FA5}">
                      <a16:colId xmlns:a16="http://schemas.microsoft.com/office/drawing/2014/main" val="2049562176"/>
                    </a:ext>
                  </a:extLst>
                </a:gridCol>
                <a:gridCol w="609600">
                  <a:extLst>
                    <a:ext uri="{9D8B030D-6E8A-4147-A177-3AD203B41FA5}">
                      <a16:colId xmlns:a16="http://schemas.microsoft.com/office/drawing/2014/main" val="1908785583"/>
                    </a:ext>
                  </a:extLst>
                </a:gridCol>
                <a:gridCol w="609600">
                  <a:extLst>
                    <a:ext uri="{9D8B030D-6E8A-4147-A177-3AD203B41FA5}">
                      <a16:colId xmlns:a16="http://schemas.microsoft.com/office/drawing/2014/main" val="947577812"/>
                    </a:ext>
                  </a:extLst>
                </a:gridCol>
                <a:gridCol w="609600">
                  <a:extLst>
                    <a:ext uri="{9D8B030D-6E8A-4147-A177-3AD203B41FA5}">
                      <a16:colId xmlns:a16="http://schemas.microsoft.com/office/drawing/2014/main" val="1238598985"/>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Date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Open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High</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Low</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Close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Volume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Adj Close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Return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Short_MA</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Long_MA</a:t>
                      </a:r>
                    </a:p>
                  </a:txBody>
                  <a:tcPr marL="7620" marR="7620" marT="7620" marB="0" anchor="b">
                    <a:lnL>
                      <a:noFill/>
                    </a:lnL>
                    <a:lnR>
                      <a:noFill/>
                    </a:lnR>
                    <a:lnT>
                      <a:noFill/>
                    </a:lnT>
                    <a:lnB>
                      <a:noFill/>
                    </a:lnB>
                  </a:tcPr>
                </a:tc>
                <a:extLst>
                  <a:ext uri="{0D108BD9-81ED-4DB2-BD59-A6C34878D82A}">
                    <a16:rowId xmlns:a16="http://schemas.microsoft.com/office/drawing/2014/main" val="1972540421"/>
                  </a:ext>
                </a:extLst>
              </a:tr>
              <a:tr h="182880">
                <a:tc>
                  <a:txBody>
                    <a:bodyPr/>
                    <a:lstStyle/>
                    <a:p>
                      <a:pPr algn="r" fontAlgn="b"/>
                      <a:r>
                        <a:rPr lang="en-IN" sz="1100" b="0" i="0" u="none" strike="noStrike">
                          <a:solidFill>
                            <a:srgbClr val="000000"/>
                          </a:solidFill>
                          <a:effectLst/>
                          <a:latin typeface="Calibri" panose="020F0502020204030204" pitchFamily="34" charset="0"/>
                        </a:rPr>
                        <a:t>01-02-2004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111.74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112.19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110.73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111.23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38072300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75.16</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75.16</a:t>
                      </a:r>
                    </a:p>
                  </a:txBody>
                  <a:tcPr marL="7620" marR="7620" marT="7620" marB="0" anchor="b">
                    <a:lnL>
                      <a:noFill/>
                    </a:lnL>
                    <a:lnR>
                      <a:noFill/>
                    </a:lnR>
                    <a:lnT>
                      <a:noFill/>
                    </a:lnT>
                    <a:lnB>
                      <a:noFill/>
                    </a:lnB>
                  </a:tcPr>
                </a:tc>
                <a:extLst>
                  <a:ext uri="{0D108BD9-81ED-4DB2-BD59-A6C34878D82A}">
                    <a16:rowId xmlns:a16="http://schemas.microsoft.com/office/drawing/2014/main" val="3631131588"/>
                  </a:ext>
                </a:extLst>
              </a:tr>
              <a:tr h="182880">
                <a:tc>
                  <a:txBody>
                    <a:bodyPr/>
                    <a:lstStyle/>
                    <a:p>
                      <a:pPr algn="r" fontAlgn="b"/>
                      <a:r>
                        <a:rPr lang="en-IN" sz="1100" b="0" i="0" u="none" strike="noStrike">
                          <a:solidFill>
                            <a:srgbClr val="000000"/>
                          </a:solidFill>
                          <a:effectLst/>
                          <a:latin typeface="Calibri" panose="020F0502020204030204" pitchFamily="34" charset="0"/>
                        </a:rPr>
                        <a:t>01-05-2004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111.69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112.52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111.59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112.44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27959800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75.97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0.010878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75.565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75.565</a:t>
                      </a:r>
                    </a:p>
                  </a:txBody>
                  <a:tcPr marL="7620" marR="7620" marT="7620" marB="0" anchor="b">
                    <a:lnL>
                      <a:noFill/>
                    </a:lnL>
                    <a:lnR>
                      <a:noFill/>
                    </a:lnR>
                    <a:lnT>
                      <a:noFill/>
                    </a:lnT>
                    <a:lnB>
                      <a:noFill/>
                    </a:lnB>
                  </a:tcPr>
                </a:tc>
                <a:extLst>
                  <a:ext uri="{0D108BD9-81ED-4DB2-BD59-A6C34878D82A}">
                    <a16:rowId xmlns:a16="http://schemas.microsoft.com/office/drawing/2014/main" val="1598587012"/>
                  </a:ext>
                </a:extLst>
              </a:tr>
              <a:tr h="290500">
                <a:tc>
                  <a:txBody>
                    <a:bodyPr/>
                    <a:lstStyle/>
                    <a:p>
                      <a:pPr algn="r" fontAlgn="b"/>
                      <a:r>
                        <a:rPr lang="en-IN" sz="1100" b="0" i="0" u="none" strike="noStrike">
                          <a:solidFill>
                            <a:srgbClr val="000000"/>
                          </a:solidFill>
                          <a:effectLst/>
                          <a:latin typeface="Calibri" panose="020F0502020204030204" pitchFamily="34" charset="0"/>
                        </a:rPr>
                        <a:t>01-06-2004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112.55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20472800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0.000978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75.72667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75.72667</a:t>
                      </a:r>
                    </a:p>
                  </a:txBody>
                  <a:tcPr marL="7620" marR="7620" marT="7620" marB="0" anchor="b">
                    <a:lnL>
                      <a:noFill/>
                    </a:lnL>
                    <a:lnR>
                      <a:noFill/>
                    </a:lnR>
                    <a:lnT>
                      <a:noFill/>
                    </a:lnT>
                    <a:lnB>
                      <a:noFill/>
                    </a:lnB>
                  </a:tcPr>
                </a:tc>
                <a:extLst>
                  <a:ext uri="{0D108BD9-81ED-4DB2-BD59-A6C34878D82A}">
                    <a16:rowId xmlns:a16="http://schemas.microsoft.com/office/drawing/2014/main" val="970245450"/>
                  </a:ext>
                </a:extLst>
              </a:tr>
              <a:tr h="182880">
                <a:tc>
                  <a:txBody>
                    <a:bodyPr/>
                    <a:lstStyle/>
                    <a:p>
                      <a:pPr algn="r" fontAlgn="b"/>
                      <a:r>
                        <a:rPr lang="en-IN" sz="1100" b="0" i="0" u="none" strike="noStrike">
                          <a:solidFill>
                            <a:srgbClr val="000000"/>
                          </a:solidFill>
                          <a:effectLst/>
                          <a:latin typeface="Calibri" panose="020F0502020204030204" pitchFamily="34" charset="0"/>
                        </a:rPr>
                        <a:t>01-07-2004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112.39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113.06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111.89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112.93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30170400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76.31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0.003376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75.8725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75.8725</a:t>
                      </a:r>
                    </a:p>
                  </a:txBody>
                  <a:tcPr marL="7620" marR="7620" marT="7620" marB="0" anchor="b">
                    <a:lnL>
                      <a:noFill/>
                    </a:lnL>
                    <a:lnR>
                      <a:noFill/>
                    </a:lnR>
                    <a:lnT>
                      <a:noFill/>
                    </a:lnT>
                    <a:lnB>
                      <a:noFill/>
                    </a:lnB>
                  </a:tcPr>
                </a:tc>
                <a:extLst>
                  <a:ext uri="{0D108BD9-81ED-4DB2-BD59-A6C34878D82A}">
                    <a16:rowId xmlns:a16="http://schemas.microsoft.com/office/drawing/2014/main" val="651613296"/>
                  </a:ext>
                </a:extLst>
              </a:tr>
              <a:tr h="182880">
                <a:tc>
                  <a:txBody>
                    <a:bodyPr/>
                    <a:lstStyle/>
                    <a:p>
                      <a:pPr algn="r" fontAlgn="b"/>
                      <a:r>
                        <a:rPr lang="en-IN" sz="1100" b="0" i="0" u="none" strike="noStrike">
                          <a:solidFill>
                            <a:srgbClr val="000000"/>
                          </a:solidFill>
                          <a:effectLst/>
                          <a:latin typeface="Calibri" panose="020F0502020204030204" pitchFamily="34" charset="0"/>
                        </a:rPr>
                        <a:t>01-08-2004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113.41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112.77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113.38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36438400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76.61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0.003985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76.02</a:t>
                      </a:r>
                    </a:p>
                  </a:txBody>
                  <a:tcPr marL="7620" marR="7620" marT="7620" marB="0" anchor="b">
                    <a:lnL>
                      <a:noFill/>
                    </a:lnL>
                    <a:lnR>
                      <a:noFill/>
                    </a:lnR>
                    <a:lnT>
                      <a:noFill/>
                    </a:lnT>
                    <a:lnB>
                      <a:noFill/>
                    </a:lnB>
                  </a:tcPr>
                </a:tc>
                <a:extLst>
                  <a:ext uri="{0D108BD9-81ED-4DB2-BD59-A6C34878D82A}">
                    <a16:rowId xmlns:a16="http://schemas.microsoft.com/office/drawing/2014/main" val="1159161221"/>
                  </a:ext>
                </a:extLst>
              </a:tr>
              <a:tr h="182880">
                <a:tc>
                  <a:txBody>
                    <a:bodyPr/>
                    <a:lstStyle/>
                    <a:p>
                      <a:pPr algn="r" fontAlgn="b"/>
                      <a:r>
                        <a:rPr lang="en-IN" sz="1100" b="0" i="0" u="none" strike="noStrike">
                          <a:solidFill>
                            <a:srgbClr val="000000"/>
                          </a:solidFill>
                          <a:effectLst/>
                          <a:latin typeface="Calibri" panose="020F0502020204030204" pitchFamily="34" charset="0"/>
                        </a:rPr>
                        <a:t>01-09-2004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112.27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112.39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54084300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75.94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-0.00873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76.00667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76.00667</a:t>
                      </a:r>
                    </a:p>
                  </a:txBody>
                  <a:tcPr marL="7620" marR="7620" marT="7620" marB="0" anchor="b">
                    <a:lnL>
                      <a:noFill/>
                    </a:lnL>
                    <a:lnR>
                      <a:noFill/>
                    </a:lnR>
                    <a:lnT>
                      <a:noFill/>
                    </a:lnT>
                    <a:lnB>
                      <a:noFill/>
                    </a:lnB>
                  </a:tcPr>
                </a:tc>
                <a:extLst>
                  <a:ext uri="{0D108BD9-81ED-4DB2-BD59-A6C34878D82A}">
                    <a16:rowId xmlns:a16="http://schemas.microsoft.com/office/drawing/2014/main" val="1372730592"/>
                  </a:ext>
                </a:extLst>
              </a:tr>
              <a:tr h="182880">
                <a:tc>
                  <a:txBody>
                    <a:bodyPr/>
                    <a:lstStyle/>
                    <a:p>
                      <a:pPr algn="r" fontAlgn="b"/>
                      <a:r>
                        <a:rPr lang="en-IN" sz="1100" b="0" i="0" u="none" strike="noStrike">
                          <a:solidFill>
                            <a:srgbClr val="000000"/>
                          </a:solidFill>
                          <a:effectLst/>
                          <a:latin typeface="Calibri" panose="020F0502020204030204" pitchFamily="34" charset="0"/>
                        </a:rPr>
                        <a:t>01-12-2004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112.55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113.22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31564100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0.007385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76.07714</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76.07714</a:t>
                      </a:r>
                    </a:p>
                  </a:txBody>
                  <a:tcPr marL="7620" marR="7620" marT="7620" marB="0" anchor="b">
                    <a:lnL>
                      <a:noFill/>
                    </a:lnL>
                    <a:lnR>
                      <a:noFill/>
                    </a:lnR>
                    <a:lnT>
                      <a:noFill/>
                    </a:lnT>
                    <a:lnB>
                      <a:noFill/>
                    </a:lnB>
                  </a:tcPr>
                </a:tc>
                <a:extLst>
                  <a:ext uri="{0D108BD9-81ED-4DB2-BD59-A6C34878D82A}">
                    <a16:rowId xmlns:a16="http://schemas.microsoft.com/office/drawing/2014/main" val="2860983896"/>
                  </a:ext>
                </a:extLst>
              </a:tr>
            </a:tbl>
          </a:graphicData>
        </a:graphic>
      </p:graphicFrame>
      <p:sp>
        <p:nvSpPr>
          <p:cNvPr id="5" name="Rectangle 4"/>
          <p:cNvSpPr/>
          <p:nvPr/>
        </p:nvSpPr>
        <p:spPr>
          <a:xfrm>
            <a:off x="233265" y="2784816"/>
            <a:ext cx="4572000" cy="584775"/>
          </a:xfrm>
          <a:prstGeom prst="rect">
            <a:avLst/>
          </a:prstGeom>
        </p:spPr>
        <p:txBody>
          <a:bodyPr>
            <a:spAutoFit/>
          </a:bodyPr>
          <a:lstStyle/>
          <a:p>
            <a:r>
              <a:rPr lang="en-IN" sz="3200" dirty="0" smtClean="0"/>
              <a:t>Test Dataset</a:t>
            </a:r>
            <a:endParaRPr lang="en-IN" sz="3200" dirty="0"/>
          </a:p>
        </p:txBody>
      </p:sp>
      <p:graphicFrame>
        <p:nvGraphicFramePr>
          <p:cNvPr id="8" name="Table 7"/>
          <p:cNvGraphicFramePr>
            <a:graphicFrameLocks noGrp="1"/>
          </p:cNvGraphicFramePr>
          <p:nvPr>
            <p:extLst>
              <p:ext uri="{D42A27DB-BD31-4B8C-83A1-F6EECF244321}">
                <p14:modId xmlns:p14="http://schemas.microsoft.com/office/powerpoint/2010/main" val="1631313254"/>
              </p:ext>
            </p:extLst>
          </p:nvPr>
        </p:nvGraphicFramePr>
        <p:xfrm>
          <a:off x="810079" y="3863181"/>
          <a:ext cx="7264400" cy="1463040"/>
        </p:xfrm>
        <a:graphic>
          <a:graphicData uri="http://schemas.openxmlformats.org/drawingml/2006/table">
            <a:tbl>
              <a:tblPr/>
              <a:tblGrid>
                <a:gridCol w="1778000">
                  <a:extLst>
                    <a:ext uri="{9D8B030D-6E8A-4147-A177-3AD203B41FA5}">
                      <a16:colId xmlns:a16="http://schemas.microsoft.com/office/drawing/2014/main" val="358782682"/>
                    </a:ext>
                  </a:extLst>
                </a:gridCol>
                <a:gridCol w="609600">
                  <a:extLst>
                    <a:ext uri="{9D8B030D-6E8A-4147-A177-3AD203B41FA5}">
                      <a16:colId xmlns:a16="http://schemas.microsoft.com/office/drawing/2014/main" val="3676624899"/>
                    </a:ext>
                  </a:extLst>
                </a:gridCol>
                <a:gridCol w="609600">
                  <a:extLst>
                    <a:ext uri="{9D8B030D-6E8A-4147-A177-3AD203B41FA5}">
                      <a16:colId xmlns:a16="http://schemas.microsoft.com/office/drawing/2014/main" val="798721604"/>
                    </a:ext>
                  </a:extLst>
                </a:gridCol>
                <a:gridCol w="609600">
                  <a:extLst>
                    <a:ext uri="{9D8B030D-6E8A-4147-A177-3AD203B41FA5}">
                      <a16:colId xmlns:a16="http://schemas.microsoft.com/office/drawing/2014/main" val="33367136"/>
                    </a:ext>
                  </a:extLst>
                </a:gridCol>
                <a:gridCol w="609600">
                  <a:extLst>
                    <a:ext uri="{9D8B030D-6E8A-4147-A177-3AD203B41FA5}">
                      <a16:colId xmlns:a16="http://schemas.microsoft.com/office/drawing/2014/main" val="2625463317"/>
                    </a:ext>
                  </a:extLst>
                </a:gridCol>
                <a:gridCol w="609600">
                  <a:extLst>
                    <a:ext uri="{9D8B030D-6E8A-4147-A177-3AD203B41FA5}">
                      <a16:colId xmlns:a16="http://schemas.microsoft.com/office/drawing/2014/main" val="2184293821"/>
                    </a:ext>
                  </a:extLst>
                </a:gridCol>
                <a:gridCol w="609600">
                  <a:extLst>
                    <a:ext uri="{9D8B030D-6E8A-4147-A177-3AD203B41FA5}">
                      <a16:colId xmlns:a16="http://schemas.microsoft.com/office/drawing/2014/main" val="1794757956"/>
                    </a:ext>
                  </a:extLst>
                </a:gridCol>
                <a:gridCol w="609600">
                  <a:extLst>
                    <a:ext uri="{9D8B030D-6E8A-4147-A177-3AD203B41FA5}">
                      <a16:colId xmlns:a16="http://schemas.microsoft.com/office/drawing/2014/main" val="3471866736"/>
                    </a:ext>
                  </a:extLst>
                </a:gridCol>
                <a:gridCol w="609600">
                  <a:extLst>
                    <a:ext uri="{9D8B030D-6E8A-4147-A177-3AD203B41FA5}">
                      <a16:colId xmlns:a16="http://schemas.microsoft.com/office/drawing/2014/main" val="953708152"/>
                    </a:ext>
                  </a:extLst>
                </a:gridCol>
                <a:gridCol w="609600">
                  <a:extLst>
                    <a:ext uri="{9D8B030D-6E8A-4147-A177-3AD203B41FA5}">
                      <a16:colId xmlns:a16="http://schemas.microsoft.com/office/drawing/2014/main" val="2266189996"/>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Date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Open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High</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Low</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Close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Volume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Adj Close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Return</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Short_MA</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Long_MA</a:t>
                      </a:r>
                    </a:p>
                  </a:txBody>
                  <a:tcPr marL="7620" marR="7620" marT="7620" marB="0" anchor="b">
                    <a:lnL>
                      <a:noFill/>
                    </a:lnL>
                    <a:lnR>
                      <a:noFill/>
                    </a:lnR>
                    <a:lnT>
                      <a:noFill/>
                    </a:lnT>
                    <a:lnB>
                      <a:noFill/>
                    </a:lnB>
                  </a:tcPr>
                </a:tc>
                <a:extLst>
                  <a:ext uri="{0D108BD9-81ED-4DB2-BD59-A6C34878D82A}">
                    <a16:rowId xmlns:a16="http://schemas.microsoft.com/office/drawing/2014/main" val="2020584930"/>
                  </a:ext>
                </a:extLst>
              </a:tr>
              <a:tr h="182880">
                <a:tc>
                  <a:txBody>
                    <a:bodyPr/>
                    <a:lstStyle/>
                    <a:p>
                      <a:pPr algn="r" fontAlgn="b"/>
                      <a:r>
                        <a:rPr lang="en-IN" sz="1100" b="0" i="0" u="none" strike="noStrike">
                          <a:solidFill>
                            <a:srgbClr val="000000"/>
                          </a:solidFill>
                          <a:effectLst/>
                          <a:latin typeface="Calibri" panose="020F0502020204030204" pitchFamily="34" charset="0"/>
                        </a:rPr>
                        <a:t>01-02-2020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323.54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324.89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322.53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324.87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59151200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302.21</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302.21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302.21</a:t>
                      </a:r>
                    </a:p>
                  </a:txBody>
                  <a:tcPr marL="7620" marR="7620" marT="7620" marB="0" anchor="b">
                    <a:lnL>
                      <a:noFill/>
                    </a:lnL>
                    <a:lnR>
                      <a:noFill/>
                    </a:lnR>
                    <a:lnT>
                      <a:noFill/>
                    </a:lnT>
                    <a:lnB>
                      <a:noFill/>
                    </a:lnB>
                  </a:tcPr>
                </a:tc>
                <a:extLst>
                  <a:ext uri="{0D108BD9-81ED-4DB2-BD59-A6C34878D82A}">
                    <a16:rowId xmlns:a16="http://schemas.microsoft.com/office/drawing/2014/main" val="1798786989"/>
                  </a:ext>
                </a:extLst>
              </a:tr>
              <a:tr h="182880">
                <a:tc>
                  <a:txBody>
                    <a:bodyPr/>
                    <a:lstStyle/>
                    <a:p>
                      <a:pPr algn="r" fontAlgn="b"/>
                      <a:r>
                        <a:rPr lang="en-IN" sz="1100" b="0" i="0" u="none" strike="noStrike">
                          <a:solidFill>
                            <a:srgbClr val="000000"/>
                          </a:solidFill>
                          <a:effectLst/>
                          <a:latin typeface="Calibri" panose="020F0502020204030204" pitchFamily="34" charset="0"/>
                        </a:rPr>
                        <a:t>01-03-2020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323.64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322.41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77709700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299.92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-0.00757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301.065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301.065</a:t>
                      </a:r>
                    </a:p>
                  </a:txBody>
                  <a:tcPr marL="7620" marR="7620" marT="7620" marB="0" anchor="b">
                    <a:lnL>
                      <a:noFill/>
                    </a:lnL>
                    <a:lnR>
                      <a:noFill/>
                    </a:lnR>
                    <a:lnT>
                      <a:noFill/>
                    </a:lnT>
                    <a:lnB>
                      <a:noFill/>
                    </a:lnB>
                  </a:tcPr>
                </a:tc>
                <a:extLst>
                  <a:ext uri="{0D108BD9-81ED-4DB2-BD59-A6C34878D82A}">
                    <a16:rowId xmlns:a16="http://schemas.microsoft.com/office/drawing/2014/main" val="2100982229"/>
                  </a:ext>
                </a:extLst>
              </a:tr>
              <a:tr h="182880">
                <a:tc>
                  <a:txBody>
                    <a:bodyPr/>
                    <a:lstStyle/>
                    <a:p>
                      <a:pPr algn="r" fontAlgn="b"/>
                      <a:r>
                        <a:rPr lang="en-IN" sz="1100" b="0" i="0" u="none" strike="noStrike">
                          <a:solidFill>
                            <a:srgbClr val="000000"/>
                          </a:solidFill>
                          <a:effectLst/>
                          <a:latin typeface="Calibri" panose="020F0502020204030204" pitchFamily="34" charset="0"/>
                        </a:rPr>
                        <a:t>01-06-2020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320.49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320.36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323.64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55653900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0.003815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301.0633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301.0633</a:t>
                      </a:r>
                    </a:p>
                  </a:txBody>
                  <a:tcPr marL="7620" marR="7620" marT="7620" marB="0" anchor="b">
                    <a:lnL>
                      <a:noFill/>
                    </a:lnL>
                    <a:lnR>
                      <a:noFill/>
                    </a:lnR>
                    <a:lnT>
                      <a:noFill/>
                    </a:lnT>
                    <a:lnB>
                      <a:noFill/>
                    </a:lnB>
                  </a:tcPr>
                </a:tc>
                <a:extLst>
                  <a:ext uri="{0D108BD9-81ED-4DB2-BD59-A6C34878D82A}">
                    <a16:rowId xmlns:a16="http://schemas.microsoft.com/office/drawing/2014/main" val="3678921128"/>
                  </a:ext>
                </a:extLst>
              </a:tr>
              <a:tr h="182880">
                <a:tc>
                  <a:txBody>
                    <a:bodyPr/>
                    <a:lstStyle/>
                    <a:p>
                      <a:pPr algn="r" fontAlgn="b"/>
                      <a:r>
                        <a:rPr lang="en-IN" sz="1100" b="0" i="0" u="none" strike="noStrike">
                          <a:solidFill>
                            <a:srgbClr val="000000"/>
                          </a:solidFill>
                          <a:effectLst/>
                          <a:latin typeface="Calibri" panose="020F0502020204030204" pitchFamily="34" charset="0"/>
                        </a:rPr>
                        <a:t>01-07-2020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323.02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323.54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40496400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300.22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-0.00281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300.8525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300.8525</a:t>
                      </a:r>
                    </a:p>
                  </a:txBody>
                  <a:tcPr marL="7620" marR="7620" marT="7620" marB="0" anchor="b">
                    <a:lnL>
                      <a:noFill/>
                    </a:lnL>
                    <a:lnR>
                      <a:noFill/>
                    </a:lnR>
                    <a:lnT>
                      <a:noFill/>
                    </a:lnT>
                    <a:lnB>
                      <a:noFill/>
                    </a:lnB>
                  </a:tcPr>
                </a:tc>
                <a:extLst>
                  <a:ext uri="{0D108BD9-81ED-4DB2-BD59-A6C34878D82A}">
                    <a16:rowId xmlns:a16="http://schemas.microsoft.com/office/drawing/2014/main" val="2097657199"/>
                  </a:ext>
                </a:extLst>
              </a:tr>
              <a:tr h="182880">
                <a:tc>
                  <a:txBody>
                    <a:bodyPr/>
                    <a:lstStyle/>
                    <a:p>
                      <a:pPr algn="r" fontAlgn="b"/>
                      <a:r>
                        <a:rPr lang="en-IN" sz="1100" b="0" i="0" u="none" strike="noStrike">
                          <a:solidFill>
                            <a:srgbClr val="000000"/>
                          </a:solidFill>
                          <a:effectLst/>
                          <a:latin typeface="Calibri" panose="020F0502020204030204" pitchFamily="34" charset="0"/>
                        </a:rPr>
                        <a:t>01-08-2020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322.94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325.78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322.67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324.45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68296000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301.82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0.005329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301.046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301.046</a:t>
                      </a:r>
                    </a:p>
                  </a:txBody>
                  <a:tcPr marL="7620" marR="7620" marT="7620" marB="0" anchor="b">
                    <a:lnL>
                      <a:noFill/>
                    </a:lnL>
                    <a:lnR>
                      <a:noFill/>
                    </a:lnR>
                    <a:lnT>
                      <a:noFill/>
                    </a:lnT>
                    <a:lnB>
                      <a:noFill/>
                    </a:lnB>
                  </a:tcPr>
                </a:tc>
                <a:extLst>
                  <a:ext uri="{0D108BD9-81ED-4DB2-BD59-A6C34878D82A}">
                    <a16:rowId xmlns:a16="http://schemas.microsoft.com/office/drawing/2014/main" val="1026272551"/>
                  </a:ext>
                </a:extLst>
              </a:tr>
              <a:tr h="182880">
                <a:tc>
                  <a:txBody>
                    <a:bodyPr/>
                    <a:lstStyle/>
                    <a:p>
                      <a:pPr algn="r" fontAlgn="b"/>
                      <a:r>
                        <a:rPr lang="en-IN" sz="1100" b="0" i="0" u="none" strike="noStrike">
                          <a:solidFill>
                            <a:srgbClr val="000000"/>
                          </a:solidFill>
                          <a:effectLst/>
                          <a:latin typeface="Calibri" panose="020F0502020204030204" pitchFamily="34" charset="0"/>
                        </a:rPr>
                        <a:t>01-09-2020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326.16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326.73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325.52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326.65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48473300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303.86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0.006781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301.515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301.515</a:t>
                      </a:r>
                    </a:p>
                  </a:txBody>
                  <a:tcPr marL="7620" marR="7620" marT="7620" marB="0" anchor="b">
                    <a:lnL>
                      <a:noFill/>
                    </a:lnL>
                    <a:lnR>
                      <a:noFill/>
                    </a:lnR>
                    <a:lnT>
                      <a:noFill/>
                    </a:lnT>
                    <a:lnB>
                      <a:noFill/>
                    </a:lnB>
                  </a:tcPr>
                </a:tc>
                <a:extLst>
                  <a:ext uri="{0D108BD9-81ED-4DB2-BD59-A6C34878D82A}">
                    <a16:rowId xmlns:a16="http://schemas.microsoft.com/office/drawing/2014/main" val="461240673"/>
                  </a:ext>
                </a:extLst>
              </a:tr>
              <a:tr h="182880">
                <a:tc>
                  <a:txBody>
                    <a:bodyPr/>
                    <a:lstStyle/>
                    <a:p>
                      <a:pPr algn="r" fontAlgn="b"/>
                      <a:r>
                        <a:rPr lang="en-IN" sz="1100" b="0" i="0" u="none" strike="noStrike">
                          <a:solidFill>
                            <a:srgbClr val="000000"/>
                          </a:solidFill>
                          <a:effectLst/>
                          <a:latin typeface="Calibri" panose="020F0502020204030204" pitchFamily="34" charset="0"/>
                        </a:rPr>
                        <a:t>01-10-2020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327.29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327.46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325.71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53029300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302.99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-0.00288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301.7257</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301.7257</a:t>
                      </a:r>
                    </a:p>
                  </a:txBody>
                  <a:tcPr marL="7620" marR="7620" marT="7620" marB="0" anchor="b">
                    <a:lnL>
                      <a:noFill/>
                    </a:lnL>
                    <a:lnR>
                      <a:noFill/>
                    </a:lnR>
                    <a:lnT>
                      <a:noFill/>
                    </a:lnT>
                    <a:lnB>
                      <a:noFill/>
                    </a:lnB>
                  </a:tcPr>
                </a:tc>
                <a:extLst>
                  <a:ext uri="{0D108BD9-81ED-4DB2-BD59-A6C34878D82A}">
                    <a16:rowId xmlns:a16="http://schemas.microsoft.com/office/drawing/2014/main" val="3214687011"/>
                  </a:ext>
                </a:extLst>
              </a:tr>
            </a:tbl>
          </a:graphicData>
        </a:graphic>
      </p:graphicFrame>
      <p:sp>
        <p:nvSpPr>
          <p:cNvPr id="9"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extLst>
      <p:ext uri="{BB962C8B-B14F-4D97-AF65-F5344CB8AC3E}">
        <p14:creationId xmlns:p14="http://schemas.microsoft.com/office/powerpoint/2010/main" val="38750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Preprocessing</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a:t>The normalized stock price data is transformed into sequences of fixed-length </a:t>
            </a:r>
            <a:r>
              <a:rPr lang="en-US" dirty="0" smtClean="0"/>
              <a:t>sequence length, </a:t>
            </a:r>
            <a:r>
              <a:rPr lang="en-US" dirty="0"/>
              <a:t>where each sequence represents past data, and the target is the next price.  </a:t>
            </a:r>
          </a:p>
          <a:p>
            <a:endParaRPr lang="en-US" dirty="0"/>
          </a:p>
          <a:p>
            <a:r>
              <a:rPr lang="en-US" dirty="0" smtClean="0"/>
              <a:t>The create sequences </a:t>
            </a:r>
            <a:r>
              <a:rPr lang="en-US" dirty="0"/>
              <a:t>function generates overlapping sequences (`X`) and targets (`y`) using a sliding window approach.  </a:t>
            </a:r>
          </a:p>
          <a:p>
            <a:endParaRPr lang="en-US" dirty="0"/>
          </a:p>
          <a:p>
            <a:r>
              <a:rPr lang="en-US" dirty="0" smtClean="0"/>
              <a:t>The </a:t>
            </a:r>
            <a:r>
              <a:rPr lang="en-US" dirty="0"/>
              <a:t>dataset is split into training (90%) and validation (10%) sets, maintaining chronological order to preserve temporal structure.  </a:t>
            </a:r>
          </a:p>
          <a:p>
            <a:endParaRPr lang="en-US" dirty="0"/>
          </a:p>
          <a:p>
            <a:r>
              <a:rPr lang="en-US" dirty="0" smtClean="0"/>
              <a:t>The </a:t>
            </a:r>
            <a:r>
              <a:rPr lang="en-US" dirty="0"/>
              <a:t>training set optimizes the model, while the validation set evaluates its performance on unseen future data. </a:t>
            </a:r>
            <a:endParaRPr lang="en-IN" dirty="0"/>
          </a:p>
        </p:txBody>
      </p:sp>
    </p:spTree>
    <p:extLst>
      <p:ext uri="{BB962C8B-B14F-4D97-AF65-F5344CB8AC3E}">
        <p14:creationId xmlns:p14="http://schemas.microsoft.com/office/powerpoint/2010/main" val="3235555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to Temporal Convolutional Networks (TCNs)</a:t>
            </a:r>
          </a:p>
        </p:txBody>
      </p:sp>
      <p:sp>
        <p:nvSpPr>
          <p:cNvPr id="3" name="Content Placeholder 2"/>
          <p:cNvSpPr>
            <a:spLocks noGrp="1"/>
          </p:cNvSpPr>
          <p:nvPr>
            <p:ph idx="1"/>
          </p:nvPr>
        </p:nvSpPr>
        <p:spPr/>
        <p:txBody>
          <a:bodyPr>
            <a:normAutofit lnSpcReduction="10000"/>
          </a:bodyPr>
          <a:lstStyle/>
          <a:p>
            <a:r>
              <a:rPr dirty="0" smtClean="0"/>
              <a:t>TCNs </a:t>
            </a:r>
            <a:r>
              <a:rPr dirty="0"/>
              <a:t>are designed for sequential data like </a:t>
            </a:r>
            <a:r>
              <a:rPr lang="en-IN" dirty="0" smtClean="0"/>
              <a:t>   </a:t>
            </a:r>
            <a:r>
              <a:rPr dirty="0" smtClean="0"/>
              <a:t>time-series</a:t>
            </a:r>
            <a:r>
              <a:rPr dirty="0"/>
              <a:t>.</a:t>
            </a:r>
          </a:p>
          <a:p>
            <a:pPr marL="0" indent="0">
              <a:buNone/>
            </a:pPr>
            <a:r>
              <a:rPr b="1" dirty="0" smtClean="0"/>
              <a:t>Key Features:</a:t>
            </a:r>
          </a:p>
          <a:p>
            <a:r>
              <a:rPr dirty="0" smtClean="0"/>
              <a:t>Causal </a:t>
            </a:r>
            <a:r>
              <a:rPr dirty="0"/>
              <a:t>Convolutions: Ensure predictions rely only on past data.</a:t>
            </a:r>
          </a:p>
          <a:p>
            <a:r>
              <a:rPr dirty="0" smtClean="0"/>
              <a:t>Dilated </a:t>
            </a:r>
            <a:r>
              <a:rPr dirty="0"/>
              <a:t>Convolutions: Capture long-term dependencies efficiently.</a:t>
            </a:r>
          </a:p>
          <a:p>
            <a:r>
              <a:rPr dirty="0" smtClean="0"/>
              <a:t>Parallel </a:t>
            </a:r>
            <a:r>
              <a:rPr dirty="0"/>
              <a:t>Processing: Faster than recurrent models like LSTMs.</a:t>
            </a:r>
          </a:p>
        </p:txBody>
      </p:sp>
      <p:sp>
        <p:nvSpPr>
          <p:cNvPr id="4" name="Footer Placeholder 3"/>
          <p:cNvSpPr>
            <a:spLocks noGrp="1"/>
          </p:cNvSpPr>
          <p:nvPr>
            <p:ph type="ftr" sz="quarter" idx="11"/>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smtClean="0">
                <a:solidFill>
                  <a:srgbClr val="898989"/>
                </a:solidFill>
              </a:rPr>
              <a:t>@Rohan Singh</a:t>
            </a:r>
            <a:endParaRPr lang="en-US" altLang="en-US" sz="1200" dirty="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Architecture</a:t>
            </a:r>
            <a:endParaRPr lang="en-IN" dirty="0"/>
          </a:p>
        </p:txBody>
      </p:sp>
      <p:sp>
        <p:nvSpPr>
          <p:cNvPr id="3" name="Content Placeholder 2"/>
          <p:cNvSpPr>
            <a:spLocks noGrp="1"/>
          </p:cNvSpPr>
          <p:nvPr>
            <p:ph idx="1"/>
          </p:nvPr>
        </p:nvSpPr>
        <p:spPr/>
        <p:txBody>
          <a:bodyPr>
            <a:normAutofit fontScale="70000" lnSpcReduction="20000"/>
          </a:bodyPr>
          <a:lstStyle/>
          <a:p>
            <a:r>
              <a:rPr lang="en-US" dirty="0"/>
              <a:t>1. </a:t>
            </a:r>
            <a:r>
              <a:rPr lang="en-US" dirty="0" smtClean="0"/>
              <a:t>Input Layer: </a:t>
            </a:r>
            <a:r>
              <a:rPr lang="en-US" dirty="0"/>
              <a:t>Accepts input data with the specified </a:t>
            </a:r>
            <a:r>
              <a:rPr lang="en-US" dirty="0" smtClean="0"/>
              <a:t>shape.</a:t>
            </a:r>
            <a:endParaRPr lang="en-US" dirty="0"/>
          </a:p>
          <a:p>
            <a:r>
              <a:rPr lang="en-US" dirty="0"/>
              <a:t>2. </a:t>
            </a:r>
            <a:r>
              <a:rPr lang="en-US" dirty="0" smtClean="0"/>
              <a:t>Conv1D </a:t>
            </a:r>
            <a:r>
              <a:rPr lang="en-US" dirty="0"/>
              <a:t>Layer </a:t>
            </a:r>
            <a:r>
              <a:rPr lang="en-US" dirty="0" smtClean="0"/>
              <a:t>1: </a:t>
            </a:r>
            <a:r>
              <a:rPr lang="en-US" dirty="0"/>
              <a:t>Applies 64 filters with a kernel size of 3 using causal padding and </a:t>
            </a:r>
            <a:r>
              <a:rPr lang="en-US" dirty="0" err="1"/>
              <a:t>ReLU</a:t>
            </a:r>
            <a:r>
              <a:rPr lang="en-US" dirty="0"/>
              <a:t> activation to extract temporal features.  </a:t>
            </a:r>
          </a:p>
          <a:p>
            <a:r>
              <a:rPr lang="en-US" dirty="0"/>
              <a:t>3. </a:t>
            </a:r>
            <a:r>
              <a:rPr lang="en-US" dirty="0" smtClean="0"/>
              <a:t>Dropout </a:t>
            </a:r>
            <a:r>
              <a:rPr lang="en-US" dirty="0"/>
              <a:t>Layer </a:t>
            </a:r>
            <a:r>
              <a:rPr lang="en-US" dirty="0" smtClean="0"/>
              <a:t>1: </a:t>
            </a:r>
            <a:r>
              <a:rPr lang="en-US" dirty="0"/>
              <a:t>Randomly drops 20% of neurons to prevent overfitting.  </a:t>
            </a:r>
          </a:p>
          <a:p>
            <a:r>
              <a:rPr lang="en-US" dirty="0"/>
              <a:t>4. </a:t>
            </a:r>
            <a:r>
              <a:rPr lang="en-US" dirty="0" smtClean="0"/>
              <a:t>Conv1D </a:t>
            </a:r>
            <a:r>
              <a:rPr lang="en-US" dirty="0"/>
              <a:t>Layer </a:t>
            </a:r>
            <a:r>
              <a:rPr lang="en-US" dirty="0" smtClean="0"/>
              <a:t>2: </a:t>
            </a:r>
            <a:r>
              <a:rPr lang="en-US" dirty="0"/>
              <a:t>Applies 32 filters with a kernel size of 3 using causal padding and </a:t>
            </a:r>
            <a:r>
              <a:rPr lang="en-US" dirty="0" err="1"/>
              <a:t>ReLU</a:t>
            </a:r>
            <a:r>
              <a:rPr lang="en-US" dirty="0"/>
              <a:t> activation for further feature extraction.  </a:t>
            </a:r>
          </a:p>
          <a:p>
            <a:r>
              <a:rPr lang="en-US" dirty="0"/>
              <a:t>5. </a:t>
            </a:r>
            <a:r>
              <a:rPr lang="en-US" dirty="0" smtClean="0"/>
              <a:t>Dropout </a:t>
            </a:r>
            <a:r>
              <a:rPr lang="en-US" dirty="0"/>
              <a:t>Layer </a:t>
            </a:r>
            <a:r>
              <a:rPr lang="en-US" dirty="0" smtClean="0"/>
              <a:t>2: </a:t>
            </a:r>
            <a:r>
              <a:rPr lang="en-US" dirty="0"/>
              <a:t>Randomly drops 20% of neurons to reduce overfitting.  </a:t>
            </a:r>
          </a:p>
          <a:p>
            <a:r>
              <a:rPr lang="en-US" dirty="0"/>
              <a:t>6. </a:t>
            </a:r>
            <a:r>
              <a:rPr lang="en-US" dirty="0" smtClean="0"/>
              <a:t>Flatten Layer: </a:t>
            </a:r>
            <a:r>
              <a:rPr lang="en-US" dirty="0"/>
              <a:t>Converts the 2D tensor </a:t>
            </a:r>
            <a:r>
              <a:rPr lang="en-US" dirty="0" smtClean="0"/>
              <a:t>into </a:t>
            </a:r>
            <a:r>
              <a:rPr lang="en-US" dirty="0"/>
              <a:t>a 1D tensor for the dense layer.  </a:t>
            </a:r>
          </a:p>
          <a:p>
            <a:r>
              <a:rPr lang="en-US" dirty="0"/>
              <a:t>7. </a:t>
            </a:r>
            <a:r>
              <a:rPr lang="en-US" dirty="0" smtClean="0"/>
              <a:t>Dense Layer: </a:t>
            </a:r>
            <a:r>
              <a:rPr lang="en-US" dirty="0"/>
              <a:t>Outputs a single value (closing price) using a linear activation function for regression. </a:t>
            </a:r>
            <a:endParaRPr lang="en-IN" dirty="0"/>
          </a:p>
        </p:txBody>
      </p:sp>
    </p:spTree>
    <p:extLst>
      <p:ext uri="{BB962C8B-B14F-4D97-AF65-F5344CB8AC3E}">
        <p14:creationId xmlns:p14="http://schemas.microsoft.com/office/powerpoint/2010/main" val="1017193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Architecture</a:t>
            </a:r>
            <a:endParaRPr lang="en-IN" dirty="0"/>
          </a:p>
        </p:txBody>
      </p:sp>
      <p:pic>
        <p:nvPicPr>
          <p:cNvPr id="7" name="Content Placeholder 6"/>
          <p:cNvPicPr>
            <a:picLocks noGrp="1" noChangeAspect="1"/>
          </p:cNvPicPr>
          <p:nvPr>
            <p:ph idx="1"/>
          </p:nvPr>
        </p:nvPicPr>
        <p:blipFill>
          <a:blip r:embed="rId2"/>
          <a:stretch>
            <a:fillRect/>
          </a:stretch>
        </p:blipFill>
        <p:spPr>
          <a:xfrm>
            <a:off x="457200" y="2416680"/>
            <a:ext cx="8259754" cy="2447734"/>
          </a:xfrm>
          <a:prstGeom prst="rect">
            <a:avLst/>
          </a:prstGeom>
        </p:spPr>
      </p:pic>
    </p:spTree>
    <p:extLst>
      <p:ext uri="{BB962C8B-B14F-4D97-AF65-F5344CB8AC3E}">
        <p14:creationId xmlns:p14="http://schemas.microsoft.com/office/powerpoint/2010/main" val="353598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915</Words>
  <Application>Microsoft Office PowerPoint</Application>
  <PresentationFormat>On-screen Show (4:3)</PresentationFormat>
  <Paragraphs>233</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Final Project  Stock Price Prediction Using Temporal Convolutional Networks (TCNs)  </vt:lpstr>
      <vt:lpstr>Introduction</vt:lpstr>
      <vt:lpstr>Problem Statement</vt:lpstr>
      <vt:lpstr>Dataset Description</vt:lpstr>
      <vt:lpstr>PowerPoint Presentation</vt:lpstr>
      <vt:lpstr>Preprocessing</vt:lpstr>
      <vt:lpstr>Introduction to Temporal Convolutional Networks (TCNs)</vt:lpstr>
      <vt:lpstr>Model Architecture</vt:lpstr>
      <vt:lpstr>Model Architecture</vt:lpstr>
      <vt:lpstr>Results</vt:lpstr>
      <vt:lpstr>PowerPoint Presentation</vt:lpstr>
      <vt:lpstr>Comparison with LSTM</vt:lpstr>
      <vt:lpstr>PowerPoint Presentation</vt:lpstr>
      <vt:lpstr>Pros and Cons of TCN</vt:lpstr>
      <vt:lpstr>Challenges</vt:lpstr>
      <vt:lpstr>Conclusion</vt:lpstr>
      <vt:lpstr>Video URLs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Temporal Convolutional Networks (TCNs)</dc:title>
  <dc:subject/>
  <dc:creator/>
  <cp:keywords/>
  <dc:description>generated using python-pptx</dc:description>
  <cp:lastModifiedBy>rohan singh</cp:lastModifiedBy>
  <cp:revision>16</cp:revision>
  <dcterms:created xsi:type="dcterms:W3CDTF">2013-01-27T09:14:16Z</dcterms:created>
  <dcterms:modified xsi:type="dcterms:W3CDTF">2024-12-14T00:33:01Z</dcterms:modified>
  <cp:category/>
</cp:coreProperties>
</file>