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Nuni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6.xml"/><Relationship Id="rId33" Type="http://schemas.openxmlformats.org/officeDocument/2006/relationships/font" Target="fonts/Nunito-boldItalic.fntdata"/><Relationship Id="rId10" Type="http://schemas.openxmlformats.org/officeDocument/2006/relationships/slide" Target="slides/slide5.xml"/><Relationship Id="rId32"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6eec8ea09b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6eec8ea09b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6eec8ea09b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6eec8ea09b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6eec8ea09b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6eec8ea09b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6eec8ea09b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6eec8ea09b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6eec8ea09b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6eec8ea09b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6eec8ea09b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6eec8ea09b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6eec8ea09b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6eec8ea09b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6eec8ea09b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6eec8ea09b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6eec8ea09b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6eec8ea09b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6eec8ea09b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6eec8ea09b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eec8ea09b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eec8ea09b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6eec8ea09b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6eec8ea09b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6ef892796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6ef892796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6ef892796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6ef892796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6ef892796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6ef892796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6ef892796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6ef892796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eec8ea09b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eec8ea09b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6eec8ea09b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eec8ea09b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6eec8ea09b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eec8ea09b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6eec8ea09b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eec8ea09b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eec8ea09b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eec8ea09b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6eec8ea09b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eec8ea09b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6eec8ea09b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6eec8ea09b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Discussion 5</a:t>
            </a:r>
            <a:endParaRPr/>
          </a:p>
        </p:txBody>
      </p:sp>
      <p:sp>
        <p:nvSpPr>
          <p:cNvPr id="129" name="Google Shape;129;p13"/>
          <p:cNvSpPr txBox="1"/>
          <p:nvPr>
            <p:ph idx="1" type="subTitle"/>
          </p:nvPr>
        </p:nvSpPr>
        <p:spPr>
          <a:xfrm>
            <a:off x="1089450" y="3413150"/>
            <a:ext cx="69651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Pure Virtual Function, Templates, Standard Template Library Basics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happens behind the scenes?</a:t>
            </a:r>
            <a:endParaRPr/>
          </a:p>
        </p:txBody>
      </p:sp>
      <p:sp>
        <p:nvSpPr>
          <p:cNvPr id="196" name="Google Shape;196;p22"/>
          <p:cNvSpPr txBox="1"/>
          <p:nvPr>
            <p:ph idx="1" type="body"/>
          </p:nvPr>
        </p:nvSpPr>
        <p:spPr>
          <a:xfrm>
            <a:off x="819150" y="1990725"/>
            <a:ext cx="4380300" cy="2448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solidFill>
                  <a:srgbClr val="000000"/>
                </a:solidFill>
                <a:highlight>
                  <a:srgbClr val="FFFFFF"/>
                </a:highlight>
                <a:latin typeface="Verdana"/>
                <a:ea typeface="Verdana"/>
                <a:cs typeface="Verdana"/>
                <a:sym typeface="Verdana"/>
              </a:rPr>
              <a:t>When compiling, the compiler encounters a call to the templated function</a:t>
            </a:r>
            <a:endParaRPr sz="1200">
              <a:solidFill>
                <a:srgbClr val="000000"/>
              </a:solidFill>
              <a:highlight>
                <a:srgbClr val="FFFFFF"/>
              </a:highlight>
              <a:latin typeface="Verdana"/>
              <a:ea typeface="Verdana"/>
              <a:cs typeface="Verdana"/>
              <a:sym typeface="Verdana"/>
            </a:endParaRPr>
          </a:p>
          <a:p>
            <a:pPr indent="-304800" lvl="0" marL="457200" rtl="0" algn="l">
              <a:spcBef>
                <a:spcPts val="0"/>
              </a:spcBef>
              <a:spcAft>
                <a:spcPts val="0"/>
              </a:spcAft>
              <a:buClr>
                <a:srgbClr val="000000"/>
              </a:buClr>
              <a:buSzPts val="1200"/>
              <a:buFont typeface="Verdana"/>
              <a:buChar char="●"/>
            </a:pPr>
            <a:r>
              <a:rPr lang="en" sz="1200">
                <a:solidFill>
                  <a:srgbClr val="000000"/>
                </a:solidFill>
                <a:highlight>
                  <a:srgbClr val="FFFFFF"/>
                </a:highlight>
                <a:latin typeface="Verdana"/>
                <a:ea typeface="Verdana"/>
                <a:cs typeface="Verdana"/>
                <a:sym typeface="Verdana"/>
              </a:rPr>
              <a:t>compiler says, </a:t>
            </a:r>
            <a:r>
              <a:rPr b="1" lang="en" sz="1200">
                <a:solidFill>
                  <a:srgbClr val="000000"/>
                </a:solidFill>
                <a:highlight>
                  <a:srgbClr val="FFFFFF"/>
                </a:highlight>
                <a:latin typeface="Verdana"/>
                <a:ea typeface="Verdana"/>
                <a:cs typeface="Verdana"/>
                <a:sym typeface="Verdana"/>
              </a:rPr>
              <a:t>“oh, we want to call max(int, int)”</a:t>
            </a:r>
            <a:endParaRPr b="1" sz="1200">
              <a:solidFill>
                <a:srgbClr val="000000"/>
              </a:solidFill>
              <a:highlight>
                <a:srgbClr val="FFFFFF"/>
              </a:highlight>
              <a:latin typeface="Verdana"/>
              <a:ea typeface="Verdana"/>
              <a:cs typeface="Verdana"/>
              <a:sym typeface="Verdana"/>
            </a:endParaRPr>
          </a:p>
          <a:p>
            <a:pPr indent="-304800" lvl="0" marL="457200" rtl="0" algn="l">
              <a:spcBef>
                <a:spcPts val="0"/>
              </a:spcBef>
              <a:spcAft>
                <a:spcPts val="0"/>
              </a:spcAft>
              <a:buClr>
                <a:srgbClr val="000000"/>
              </a:buClr>
              <a:buSzPts val="1200"/>
              <a:buFont typeface="Verdana"/>
              <a:buChar char="●"/>
            </a:pPr>
            <a:r>
              <a:rPr lang="en" sz="1200">
                <a:solidFill>
                  <a:srgbClr val="000000"/>
                </a:solidFill>
                <a:highlight>
                  <a:srgbClr val="FFFFFF"/>
                </a:highlight>
                <a:latin typeface="Verdana"/>
                <a:ea typeface="Verdana"/>
                <a:cs typeface="Verdana"/>
                <a:sym typeface="Verdana"/>
              </a:rPr>
              <a:t>This is now a </a:t>
            </a:r>
            <a:r>
              <a:rPr b="1" lang="en" sz="1200">
                <a:solidFill>
                  <a:srgbClr val="000000"/>
                </a:solidFill>
                <a:highlight>
                  <a:srgbClr val="FFFFFF"/>
                </a:highlight>
                <a:latin typeface="Verdana"/>
                <a:ea typeface="Verdana"/>
                <a:cs typeface="Verdana"/>
                <a:sym typeface="Verdana"/>
              </a:rPr>
              <a:t>“normal function”</a:t>
            </a:r>
            <a:r>
              <a:rPr lang="en" sz="1200">
                <a:solidFill>
                  <a:srgbClr val="000000"/>
                </a:solidFill>
                <a:highlight>
                  <a:srgbClr val="FFFFFF"/>
                </a:highlight>
                <a:latin typeface="Verdana"/>
                <a:ea typeface="Verdana"/>
                <a:cs typeface="Verdana"/>
                <a:sym typeface="Verdana"/>
              </a:rPr>
              <a:t> that can be compiled into machine language.</a:t>
            </a:r>
            <a:endParaRPr b="1" sz="1200">
              <a:solidFill>
                <a:srgbClr val="000000"/>
              </a:solidFill>
              <a:highlight>
                <a:srgbClr val="FFFFFF"/>
              </a:highlight>
              <a:latin typeface="Verdana"/>
              <a:ea typeface="Verdana"/>
              <a:cs typeface="Verdana"/>
              <a:sym typeface="Verdana"/>
            </a:endParaRPr>
          </a:p>
        </p:txBody>
      </p:sp>
      <p:sp>
        <p:nvSpPr>
          <p:cNvPr id="197" name="Google Shape;197;p22"/>
          <p:cNvSpPr txBox="1"/>
          <p:nvPr/>
        </p:nvSpPr>
        <p:spPr>
          <a:xfrm>
            <a:off x="5322800" y="1923450"/>
            <a:ext cx="3406500" cy="139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Courier New"/>
                <a:ea typeface="Courier New"/>
                <a:cs typeface="Courier New"/>
                <a:sym typeface="Courier New"/>
              </a:rPr>
              <a:t>template &lt;typename T&gt;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const T&amp; max(const T&amp; x, const T&amp; y)</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return (x &gt; y) ? x : y;</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a:p>
            <a:pPr indent="0" lvl="0" marL="0" rtl="0" algn="l">
              <a:spcBef>
                <a:spcPts val="0"/>
              </a:spcBef>
              <a:spcAft>
                <a:spcPts val="0"/>
              </a:spcAft>
              <a:buNone/>
            </a:pPr>
            <a:r>
              <a:rPr b="1" lang="en" sz="1000">
                <a:solidFill>
                  <a:srgbClr val="FF0000"/>
                </a:solidFill>
                <a:latin typeface="Courier New"/>
                <a:ea typeface="Courier New"/>
                <a:cs typeface="Courier New"/>
                <a:sym typeface="Courier New"/>
              </a:rPr>
              <a:t>int i{ max(3, 7) }; // calls max(int, int)</a:t>
            </a:r>
            <a:endParaRPr b="1" sz="1000">
              <a:solidFill>
                <a:srgbClr val="FF0000"/>
              </a:solidFill>
              <a:latin typeface="Courier New"/>
              <a:ea typeface="Courier New"/>
              <a:cs typeface="Courier New"/>
              <a:sym typeface="Courier New"/>
            </a:endParaRPr>
          </a:p>
        </p:txBody>
      </p:sp>
      <p:sp>
        <p:nvSpPr>
          <p:cNvPr id="198" name="Google Shape;198;p22"/>
          <p:cNvSpPr txBox="1"/>
          <p:nvPr/>
        </p:nvSpPr>
        <p:spPr>
          <a:xfrm>
            <a:off x="5401250" y="3323250"/>
            <a:ext cx="34065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38761D"/>
                </a:solidFill>
                <a:latin typeface="Courier New"/>
                <a:ea typeface="Courier New"/>
                <a:cs typeface="Courier New"/>
                <a:sym typeface="Courier New"/>
              </a:rPr>
              <a:t>const int&amp; max(const int &amp;x, const int &amp;y)</a:t>
            </a:r>
            <a:endParaRPr b="1" sz="1000">
              <a:solidFill>
                <a:srgbClr val="38761D"/>
              </a:solidFill>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return (x &gt; y) ? x : y;</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Rules</a:t>
            </a:r>
            <a:endParaRPr/>
          </a:p>
        </p:txBody>
      </p:sp>
      <p:sp>
        <p:nvSpPr>
          <p:cNvPr id="204" name="Google Shape;204;p23"/>
          <p:cNvSpPr txBox="1"/>
          <p:nvPr>
            <p:ph idx="1" type="body"/>
          </p:nvPr>
        </p:nvSpPr>
        <p:spPr>
          <a:xfrm>
            <a:off x="819150" y="1990725"/>
            <a:ext cx="80559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solidFill>
                  <a:srgbClr val="000000"/>
                </a:solidFill>
                <a:highlight>
                  <a:srgbClr val="FFFFFF"/>
                </a:highlight>
                <a:latin typeface="Verdana"/>
                <a:ea typeface="Verdana"/>
                <a:cs typeface="Verdana"/>
                <a:sym typeface="Verdana"/>
              </a:rPr>
              <a:t>Template fn </a:t>
            </a:r>
            <a:r>
              <a:rPr b="1" lang="en">
                <a:solidFill>
                  <a:srgbClr val="000000"/>
                </a:solidFill>
                <a:highlight>
                  <a:srgbClr val="FFFFFF"/>
                </a:highlight>
                <a:latin typeface="Verdana"/>
                <a:ea typeface="Verdana"/>
                <a:cs typeface="Verdana"/>
                <a:sym typeface="Verdana"/>
              </a:rPr>
              <a:t>work</a:t>
            </a:r>
            <a:r>
              <a:rPr lang="en">
                <a:solidFill>
                  <a:srgbClr val="000000"/>
                </a:solidFill>
                <a:highlight>
                  <a:srgbClr val="FFFFFF"/>
                </a:highlight>
                <a:latin typeface="Verdana"/>
                <a:ea typeface="Verdana"/>
                <a:cs typeface="Verdana"/>
                <a:sym typeface="Verdana"/>
              </a:rPr>
              <a:t> with both </a:t>
            </a:r>
            <a:r>
              <a:rPr b="1" lang="en">
                <a:solidFill>
                  <a:srgbClr val="000000"/>
                </a:solidFill>
                <a:highlight>
                  <a:srgbClr val="FFFFFF"/>
                </a:highlight>
                <a:latin typeface="Verdana"/>
                <a:ea typeface="Verdana"/>
                <a:cs typeface="Verdana"/>
                <a:sym typeface="Verdana"/>
              </a:rPr>
              <a:t>built-in types</a:t>
            </a:r>
            <a:r>
              <a:rPr lang="en">
                <a:solidFill>
                  <a:srgbClr val="000000"/>
                </a:solidFill>
                <a:highlight>
                  <a:srgbClr val="FFFFFF"/>
                </a:highlight>
                <a:latin typeface="Verdana"/>
                <a:ea typeface="Verdana"/>
                <a:cs typeface="Verdana"/>
                <a:sym typeface="Verdana"/>
              </a:rPr>
              <a:t> (e.g. char, int, double, etc…) and </a:t>
            </a:r>
            <a:r>
              <a:rPr b="1" lang="en">
                <a:solidFill>
                  <a:srgbClr val="000000"/>
                </a:solidFill>
                <a:highlight>
                  <a:srgbClr val="FFFFFF"/>
                </a:highlight>
                <a:latin typeface="Verdana"/>
                <a:ea typeface="Verdana"/>
                <a:cs typeface="Verdana"/>
                <a:sym typeface="Verdana"/>
              </a:rPr>
              <a:t>classes</a:t>
            </a:r>
            <a:endParaRPr b="1">
              <a:solidFill>
                <a:srgbClr val="000000"/>
              </a:solidFill>
              <a:highlight>
                <a:srgbClr val="FFFFFF"/>
              </a:highlight>
              <a:latin typeface="Verdana"/>
              <a:ea typeface="Verdana"/>
              <a:cs typeface="Verdana"/>
              <a:sym typeface="Verdana"/>
            </a:endParaRPr>
          </a:p>
          <a:p>
            <a:pPr indent="-311150" lvl="0" marL="457200" rtl="0" algn="l">
              <a:spcBef>
                <a:spcPts val="0"/>
              </a:spcBef>
              <a:spcAft>
                <a:spcPts val="0"/>
              </a:spcAft>
              <a:buSzPts val="1300"/>
              <a:buChar char="●"/>
            </a:pPr>
            <a:r>
              <a:rPr lang="en">
                <a:solidFill>
                  <a:srgbClr val="000000"/>
                </a:solidFill>
                <a:highlight>
                  <a:srgbClr val="FFFFFF"/>
                </a:highlight>
                <a:latin typeface="Verdana"/>
                <a:ea typeface="Verdana"/>
                <a:cs typeface="Verdana"/>
                <a:sym typeface="Verdana"/>
              </a:rPr>
              <a:t>With </a:t>
            </a:r>
            <a:r>
              <a:rPr b="1" lang="en">
                <a:solidFill>
                  <a:srgbClr val="000000"/>
                </a:solidFill>
                <a:highlight>
                  <a:srgbClr val="FFFFFF"/>
                </a:highlight>
                <a:latin typeface="Verdana"/>
                <a:ea typeface="Verdana"/>
                <a:cs typeface="Verdana"/>
                <a:sym typeface="Verdana"/>
              </a:rPr>
              <a:t>one caveat.</a:t>
            </a:r>
            <a:endParaRPr b="1">
              <a:solidFill>
                <a:srgbClr val="000000"/>
              </a:solidFill>
              <a:highlight>
                <a:srgbClr val="FFFFFF"/>
              </a:highlight>
              <a:latin typeface="Verdana"/>
              <a:ea typeface="Verdana"/>
              <a:cs typeface="Verdana"/>
              <a:sym typeface="Verdana"/>
            </a:endParaRPr>
          </a:p>
          <a:p>
            <a:pPr indent="-311150" lvl="0" marL="457200" rtl="0" algn="l">
              <a:spcBef>
                <a:spcPts val="0"/>
              </a:spcBef>
              <a:spcAft>
                <a:spcPts val="0"/>
              </a:spcAft>
              <a:buSzPts val="1300"/>
              <a:buChar char="●"/>
            </a:pPr>
            <a:r>
              <a:rPr lang="en">
                <a:solidFill>
                  <a:srgbClr val="000000"/>
                </a:solidFill>
                <a:highlight>
                  <a:srgbClr val="FFFFFF"/>
                </a:highlight>
                <a:latin typeface="Verdana"/>
                <a:ea typeface="Verdana"/>
                <a:cs typeface="Verdana"/>
                <a:sym typeface="Verdana"/>
              </a:rPr>
              <a:t>When the compiler compiles the template instance, it compiles it just like a normal fn</a:t>
            </a:r>
            <a:endParaRPr>
              <a:solidFill>
                <a:srgbClr val="000000"/>
              </a:solidFill>
              <a:highlight>
                <a:srgbClr val="FFFFFF"/>
              </a:highlight>
              <a:latin typeface="Verdana"/>
              <a:ea typeface="Verdana"/>
              <a:cs typeface="Verdana"/>
              <a:sym typeface="Verdana"/>
            </a:endParaRPr>
          </a:p>
          <a:p>
            <a:pPr indent="-311150" lvl="0" marL="457200" rtl="0" algn="l">
              <a:spcBef>
                <a:spcPts val="0"/>
              </a:spcBef>
              <a:spcAft>
                <a:spcPts val="0"/>
              </a:spcAft>
              <a:buSzPts val="1300"/>
              <a:buChar char="●"/>
            </a:pPr>
            <a:r>
              <a:rPr lang="en">
                <a:solidFill>
                  <a:srgbClr val="000000"/>
                </a:solidFill>
                <a:highlight>
                  <a:srgbClr val="FFFFFF"/>
                </a:highlight>
                <a:latin typeface="Verdana"/>
                <a:ea typeface="Verdana"/>
                <a:cs typeface="Verdana"/>
                <a:sym typeface="Verdana"/>
              </a:rPr>
              <a:t>In a normal fn, any operators or fn calls that you use with your </a:t>
            </a:r>
            <a:r>
              <a:rPr b="1" lang="en">
                <a:solidFill>
                  <a:srgbClr val="000000"/>
                </a:solidFill>
                <a:highlight>
                  <a:srgbClr val="FFFFFF"/>
                </a:highlight>
                <a:latin typeface="Verdana"/>
                <a:ea typeface="Verdana"/>
                <a:cs typeface="Verdana"/>
                <a:sym typeface="Verdana"/>
              </a:rPr>
              <a:t>types must be defined</a:t>
            </a:r>
            <a:endParaRPr>
              <a:solidFill>
                <a:srgbClr val="000000"/>
              </a:solidFill>
              <a:highlight>
                <a:srgbClr val="FFFFFF"/>
              </a:highlight>
              <a:latin typeface="Verdana"/>
              <a:ea typeface="Verdana"/>
              <a:cs typeface="Verdana"/>
              <a:sym typeface="Verdana"/>
            </a:endParaRPr>
          </a:p>
          <a:p>
            <a:pPr indent="-311150" lvl="0" marL="457200" rtl="0" algn="l">
              <a:spcBef>
                <a:spcPts val="0"/>
              </a:spcBef>
              <a:spcAft>
                <a:spcPts val="0"/>
              </a:spcAft>
              <a:buSzPts val="1300"/>
              <a:buChar char="●"/>
            </a:pPr>
            <a:r>
              <a:rPr lang="en">
                <a:solidFill>
                  <a:srgbClr val="000000"/>
                </a:solidFill>
                <a:highlight>
                  <a:srgbClr val="FFFFFF"/>
                </a:highlight>
                <a:latin typeface="Verdana"/>
                <a:ea typeface="Verdana"/>
                <a:cs typeface="Verdana"/>
                <a:sym typeface="Verdana"/>
              </a:rPr>
              <a:t>Else you get compiler error. </a:t>
            </a:r>
            <a:endParaRPr>
              <a:solidFill>
                <a:srgbClr val="000000"/>
              </a:solidFill>
              <a:highlight>
                <a:srgbClr val="FFFFFF"/>
              </a:highlight>
              <a:latin typeface="Verdana"/>
              <a:ea typeface="Verdana"/>
              <a:cs typeface="Verdana"/>
              <a:sym typeface="Verdana"/>
            </a:endParaRPr>
          </a:p>
          <a:p>
            <a:pPr indent="-311150" lvl="0" marL="457200" rtl="0" algn="l">
              <a:spcBef>
                <a:spcPts val="0"/>
              </a:spcBef>
              <a:spcAft>
                <a:spcPts val="0"/>
              </a:spcAft>
              <a:buSzPts val="1300"/>
              <a:buChar char="●"/>
            </a:pPr>
            <a:r>
              <a:rPr lang="en">
                <a:solidFill>
                  <a:srgbClr val="000000"/>
                </a:solidFill>
                <a:highlight>
                  <a:srgbClr val="FFFFFF"/>
                </a:highlight>
                <a:latin typeface="Verdana"/>
                <a:ea typeface="Verdana"/>
                <a:cs typeface="Verdana"/>
                <a:sym typeface="Verdana"/>
              </a:rPr>
              <a:t>Similarly, any operators or function calls in your template function must be defined for any types the function template is instantiated for</a:t>
            </a:r>
            <a:endParaRPr>
              <a:solidFill>
                <a:srgbClr val="000000"/>
              </a:solidFill>
              <a:highlight>
                <a:srgbClr val="FFFFFF"/>
              </a:highlight>
              <a:latin typeface="Verdana"/>
              <a:ea typeface="Verdana"/>
              <a:cs typeface="Verdana"/>
              <a:sym typeface="Verdana"/>
            </a:endParaRPr>
          </a:p>
          <a:p>
            <a:pPr indent="-311150" lvl="0" marL="457200" rtl="0" algn="l">
              <a:spcBef>
                <a:spcPts val="0"/>
              </a:spcBef>
              <a:spcAft>
                <a:spcPts val="0"/>
              </a:spcAft>
              <a:buClr>
                <a:srgbClr val="000000"/>
              </a:buClr>
              <a:buSzPts val="1300"/>
              <a:buFont typeface="Verdana"/>
              <a:buChar char="●"/>
            </a:pPr>
            <a:r>
              <a:rPr lang="en">
                <a:solidFill>
                  <a:srgbClr val="000000"/>
                </a:solidFill>
                <a:highlight>
                  <a:srgbClr val="FFFFFF"/>
                </a:highlight>
                <a:latin typeface="Verdana"/>
                <a:ea typeface="Verdana"/>
                <a:cs typeface="Verdana"/>
                <a:sym typeface="Verdana"/>
              </a:rPr>
              <a:t>Example templateError.cpp</a:t>
            </a:r>
            <a:endParaRPr>
              <a:solidFill>
                <a:srgbClr val="000000"/>
              </a:solidFill>
              <a:highlight>
                <a:srgbClr val="FFFFFF"/>
              </a:highlight>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Template Classes</a:t>
            </a:r>
            <a:endParaRPr/>
          </a:p>
        </p:txBody>
      </p:sp>
      <p:sp>
        <p:nvSpPr>
          <p:cNvPr id="210" name="Google Shape;210;p2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latin typeface="Verdana"/>
                <a:ea typeface="Verdana"/>
                <a:cs typeface="Verdana"/>
                <a:sym typeface="Verdana"/>
              </a:rPr>
              <a:t>Homework. :)</a:t>
            </a:r>
            <a:endParaRPr sz="2400">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STL - Standard Template Library</a:t>
            </a:r>
            <a:endParaRPr/>
          </a:p>
        </p:txBody>
      </p:sp>
      <p:sp>
        <p:nvSpPr>
          <p:cNvPr id="216" name="Google Shape;216;p2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800"/>
              </a:spcBef>
              <a:spcAft>
                <a:spcPts val="0"/>
              </a:spcAft>
              <a:buClr>
                <a:srgbClr val="000000"/>
              </a:buClr>
              <a:buSzPts val="1300"/>
              <a:buFont typeface="Verdana"/>
              <a:buChar char="●"/>
            </a:pPr>
            <a:r>
              <a:rPr lang="en">
                <a:solidFill>
                  <a:srgbClr val="000000"/>
                </a:solidFill>
                <a:latin typeface="Verdana"/>
                <a:ea typeface="Verdana"/>
                <a:cs typeface="Verdana"/>
                <a:sym typeface="Verdana"/>
              </a:rPr>
              <a:t>In 1990, </a:t>
            </a:r>
            <a:r>
              <a:rPr b="1" lang="en">
                <a:solidFill>
                  <a:srgbClr val="000000"/>
                </a:solidFill>
                <a:latin typeface="Verdana"/>
                <a:ea typeface="Verdana"/>
                <a:cs typeface="Verdana"/>
                <a:sym typeface="Verdana"/>
              </a:rPr>
              <a:t>Alex Stepanov</a:t>
            </a:r>
            <a:r>
              <a:rPr lang="en">
                <a:solidFill>
                  <a:srgbClr val="000000"/>
                </a:solidFill>
                <a:latin typeface="Verdana"/>
                <a:ea typeface="Verdana"/>
                <a:cs typeface="Verdana"/>
                <a:sym typeface="Verdana"/>
              </a:rPr>
              <a:t> and </a:t>
            </a:r>
            <a:r>
              <a:rPr b="1" lang="en">
                <a:solidFill>
                  <a:srgbClr val="000000"/>
                </a:solidFill>
                <a:latin typeface="Verdana"/>
                <a:ea typeface="Verdana"/>
                <a:cs typeface="Verdana"/>
                <a:sym typeface="Verdana"/>
              </a:rPr>
              <a:t>Meng Lee</a:t>
            </a:r>
            <a:r>
              <a:rPr lang="en">
                <a:solidFill>
                  <a:srgbClr val="000000"/>
                </a:solidFill>
                <a:latin typeface="Verdana"/>
                <a:ea typeface="Verdana"/>
                <a:cs typeface="Verdana"/>
                <a:sym typeface="Verdana"/>
              </a:rPr>
              <a:t> of Hewlett Packard Laboratories extended C++ with a library of class and function templates which has come to be known as the STL.</a:t>
            </a:r>
            <a:endParaRPr>
              <a:solidFill>
                <a:srgbClr val="000000"/>
              </a:solidFill>
              <a:latin typeface="Verdana"/>
              <a:ea typeface="Verdana"/>
              <a:cs typeface="Verdana"/>
              <a:sym typeface="Verdana"/>
            </a:endParaRPr>
          </a:p>
          <a:p>
            <a:pPr indent="-311150" lvl="0" marL="457200" rtl="0" algn="l">
              <a:spcBef>
                <a:spcPts val="0"/>
              </a:spcBef>
              <a:spcAft>
                <a:spcPts val="0"/>
              </a:spcAft>
              <a:buClr>
                <a:srgbClr val="000000"/>
              </a:buClr>
              <a:buSzPts val="1300"/>
              <a:buFont typeface="Verdana"/>
              <a:buChar char="●"/>
            </a:pPr>
            <a:r>
              <a:rPr lang="en">
                <a:solidFill>
                  <a:srgbClr val="000000"/>
                </a:solidFill>
                <a:latin typeface="Verdana"/>
                <a:ea typeface="Verdana"/>
                <a:cs typeface="Verdana"/>
                <a:sym typeface="Verdana"/>
              </a:rPr>
              <a:t>In 1994, STL was adopted as part of ANSI/ISO Standard C++.</a:t>
            </a:r>
            <a:endParaRPr>
              <a:solidFill>
                <a:srgbClr val="000000"/>
              </a:solidFill>
              <a:latin typeface="Verdana"/>
              <a:ea typeface="Verdana"/>
              <a:cs typeface="Verdana"/>
              <a:sym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STL: Basic Components</a:t>
            </a:r>
            <a:endParaRPr/>
          </a:p>
        </p:txBody>
      </p:sp>
      <p:sp>
        <p:nvSpPr>
          <p:cNvPr id="222" name="Google Shape;222;p2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lnSpc>
                <a:spcPct val="6136"/>
              </a:lnSpc>
              <a:spcBef>
                <a:spcPts val="600"/>
              </a:spcBef>
              <a:spcAft>
                <a:spcPts val="0"/>
              </a:spcAft>
              <a:buClr>
                <a:srgbClr val="000000"/>
              </a:buClr>
              <a:buSzPts val="1300"/>
              <a:buFont typeface="Verdana"/>
              <a:buChar char="●"/>
            </a:pPr>
            <a:r>
              <a:rPr lang="en">
                <a:solidFill>
                  <a:srgbClr val="000000"/>
                </a:solidFill>
                <a:latin typeface="Verdana"/>
                <a:ea typeface="Verdana"/>
                <a:cs typeface="Verdana"/>
                <a:sym typeface="Verdana"/>
              </a:rPr>
              <a:t>STL had </a:t>
            </a:r>
            <a:r>
              <a:rPr b="1" lang="en">
                <a:solidFill>
                  <a:srgbClr val="000000"/>
                </a:solidFill>
                <a:latin typeface="Verdana"/>
                <a:ea typeface="Verdana"/>
                <a:cs typeface="Verdana"/>
                <a:sym typeface="Verdana"/>
              </a:rPr>
              <a:t>three </a:t>
            </a:r>
            <a:r>
              <a:rPr lang="en">
                <a:solidFill>
                  <a:srgbClr val="000000"/>
                </a:solidFill>
                <a:latin typeface="Verdana"/>
                <a:ea typeface="Verdana"/>
                <a:cs typeface="Verdana"/>
                <a:sym typeface="Verdana"/>
              </a:rPr>
              <a:t>basic components:</a:t>
            </a:r>
            <a:endParaRPr>
              <a:solidFill>
                <a:srgbClr val="000000"/>
              </a:solidFill>
              <a:latin typeface="Verdana"/>
              <a:ea typeface="Verdana"/>
              <a:cs typeface="Verdana"/>
              <a:sym typeface="Verdana"/>
            </a:endParaRPr>
          </a:p>
          <a:p>
            <a:pPr indent="-311150" lvl="0" marL="457200" rtl="0" algn="l">
              <a:lnSpc>
                <a:spcPct val="6136"/>
              </a:lnSpc>
              <a:spcBef>
                <a:spcPts val="0"/>
              </a:spcBef>
              <a:spcAft>
                <a:spcPts val="0"/>
              </a:spcAft>
              <a:buClr>
                <a:srgbClr val="000000"/>
              </a:buClr>
              <a:buSzPts val="1300"/>
              <a:buFont typeface="Verdana"/>
              <a:buChar char="●"/>
            </a:pPr>
            <a:r>
              <a:rPr b="1" lang="en">
                <a:solidFill>
                  <a:srgbClr val="000000"/>
                </a:solidFill>
                <a:latin typeface="Verdana"/>
                <a:ea typeface="Verdana"/>
                <a:cs typeface="Verdana"/>
                <a:sym typeface="Verdana"/>
              </a:rPr>
              <a:t>Containers</a:t>
            </a:r>
            <a:endParaRPr b="1">
              <a:solidFill>
                <a:srgbClr val="000000"/>
              </a:solidFill>
              <a:latin typeface="Verdana"/>
              <a:ea typeface="Verdana"/>
              <a:cs typeface="Verdana"/>
              <a:sym typeface="Verdana"/>
            </a:endParaRPr>
          </a:p>
          <a:p>
            <a:pPr indent="-298450" lvl="1" marL="914400" rtl="0" algn="l">
              <a:lnSpc>
                <a:spcPct val="6136"/>
              </a:lnSpc>
              <a:spcBef>
                <a:spcPts val="0"/>
              </a:spcBef>
              <a:spcAft>
                <a:spcPts val="0"/>
              </a:spcAft>
              <a:buClr>
                <a:srgbClr val="000000"/>
              </a:buClr>
              <a:buSzPts val="1100"/>
              <a:buFont typeface="Verdana"/>
              <a:buChar char="○"/>
            </a:pPr>
            <a:r>
              <a:rPr lang="en">
                <a:solidFill>
                  <a:srgbClr val="000000"/>
                </a:solidFill>
                <a:latin typeface="Verdana"/>
                <a:ea typeface="Verdana"/>
                <a:cs typeface="Verdana"/>
                <a:sym typeface="Verdana"/>
              </a:rPr>
              <a:t>Generic class templates for storing collection of data.</a:t>
            </a:r>
            <a:endParaRPr>
              <a:solidFill>
                <a:srgbClr val="000000"/>
              </a:solidFill>
              <a:latin typeface="Verdana"/>
              <a:ea typeface="Verdana"/>
              <a:cs typeface="Verdana"/>
              <a:sym typeface="Verdana"/>
            </a:endParaRPr>
          </a:p>
          <a:p>
            <a:pPr indent="-311150" lvl="0" marL="457200" rtl="0" algn="l">
              <a:lnSpc>
                <a:spcPct val="6136"/>
              </a:lnSpc>
              <a:spcBef>
                <a:spcPts val="0"/>
              </a:spcBef>
              <a:spcAft>
                <a:spcPts val="0"/>
              </a:spcAft>
              <a:buClr>
                <a:srgbClr val="000000"/>
              </a:buClr>
              <a:buSzPts val="1300"/>
              <a:buFont typeface="Verdana"/>
              <a:buChar char="●"/>
            </a:pPr>
            <a:r>
              <a:rPr b="1" lang="en">
                <a:solidFill>
                  <a:srgbClr val="000000"/>
                </a:solidFill>
                <a:latin typeface="Verdana"/>
                <a:ea typeface="Verdana"/>
                <a:cs typeface="Verdana"/>
                <a:sym typeface="Verdana"/>
              </a:rPr>
              <a:t>Algorithms</a:t>
            </a:r>
            <a:endParaRPr b="1">
              <a:solidFill>
                <a:srgbClr val="000000"/>
              </a:solidFill>
              <a:latin typeface="Verdana"/>
              <a:ea typeface="Verdana"/>
              <a:cs typeface="Verdana"/>
              <a:sym typeface="Verdana"/>
            </a:endParaRPr>
          </a:p>
          <a:p>
            <a:pPr indent="-298450" lvl="1" marL="914400" rtl="0" algn="l">
              <a:lnSpc>
                <a:spcPct val="6136"/>
              </a:lnSpc>
              <a:spcBef>
                <a:spcPts val="0"/>
              </a:spcBef>
              <a:spcAft>
                <a:spcPts val="0"/>
              </a:spcAft>
              <a:buClr>
                <a:srgbClr val="000000"/>
              </a:buClr>
              <a:buSzPts val="1100"/>
              <a:buFont typeface="Verdana"/>
              <a:buChar char="○"/>
            </a:pPr>
            <a:r>
              <a:rPr lang="en">
                <a:solidFill>
                  <a:srgbClr val="000000"/>
                </a:solidFill>
                <a:latin typeface="Verdana"/>
                <a:ea typeface="Verdana"/>
                <a:cs typeface="Verdana"/>
                <a:sym typeface="Verdana"/>
              </a:rPr>
              <a:t>Generic function templates for operating on containers.</a:t>
            </a:r>
            <a:endParaRPr>
              <a:solidFill>
                <a:srgbClr val="000000"/>
              </a:solidFill>
              <a:latin typeface="Verdana"/>
              <a:ea typeface="Verdana"/>
              <a:cs typeface="Verdana"/>
              <a:sym typeface="Verdana"/>
            </a:endParaRPr>
          </a:p>
          <a:p>
            <a:pPr indent="-311150" lvl="0" marL="457200" rtl="0" algn="l">
              <a:lnSpc>
                <a:spcPct val="6136"/>
              </a:lnSpc>
              <a:spcBef>
                <a:spcPts val="0"/>
              </a:spcBef>
              <a:spcAft>
                <a:spcPts val="0"/>
              </a:spcAft>
              <a:buClr>
                <a:srgbClr val="000000"/>
              </a:buClr>
              <a:buSzPts val="1300"/>
              <a:buFont typeface="Verdana"/>
              <a:buChar char="●"/>
            </a:pPr>
            <a:r>
              <a:rPr b="1" lang="en">
                <a:solidFill>
                  <a:srgbClr val="000000"/>
                </a:solidFill>
                <a:latin typeface="Verdana"/>
                <a:ea typeface="Verdana"/>
                <a:cs typeface="Verdana"/>
                <a:sym typeface="Verdana"/>
              </a:rPr>
              <a:t>Iterators</a:t>
            </a:r>
            <a:endParaRPr b="1">
              <a:solidFill>
                <a:srgbClr val="000000"/>
              </a:solidFill>
              <a:latin typeface="Verdana"/>
              <a:ea typeface="Verdana"/>
              <a:cs typeface="Verdana"/>
              <a:sym typeface="Verdana"/>
            </a:endParaRPr>
          </a:p>
          <a:p>
            <a:pPr indent="-298450" lvl="1" marL="914400" rtl="0" algn="l">
              <a:lnSpc>
                <a:spcPct val="6136"/>
              </a:lnSpc>
              <a:spcBef>
                <a:spcPts val="0"/>
              </a:spcBef>
              <a:spcAft>
                <a:spcPts val="0"/>
              </a:spcAft>
              <a:buClr>
                <a:srgbClr val="000000"/>
              </a:buClr>
              <a:buSzPts val="1100"/>
              <a:buFont typeface="Verdana"/>
              <a:buChar char="○"/>
            </a:pPr>
            <a:r>
              <a:rPr lang="en">
                <a:solidFill>
                  <a:srgbClr val="000000"/>
                </a:solidFill>
                <a:latin typeface="Verdana"/>
                <a:ea typeface="Verdana"/>
                <a:cs typeface="Verdana"/>
                <a:sym typeface="Verdana"/>
              </a:rPr>
              <a:t>Generalized ‘smart’ pointers that facilitate use of containers.</a:t>
            </a:r>
            <a:endParaRPr>
              <a:solidFill>
                <a:srgbClr val="000000"/>
              </a:solidFill>
              <a:latin typeface="Verdana"/>
              <a:ea typeface="Verdana"/>
              <a:cs typeface="Verdana"/>
              <a:sym typeface="Verdana"/>
            </a:endParaRPr>
          </a:p>
          <a:p>
            <a:pPr indent="-298450" lvl="1" marL="914400" rtl="0" algn="l">
              <a:lnSpc>
                <a:spcPct val="6136"/>
              </a:lnSpc>
              <a:spcBef>
                <a:spcPts val="0"/>
              </a:spcBef>
              <a:spcAft>
                <a:spcPts val="0"/>
              </a:spcAft>
              <a:buClr>
                <a:srgbClr val="000000"/>
              </a:buClr>
              <a:buSzPts val="1100"/>
              <a:buFont typeface="Verdana"/>
              <a:buChar char="○"/>
            </a:pPr>
            <a:r>
              <a:rPr lang="en">
                <a:solidFill>
                  <a:srgbClr val="000000"/>
                </a:solidFill>
                <a:latin typeface="Verdana"/>
                <a:ea typeface="Verdana"/>
                <a:cs typeface="Verdana"/>
                <a:sym typeface="Verdana"/>
              </a:rPr>
              <a:t>They provide an interface that is needed for STL algorithms to operate on STL containers.</a:t>
            </a:r>
            <a:endParaRPr>
              <a:solidFill>
                <a:srgbClr val="000000"/>
              </a:solidFill>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Containers</a:t>
            </a:r>
            <a:endParaRPr/>
          </a:p>
        </p:txBody>
      </p:sp>
      <p:sp>
        <p:nvSpPr>
          <p:cNvPr id="228" name="Google Shape;228;p2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Font typeface="Verdana"/>
              <a:buChar char="●"/>
            </a:pPr>
            <a:r>
              <a:rPr lang="en" sz="1100">
                <a:solidFill>
                  <a:srgbClr val="000000"/>
                </a:solidFill>
                <a:highlight>
                  <a:srgbClr val="FFFFFF"/>
                </a:highlight>
                <a:latin typeface="Verdana"/>
                <a:ea typeface="Verdana"/>
                <a:cs typeface="Verdana"/>
                <a:sym typeface="Verdana"/>
              </a:rPr>
              <a:t>Maintain the ordering of elements in the container.</a:t>
            </a:r>
            <a:endParaRPr sz="1100">
              <a:solidFill>
                <a:srgbClr val="000000"/>
              </a:solidFill>
              <a:highlight>
                <a:srgbClr val="FFFFFF"/>
              </a:highlight>
              <a:latin typeface="Verdana"/>
              <a:ea typeface="Verdana"/>
              <a:cs typeface="Verdana"/>
              <a:sym typeface="Verdana"/>
            </a:endParaRPr>
          </a:p>
          <a:p>
            <a:pPr indent="-298450" lvl="0" marL="457200" rtl="0" algn="l">
              <a:spcBef>
                <a:spcPts val="0"/>
              </a:spcBef>
              <a:spcAft>
                <a:spcPts val="0"/>
              </a:spcAft>
              <a:buClr>
                <a:srgbClr val="000000"/>
              </a:buClr>
              <a:buSzPts val="1100"/>
              <a:buFont typeface="Verdana"/>
              <a:buChar char="●"/>
            </a:pPr>
            <a:r>
              <a:rPr b="1" lang="en" sz="1100">
                <a:solidFill>
                  <a:srgbClr val="000000"/>
                </a:solidFill>
                <a:latin typeface="Verdana"/>
                <a:ea typeface="Verdana"/>
                <a:cs typeface="Verdana"/>
                <a:sym typeface="Verdana"/>
              </a:rPr>
              <a:t>Sequence Container</a:t>
            </a:r>
            <a:endParaRPr b="1" sz="1100">
              <a:solidFill>
                <a:srgbClr val="000000"/>
              </a:solidFill>
              <a:latin typeface="Verdana"/>
              <a:ea typeface="Verdana"/>
              <a:cs typeface="Verdana"/>
              <a:sym typeface="Verdana"/>
            </a:endParaRPr>
          </a:p>
          <a:p>
            <a:pPr indent="-298450" lvl="1" marL="914400" rtl="0" algn="l">
              <a:spcBef>
                <a:spcPts val="0"/>
              </a:spcBef>
              <a:spcAft>
                <a:spcPts val="0"/>
              </a:spcAft>
              <a:buClr>
                <a:srgbClr val="000000"/>
              </a:buClr>
              <a:buSzPts val="1100"/>
              <a:buFont typeface="Verdana"/>
              <a:buChar char="○"/>
            </a:pPr>
            <a:r>
              <a:rPr lang="en">
                <a:solidFill>
                  <a:srgbClr val="000000"/>
                </a:solidFill>
                <a:highlight>
                  <a:srgbClr val="FFFFFF"/>
                </a:highlight>
                <a:latin typeface="Verdana"/>
                <a:ea typeface="Verdana"/>
                <a:cs typeface="Verdana"/>
                <a:sym typeface="Verdana"/>
              </a:rPr>
              <a:t>Container classes that maintain the ordering of elements in the container.</a:t>
            </a:r>
            <a:endParaRPr b="1">
              <a:solidFill>
                <a:srgbClr val="000000"/>
              </a:solidFill>
              <a:latin typeface="Verdana"/>
              <a:ea typeface="Verdana"/>
              <a:cs typeface="Verdana"/>
              <a:sym typeface="Verdana"/>
            </a:endParaRPr>
          </a:p>
          <a:p>
            <a:pPr indent="-298450" lvl="0" marL="457200" rtl="0" algn="l">
              <a:spcBef>
                <a:spcPts val="0"/>
              </a:spcBef>
              <a:spcAft>
                <a:spcPts val="0"/>
              </a:spcAft>
              <a:buClr>
                <a:srgbClr val="000000"/>
              </a:buClr>
              <a:buSzPts val="1100"/>
              <a:buFont typeface="Verdana"/>
              <a:buChar char="●"/>
            </a:pPr>
            <a:r>
              <a:rPr b="1" lang="en" sz="1100">
                <a:solidFill>
                  <a:srgbClr val="000000"/>
                </a:solidFill>
                <a:latin typeface="Verdana"/>
                <a:ea typeface="Verdana"/>
                <a:cs typeface="Verdana"/>
                <a:sym typeface="Verdana"/>
              </a:rPr>
              <a:t>Adaptive Container</a:t>
            </a:r>
            <a:endParaRPr b="1" sz="1100">
              <a:solidFill>
                <a:srgbClr val="000000"/>
              </a:solidFill>
              <a:latin typeface="Verdana"/>
              <a:ea typeface="Verdana"/>
              <a:cs typeface="Verdana"/>
              <a:sym typeface="Verdana"/>
            </a:endParaRPr>
          </a:p>
          <a:p>
            <a:pPr indent="-298450" lvl="1" marL="914400" rtl="0" algn="l">
              <a:spcBef>
                <a:spcPts val="0"/>
              </a:spcBef>
              <a:spcAft>
                <a:spcPts val="0"/>
              </a:spcAft>
              <a:buClr>
                <a:srgbClr val="000000"/>
              </a:buClr>
              <a:buSzPts val="1100"/>
              <a:buFont typeface="Verdana"/>
              <a:buChar char="○"/>
            </a:pPr>
            <a:r>
              <a:rPr lang="en">
                <a:solidFill>
                  <a:srgbClr val="000000"/>
                </a:solidFill>
                <a:highlight>
                  <a:srgbClr val="FFFFFF"/>
                </a:highlight>
                <a:latin typeface="Verdana"/>
                <a:ea typeface="Verdana"/>
                <a:cs typeface="Verdana"/>
                <a:sym typeface="Verdana"/>
              </a:rPr>
              <a:t>containers that automatically sort their inputs when those inputs are inserted into the container.</a:t>
            </a:r>
            <a:endParaRPr b="1">
              <a:solidFill>
                <a:srgbClr val="000000"/>
              </a:solidFill>
              <a:latin typeface="Verdana"/>
              <a:ea typeface="Verdana"/>
              <a:cs typeface="Verdana"/>
              <a:sym typeface="Verdana"/>
            </a:endParaRPr>
          </a:p>
          <a:p>
            <a:pPr indent="-298450" lvl="0" marL="457200" rtl="0" algn="l">
              <a:spcBef>
                <a:spcPts val="0"/>
              </a:spcBef>
              <a:spcAft>
                <a:spcPts val="0"/>
              </a:spcAft>
              <a:buClr>
                <a:srgbClr val="000000"/>
              </a:buClr>
              <a:buSzPts val="1100"/>
              <a:buFont typeface="Verdana"/>
              <a:buChar char="●"/>
            </a:pPr>
            <a:r>
              <a:rPr b="1" lang="en" sz="1100">
                <a:solidFill>
                  <a:srgbClr val="000000"/>
                </a:solidFill>
                <a:latin typeface="Verdana"/>
                <a:ea typeface="Verdana"/>
                <a:cs typeface="Verdana"/>
                <a:sym typeface="Verdana"/>
              </a:rPr>
              <a:t>Container Adapters</a:t>
            </a:r>
            <a:endParaRPr b="1" sz="1100">
              <a:solidFill>
                <a:srgbClr val="000000"/>
              </a:solidFill>
              <a:latin typeface="Verdana"/>
              <a:ea typeface="Verdana"/>
              <a:cs typeface="Verdana"/>
              <a:sym typeface="Verdana"/>
            </a:endParaRPr>
          </a:p>
          <a:p>
            <a:pPr indent="-298450" lvl="1" marL="914400" rtl="0" algn="l">
              <a:spcBef>
                <a:spcPts val="0"/>
              </a:spcBef>
              <a:spcAft>
                <a:spcPts val="0"/>
              </a:spcAft>
              <a:buClr>
                <a:srgbClr val="000000"/>
              </a:buClr>
              <a:buSzPts val="1100"/>
              <a:buFont typeface="Verdana"/>
              <a:buChar char="○"/>
            </a:pPr>
            <a:r>
              <a:rPr lang="en">
                <a:solidFill>
                  <a:srgbClr val="000000"/>
                </a:solidFill>
                <a:highlight>
                  <a:srgbClr val="FFFFFF"/>
                </a:highlight>
                <a:latin typeface="Verdana"/>
                <a:ea typeface="Verdana"/>
                <a:cs typeface="Verdana"/>
                <a:sym typeface="Verdana"/>
              </a:rPr>
              <a:t>Special predefined containers that are adapted to specific uses. </a:t>
            </a:r>
            <a:endParaRPr>
              <a:solidFill>
                <a:srgbClr val="000000"/>
              </a:solidFill>
              <a:highlight>
                <a:srgbClr val="FFFFFF"/>
              </a:highlight>
              <a:latin typeface="Verdana"/>
              <a:ea typeface="Verdana"/>
              <a:cs typeface="Verdana"/>
              <a:sym typeface="Verdana"/>
            </a:endParaRPr>
          </a:p>
          <a:p>
            <a:pPr indent="-298450" lvl="1" marL="914400" rtl="0" algn="l">
              <a:spcBef>
                <a:spcPts val="0"/>
              </a:spcBef>
              <a:spcAft>
                <a:spcPts val="0"/>
              </a:spcAft>
              <a:buClr>
                <a:srgbClr val="000000"/>
              </a:buClr>
              <a:buSzPts val="1100"/>
              <a:buFont typeface="Verdana"/>
              <a:buChar char="○"/>
            </a:pPr>
            <a:r>
              <a:rPr lang="en">
                <a:solidFill>
                  <a:srgbClr val="000000"/>
                </a:solidFill>
                <a:highlight>
                  <a:srgbClr val="FFFFFF"/>
                </a:highlight>
                <a:latin typeface="Verdana"/>
                <a:ea typeface="Verdana"/>
                <a:cs typeface="Verdana"/>
                <a:sym typeface="Verdana"/>
              </a:rPr>
              <a:t>The interesting part about container adapters is that you can choose which sequence container you want them to use.</a:t>
            </a:r>
            <a:endParaRPr>
              <a:solidFill>
                <a:srgbClr val="000000"/>
              </a:solidFill>
              <a:highlight>
                <a:srgbClr val="FFFFFF"/>
              </a:highlight>
              <a:latin typeface="Verdana"/>
              <a:ea typeface="Verdana"/>
              <a:cs typeface="Verdana"/>
              <a:sym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Sequence Container</a:t>
            </a:r>
            <a:endParaRPr/>
          </a:p>
        </p:txBody>
      </p:sp>
      <p:sp>
        <p:nvSpPr>
          <p:cNvPr id="234" name="Google Shape;234;p2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000000"/>
              </a:buClr>
              <a:buSzPts val="1100"/>
              <a:buFont typeface="Verdana"/>
              <a:buChar char="●"/>
            </a:pPr>
            <a:r>
              <a:rPr b="1" lang="en" sz="1100">
                <a:solidFill>
                  <a:srgbClr val="000000"/>
                </a:solidFill>
                <a:latin typeface="Verdana"/>
                <a:ea typeface="Verdana"/>
                <a:cs typeface="Verdana"/>
                <a:sym typeface="Verdana"/>
              </a:rPr>
              <a:t>vector</a:t>
            </a:r>
            <a:r>
              <a:rPr lang="en" sz="1100">
                <a:solidFill>
                  <a:srgbClr val="000000"/>
                </a:solidFill>
                <a:latin typeface="Verdana"/>
                <a:ea typeface="Verdana"/>
                <a:cs typeface="Verdana"/>
                <a:sym typeface="Verdana"/>
              </a:rPr>
              <a:t>: one-dimensional array</a:t>
            </a:r>
            <a:endParaRPr sz="1100">
              <a:solidFill>
                <a:srgbClr val="000000"/>
              </a:solidFill>
              <a:latin typeface="Verdana"/>
              <a:ea typeface="Verdana"/>
              <a:cs typeface="Verdana"/>
              <a:sym typeface="Verdana"/>
            </a:endParaRPr>
          </a:p>
          <a:p>
            <a:pPr indent="-298450" lvl="1" marL="914400" rtl="0" algn="l">
              <a:spcBef>
                <a:spcPts val="0"/>
              </a:spcBef>
              <a:spcAft>
                <a:spcPts val="0"/>
              </a:spcAft>
              <a:buClr>
                <a:srgbClr val="000000"/>
              </a:buClr>
              <a:buSzPts val="1100"/>
              <a:buFont typeface="Verdana"/>
              <a:buChar char="○"/>
            </a:pPr>
            <a:r>
              <a:rPr lang="en">
                <a:solidFill>
                  <a:srgbClr val="000000"/>
                </a:solidFill>
                <a:latin typeface="Verdana"/>
                <a:ea typeface="Verdana"/>
                <a:cs typeface="Verdana"/>
                <a:sym typeface="Verdana"/>
              </a:rPr>
              <a:t>Fast access at any position.</a:t>
            </a:r>
            <a:endParaRPr>
              <a:solidFill>
                <a:srgbClr val="000000"/>
              </a:solidFill>
              <a:latin typeface="Verdana"/>
              <a:ea typeface="Verdana"/>
              <a:cs typeface="Verdana"/>
              <a:sym typeface="Verdana"/>
            </a:endParaRPr>
          </a:p>
          <a:p>
            <a:pPr indent="-298450" lvl="1" marL="914400" rtl="0" algn="l">
              <a:spcBef>
                <a:spcPts val="0"/>
              </a:spcBef>
              <a:spcAft>
                <a:spcPts val="0"/>
              </a:spcAft>
              <a:buClr>
                <a:srgbClr val="000000"/>
              </a:buClr>
              <a:buSzPts val="1100"/>
              <a:buFont typeface="Verdana"/>
              <a:buChar char="○"/>
            </a:pPr>
            <a:r>
              <a:rPr lang="en">
                <a:solidFill>
                  <a:srgbClr val="000000"/>
                </a:solidFill>
                <a:latin typeface="Verdana"/>
                <a:ea typeface="Verdana"/>
                <a:cs typeface="Verdana"/>
                <a:sym typeface="Verdana"/>
              </a:rPr>
              <a:t>Add and remove elements only at the back.</a:t>
            </a:r>
            <a:endParaRPr>
              <a:solidFill>
                <a:srgbClr val="000000"/>
              </a:solidFill>
              <a:latin typeface="Verdana"/>
              <a:ea typeface="Verdana"/>
              <a:cs typeface="Verdana"/>
              <a:sym typeface="Verdana"/>
            </a:endParaRPr>
          </a:p>
          <a:p>
            <a:pPr indent="-298450" lvl="0" marL="457200" rtl="0" algn="l">
              <a:spcBef>
                <a:spcPts val="0"/>
              </a:spcBef>
              <a:spcAft>
                <a:spcPts val="0"/>
              </a:spcAft>
              <a:buClr>
                <a:srgbClr val="000000"/>
              </a:buClr>
              <a:buSzPts val="1100"/>
              <a:buFont typeface="Verdana"/>
              <a:buChar char="●"/>
            </a:pPr>
            <a:r>
              <a:rPr b="1" lang="en" sz="1100">
                <a:solidFill>
                  <a:srgbClr val="000000"/>
                </a:solidFill>
                <a:latin typeface="Verdana"/>
                <a:ea typeface="Verdana"/>
                <a:cs typeface="Verdana"/>
                <a:sym typeface="Verdana"/>
              </a:rPr>
              <a:t>list</a:t>
            </a:r>
            <a:r>
              <a:rPr lang="en" sz="1100">
                <a:solidFill>
                  <a:srgbClr val="000000"/>
                </a:solidFill>
                <a:latin typeface="Verdana"/>
                <a:ea typeface="Verdana"/>
                <a:cs typeface="Verdana"/>
                <a:sym typeface="Verdana"/>
              </a:rPr>
              <a:t>: doubly-linked list</a:t>
            </a:r>
            <a:endParaRPr sz="1100">
              <a:solidFill>
                <a:srgbClr val="000000"/>
              </a:solidFill>
              <a:latin typeface="Verdana"/>
              <a:ea typeface="Verdana"/>
              <a:cs typeface="Verdana"/>
              <a:sym typeface="Verdana"/>
            </a:endParaRPr>
          </a:p>
          <a:p>
            <a:pPr indent="-298450" lvl="1" marL="914400" rtl="0" algn="l">
              <a:spcBef>
                <a:spcPts val="0"/>
              </a:spcBef>
              <a:spcAft>
                <a:spcPts val="0"/>
              </a:spcAft>
              <a:buClr>
                <a:srgbClr val="000000"/>
              </a:buClr>
              <a:buSzPts val="1100"/>
              <a:buFont typeface="Verdana"/>
              <a:buChar char="○"/>
            </a:pPr>
            <a:r>
              <a:rPr lang="en">
                <a:solidFill>
                  <a:srgbClr val="000000"/>
                </a:solidFill>
                <a:latin typeface="Verdana"/>
                <a:ea typeface="Verdana"/>
                <a:cs typeface="Verdana"/>
                <a:sym typeface="Verdana"/>
              </a:rPr>
              <a:t>Fast access to front and back only.</a:t>
            </a:r>
            <a:endParaRPr>
              <a:solidFill>
                <a:srgbClr val="000000"/>
              </a:solidFill>
              <a:latin typeface="Verdana"/>
              <a:ea typeface="Verdana"/>
              <a:cs typeface="Verdana"/>
              <a:sym typeface="Verdana"/>
            </a:endParaRPr>
          </a:p>
          <a:p>
            <a:pPr indent="-298450" lvl="1" marL="914400" rtl="0" algn="l">
              <a:spcBef>
                <a:spcPts val="0"/>
              </a:spcBef>
              <a:spcAft>
                <a:spcPts val="0"/>
              </a:spcAft>
              <a:buClr>
                <a:srgbClr val="000000"/>
              </a:buClr>
              <a:buSzPts val="1100"/>
              <a:buFont typeface="Verdana"/>
              <a:buChar char="○"/>
            </a:pPr>
            <a:r>
              <a:rPr lang="en">
                <a:solidFill>
                  <a:srgbClr val="000000"/>
                </a:solidFill>
                <a:latin typeface="Verdana"/>
                <a:ea typeface="Verdana"/>
                <a:cs typeface="Verdana"/>
                <a:sym typeface="Verdana"/>
              </a:rPr>
              <a:t>Add and remove elements at any position.</a:t>
            </a:r>
            <a:endParaRPr>
              <a:solidFill>
                <a:srgbClr val="000000"/>
              </a:solidFill>
              <a:latin typeface="Verdana"/>
              <a:ea typeface="Verdana"/>
              <a:cs typeface="Verdana"/>
              <a:sym typeface="Verdana"/>
            </a:endParaRPr>
          </a:p>
          <a:p>
            <a:pPr indent="-298450" lvl="0" marL="457200" rtl="0" algn="l">
              <a:spcBef>
                <a:spcPts val="0"/>
              </a:spcBef>
              <a:spcAft>
                <a:spcPts val="0"/>
              </a:spcAft>
              <a:buClr>
                <a:srgbClr val="000000"/>
              </a:buClr>
              <a:buSzPts val="1100"/>
              <a:buFont typeface="Verdana"/>
              <a:buChar char="●"/>
            </a:pPr>
            <a:r>
              <a:rPr b="1" lang="en" sz="1100">
                <a:solidFill>
                  <a:srgbClr val="000000"/>
                </a:solidFill>
                <a:latin typeface="Verdana"/>
                <a:ea typeface="Verdana"/>
                <a:cs typeface="Verdana"/>
                <a:sym typeface="Verdana"/>
              </a:rPr>
              <a:t>deque</a:t>
            </a:r>
            <a:r>
              <a:rPr lang="en" sz="1100">
                <a:solidFill>
                  <a:srgbClr val="000000"/>
                </a:solidFill>
                <a:latin typeface="Verdana"/>
                <a:ea typeface="Verdana"/>
                <a:cs typeface="Verdana"/>
                <a:sym typeface="Verdana"/>
              </a:rPr>
              <a:t>: double-ended array, </a:t>
            </a:r>
            <a:r>
              <a:rPr b="1" lang="en" sz="1100">
                <a:solidFill>
                  <a:srgbClr val="000000"/>
                </a:solidFill>
                <a:latin typeface="Verdana"/>
                <a:ea typeface="Verdana"/>
                <a:cs typeface="Verdana"/>
                <a:sym typeface="Verdana"/>
              </a:rPr>
              <a:t>pronounced “deck”</a:t>
            </a:r>
            <a:endParaRPr b="1" sz="1100">
              <a:solidFill>
                <a:srgbClr val="000000"/>
              </a:solidFill>
              <a:latin typeface="Verdana"/>
              <a:ea typeface="Verdana"/>
              <a:cs typeface="Verdana"/>
              <a:sym typeface="Verdana"/>
            </a:endParaRPr>
          </a:p>
          <a:p>
            <a:pPr indent="-298450" lvl="1" marL="914400" rtl="0" algn="l">
              <a:spcBef>
                <a:spcPts val="0"/>
              </a:spcBef>
              <a:spcAft>
                <a:spcPts val="0"/>
              </a:spcAft>
              <a:buClr>
                <a:srgbClr val="000000"/>
              </a:buClr>
              <a:buSzPts val="1100"/>
              <a:buFont typeface="Verdana"/>
              <a:buChar char="○"/>
            </a:pPr>
            <a:r>
              <a:rPr lang="en">
                <a:solidFill>
                  <a:srgbClr val="000000"/>
                </a:solidFill>
                <a:latin typeface="Verdana"/>
                <a:ea typeface="Verdana"/>
                <a:cs typeface="Verdana"/>
                <a:sym typeface="Verdana"/>
              </a:rPr>
              <a:t>Fast access at any position.</a:t>
            </a:r>
            <a:endParaRPr>
              <a:solidFill>
                <a:srgbClr val="000000"/>
              </a:solidFill>
              <a:latin typeface="Verdana"/>
              <a:ea typeface="Verdana"/>
              <a:cs typeface="Verdana"/>
              <a:sym typeface="Verdana"/>
            </a:endParaRPr>
          </a:p>
          <a:p>
            <a:pPr indent="-298450" lvl="1" marL="914400" rtl="0" algn="l">
              <a:spcBef>
                <a:spcPts val="0"/>
              </a:spcBef>
              <a:spcAft>
                <a:spcPts val="0"/>
              </a:spcAft>
              <a:buClr>
                <a:srgbClr val="000000"/>
              </a:buClr>
              <a:buSzPts val="1100"/>
              <a:buFont typeface="Verdana"/>
              <a:buChar char="○"/>
            </a:pPr>
            <a:r>
              <a:rPr lang="en">
                <a:solidFill>
                  <a:srgbClr val="000000"/>
                </a:solidFill>
                <a:latin typeface="Verdana"/>
                <a:ea typeface="Verdana"/>
                <a:cs typeface="Verdana"/>
                <a:sym typeface="Verdana"/>
              </a:rPr>
              <a:t>Add and remove elements only at the front and back.</a:t>
            </a:r>
            <a:endParaRPr>
              <a:solidFill>
                <a:srgbClr val="000000"/>
              </a:solidFill>
              <a:highlight>
                <a:srgbClr val="FFFFFF"/>
              </a:highlight>
              <a:latin typeface="Verdana"/>
              <a:ea typeface="Verdana"/>
              <a:cs typeface="Verdana"/>
              <a:sym typeface="Verdana"/>
            </a:endParaRPr>
          </a:p>
          <a:p>
            <a:pPr indent="0" lvl="0" marL="0" rtl="0" algn="l">
              <a:spcBef>
                <a:spcPts val="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2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Associative Containers</a:t>
            </a:r>
            <a:endParaRPr/>
          </a:p>
        </p:txBody>
      </p:sp>
      <p:sp>
        <p:nvSpPr>
          <p:cNvPr id="240" name="Google Shape;240;p2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292100" lvl="0" marL="457200" rtl="0" algn="l">
              <a:spcBef>
                <a:spcPts val="800"/>
              </a:spcBef>
              <a:spcAft>
                <a:spcPts val="0"/>
              </a:spcAft>
              <a:buClr>
                <a:srgbClr val="000000"/>
              </a:buClr>
              <a:buSzPts val="1000"/>
              <a:buFont typeface="Verdana"/>
              <a:buChar char="●"/>
            </a:pPr>
            <a:r>
              <a:rPr lang="en" sz="1000">
                <a:solidFill>
                  <a:srgbClr val="000000"/>
                </a:solidFill>
                <a:highlight>
                  <a:srgbClr val="FFFFFF"/>
                </a:highlight>
                <a:latin typeface="Verdana"/>
                <a:ea typeface="Verdana"/>
                <a:cs typeface="Verdana"/>
                <a:sym typeface="Verdana"/>
              </a:rPr>
              <a:t>A </a:t>
            </a:r>
            <a:r>
              <a:rPr b="1" lang="en" sz="1000">
                <a:solidFill>
                  <a:srgbClr val="000000"/>
                </a:solidFill>
                <a:highlight>
                  <a:srgbClr val="FFFFFF"/>
                </a:highlight>
                <a:latin typeface="Verdana"/>
                <a:ea typeface="Verdana"/>
                <a:cs typeface="Verdana"/>
                <a:sym typeface="Verdana"/>
              </a:rPr>
              <a:t>set</a:t>
            </a:r>
            <a:r>
              <a:rPr lang="en" sz="1000">
                <a:solidFill>
                  <a:srgbClr val="000000"/>
                </a:solidFill>
                <a:highlight>
                  <a:srgbClr val="FFFFFF"/>
                </a:highlight>
                <a:latin typeface="Verdana"/>
                <a:ea typeface="Verdana"/>
                <a:cs typeface="Verdana"/>
                <a:sym typeface="Verdana"/>
              </a:rPr>
              <a:t> is a container that stores unique elements, with duplicate elements disallowed. The elements are sorted according to their values.</a:t>
            </a:r>
            <a:endParaRPr sz="1000">
              <a:solidFill>
                <a:srgbClr val="000000"/>
              </a:solidFill>
              <a:highlight>
                <a:srgbClr val="FFFFFF"/>
              </a:highlight>
              <a:latin typeface="Verdana"/>
              <a:ea typeface="Verdana"/>
              <a:cs typeface="Verdana"/>
              <a:sym typeface="Verdana"/>
            </a:endParaRPr>
          </a:p>
          <a:p>
            <a:pPr indent="-292100" lvl="0" marL="457200" rtl="0" algn="l">
              <a:spcBef>
                <a:spcPts val="0"/>
              </a:spcBef>
              <a:spcAft>
                <a:spcPts val="0"/>
              </a:spcAft>
              <a:buClr>
                <a:srgbClr val="000000"/>
              </a:buClr>
              <a:buSzPts val="1000"/>
              <a:buFont typeface="Verdana"/>
              <a:buChar char="●"/>
            </a:pPr>
            <a:r>
              <a:rPr lang="en" sz="1000">
                <a:solidFill>
                  <a:srgbClr val="000000"/>
                </a:solidFill>
                <a:highlight>
                  <a:srgbClr val="FFFFFF"/>
                </a:highlight>
                <a:latin typeface="Verdana"/>
                <a:ea typeface="Verdana"/>
                <a:cs typeface="Verdana"/>
                <a:sym typeface="Verdana"/>
              </a:rPr>
              <a:t>A </a:t>
            </a:r>
            <a:r>
              <a:rPr b="1" lang="en" sz="1000">
                <a:solidFill>
                  <a:srgbClr val="000000"/>
                </a:solidFill>
                <a:highlight>
                  <a:srgbClr val="FFFFFF"/>
                </a:highlight>
                <a:latin typeface="Verdana"/>
                <a:ea typeface="Verdana"/>
                <a:cs typeface="Verdana"/>
                <a:sym typeface="Verdana"/>
              </a:rPr>
              <a:t>multiset</a:t>
            </a:r>
            <a:r>
              <a:rPr lang="en" sz="1000">
                <a:solidFill>
                  <a:srgbClr val="000000"/>
                </a:solidFill>
                <a:highlight>
                  <a:srgbClr val="FFFFFF"/>
                </a:highlight>
                <a:latin typeface="Verdana"/>
                <a:ea typeface="Verdana"/>
                <a:cs typeface="Verdana"/>
                <a:sym typeface="Verdana"/>
              </a:rPr>
              <a:t> is a set where duplicate elements are allowed.</a:t>
            </a:r>
            <a:endParaRPr sz="1000">
              <a:solidFill>
                <a:srgbClr val="000000"/>
              </a:solidFill>
              <a:highlight>
                <a:srgbClr val="FFFFFF"/>
              </a:highlight>
              <a:latin typeface="Verdana"/>
              <a:ea typeface="Verdana"/>
              <a:cs typeface="Verdana"/>
              <a:sym typeface="Verdana"/>
            </a:endParaRPr>
          </a:p>
          <a:p>
            <a:pPr indent="-292100" lvl="0" marL="457200" rtl="0" algn="l">
              <a:spcBef>
                <a:spcPts val="0"/>
              </a:spcBef>
              <a:spcAft>
                <a:spcPts val="0"/>
              </a:spcAft>
              <a:buClr>
                <a:srgbClr val="000000"/>
              </a:buClr>
              <a:buSzPts val="1000"/>
              <a:buFont typeface="Verdana"/>
              <a:buChar char="●"/>
            </a:pPr>
            <a:r>
              <a:rPr lang="en" sz="1000">
                <a:solidFill>
                  <a:srgbClr val="000000"/>
                </a:solidFill>
                <a:highlight>
                  <a:srgbClr val="FFFFFF"/>
                </a:highlight>
                <a:latin typeface="Verdana"/>
                <a:ea typeface="Verdana"/>
                <a:cs typeface="Verdana"/>
                <a:sym typeface="Verdana"/>
              </a:rPr>
              <a:t>A </a:t>
            </a:r>
            <a:r>
              <a:rPr b="1" lang="en" sz="1000">
                <a:solidFill>
                  <a:srgbClr val="000000"/>
                </a:solidFill>
                <a:highlight>
                  <a:srgbClr val="FFFFFF"/>
                </a:highlight>
                <a:latin typeface="Verdana"/>
                <a:ea typeface="Verdana"/>
                <a:cs typeface="Verdana"/>
                <a:sym typeface="Verdana"/>
              </a:rPr>
              <a:t>map</a:t>
            </a:r>
            <a:r>
              <a:rPr lang="en" sz="1000">
                <a:solidFill>
                  <a:srgbClr val="000000"/>
                </a:solidFill>
                <a:highlight>
                  <a:srgbClr val="FFFFFF"/>
                </a:highlight>
                <a:latin typeface="Verdana"/>
                <a:ea typeface="Verdana"/>
                <a:cs typeface="Verdana"/>
                <a:sym typeface="Verdana"/>
              </a:rPr>
              <a:t> (also called an associative array) is a set where each element is a pair, called a key/value pair. The key is used for sorting and indexing the data, and must be unique. The value is the actual data.</a:t>
            </a:r>
            <a:endParaRPr sz="1000">
              <a:solidFill>
                <a:srgbClr val="000000"/>
              </a:solidFill>
              <a:highlight>
                <a:srgbClr val="FFFFFF"/>
              </a:highlight>
              <a:latin typeface="Verdana"/>
              <a:ea typeface="Verdana"/>
              <a:cs typeface="Verdana"/>
              <a:sym typeface="Verdana"/>
            </a:endParaRPr>
          </a:p>
          <a:p>
            <a:pPr indent="-292100" lvl="0" marL="457200" rtl="0" algn="l">
              <a:spcBef>
                <a:spcPts val="0"/>
              </a:spcBef>
              <a:spcAft>
                <a:spcPts val="0"/>
              </a:spcAft>
              <a:buClr>
                <a:srgbClr val="000000"/>
              </a:buClr>
              <a:buSzPts val="1000"/>
              <a:buFont typeface="Verdana"/>
              <a:buChar char="●"/>
            </a:pPr>
            <a:r>
              <a:rPr lang="en" sz="1000">
                <a:solidFill>
                  <a:srgbClr val="000000"/>
                </a:solidFill>
                <a:highlight>
                  <a:srgbClr val="FFFFFF"/>
                </a:highlight>
                <a:latin typeface="Verdana"/>
                <a:ea typeface="Verdana"/>
                <a:cs typeface="Verdana"/>
                <a:sym typeface="Verdana"/>
              </a:rPr>
              <a:t>A </a:t>
            </a:r>
            <a:r>
              <a:rPr b="1" lang="en" sz="1000">
                <a:solidFill>
                  <a:srgbClr val="000000"/>
                </a:solidFill>
                <a:highlight>
                  <a:srgbClr val="FFFFFF"/>
                </a:highlight>
                <a:latin typeface="Verdana"/>
                <a:ea typeface="Verdana"/>
                <a:cs typeface="Verdana"/>
                <a:sym typeface="Verdana"/>
              </a:rPr>
              <a:t>multimap</a:t>
            </a:r>
            <a:r>
              <a:rPr lang="en" sz="1000">
                <a:solidFill>
                  <a:srgbClr val="000000"/>
                </a:solidFill>
                <a:highlight>
                  <a:srgbClr val="FFFFFF"/>
                </a:highlight>
                <a:latin typeface="Verdana"/>
                <a:ea typeface="Verdana"/>
                <a:cs typeface="Verdana"/>
                <a:sym typeface="Verdana"/>
              </a:rPr>
              <a:t> (also called a dictionary) is a map that allows duplicate keys. Real-life dictionaries are multimaps: the key is the word, and the value is the meaning of the word. All the keys are sorted in ascending order, and you can look up the value by key. Some words can have multiple meanings, which is why the dictionary is a multimap rather than a map.</a:t>
            </a:r>
            <a:endParaRPr>
              <a:latin typeface="Verdana"/>
              <a:ea typeface="Verdana"/>
              <a:cs typeface="Verdana"/>
              <a:sym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Container Adapters</a:t>
            </a:r>
            <a:endParaRPr/>
          </a:p>
        </p:txBody>
      </p:sp>
      <p:sp>
        <p:nvSpPr>
          <p:cNvPr id="246" name="Google Shape;246;p3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292100" lvl="0" marL="457200" rtl="0" algn="l">
              <a:spcBef>
                <a:spcPts val="800"/>
              </a:spcBef>
              <a:spcAft>
                <a:spcPts val="0"/>
              </a:spcAft>
              <a:buClr>
                <a:srgbClr val="000000"/>
              </a:buClr>
              <a:buSzPts val="1000"/>
              <a:buFont typeface="Verdana"/>
              <a:buChar char="●"/>
            </a:pPr>
            <a:r>
              <a:rPr lang="en" sz="1000">
                <a:solidFill>
                  <a:srgbClr val="000000"/>
                </a:solidFill>
                <a:highlight>
                  <a:srgbClr val="FFFFFF"/>
                </a:highlight>
                <a:latin typeface="Verdana"/>
                <a:ea typeface="Verdana"/>
                <a:cs typeface="Verdana"/>
                <a:sym typeface="Verdana"/>
              </a:rPr>
              <a:t>A </a:t>
            </a:r>
            <a:r>
              <a:rPr b="1" lang="en" sz="1000">
                <a:solidFill>
                  <a:srgbClr val="000000"/>
                </a:solidFill>
                <a:highlight>
                  <a:srgbClr val="FFFFFF"/>
                </a:highlight>
                <a:latin typeface="Verdana"/>
                <a:ea typeface="Verdana"/>
                <a:cs typeface="Verdana"/>
                <a:sym typeface="Verdana"/>
              </a:rPr>
              <a:t>stack</a:t>
            </a:r>
            <a:r>
              <a:rPr lang="en" sz="1000">
                <a:solidFill>
                  <a:srgbClr val="000000"/>
                </a:solidFill>
                <a:highlight>
                  <a:srgbClr val="FFFFFF"/>
                </a:highlight>
                <a:latin typeface="Verdana"/>
                <a:ea typeface="Verdana"/>
                <a:cs typeface="Verdana"/>
                <a:sym typeface="Verdana"/>
              </a:rPr>
              <a:t> is a container where elements operate in a LIFO (Last In, First Out) context, where elements are inserted (pushed) and removed (popped) from the end of the container. Stacks default to using deque as their default sequence container (which seems odd, since vector seems like a more natural fit), but can use vector or list as well.</a:t>
            </a:r>
            <a:endParaRPr sz="1000">
              <a:solidFill>
                <a:srgbClr val="000000"/>
              </a:solidFill>
              <a:highlight>
                <a:srgbClr val="FFFFFF"/>
              </a:highlight>
              <a:latin typeface="Verdana"/>
              <a:ea typeface="Verdana"/>
              <a:cs typeface="Verdana"/>
              <a:sym typeface="Verdana"/>
            </a:endParaRPr>
          </a:p>
          <a:p>
            <a:pPr indent="-292100" lvl="0" marL="457200" rtl="0" algn="l">
              <a:spcBef>
                <a:spcPts val="0"/>
              </a:spcBef>
              <a:spcAft>
                <a:spcPts val="0"/>
              </a:spcAft>
              <a:buClr>
                <a:srgbClr val="000000"/>
              </a:buClr>
              <a:buSzPts val="1000"/>
              <a:buFont typeface="Verdana"/>
              <a:buChar char="●"/>
            </a:pPr>
            <a:r>
              <a:rPr lang="en" sz="1000">
                <a:solidFill>
                  <a:srgbClr val="000000"/>
                </a:solidFill>
                <a:highlight>
                  <a:srgbClr val="FFFFFF"/>
                </a:highlight>
                <a:latin typeface="Verdana"/>
                <a:ea typeface="Verdana"/>
                <a:cs typeface="Verdana"/>
                <a:sym typeface="Verdana"/>
              </a:rPr>
              <a:t>A </a:t>
            </a:r>
            <a:r>
              <a:rPr b="1" lang="en" sz="1000">
                <a:solidFill>
                  <a:srgbClr val="000000"/>
                </a:solidFill>
                <a:highlight>
                  <a:srgbClr val="FFFFFF"/>
                </a:highlight>
                <a:latin typeface="Verdana"/>
                <a:ea typeface="Verdana"/>
                <a:cs typeface="Verdana"/>
                <a:sym typeface="Verdana"/>
              </a:rPr>
              <a:t>queue</a:t>
            </a:r>
            <a:r>
              <a:rPr lang="en" sz="1000">
                <a:solidFill>
                  <a:srgbClr val="000000"/>
                </a:solidFill>
                <a:highlight>
                  <a:srgbClr val="FFFFFF"/>
                </a:highlight>
                <a:latin typeface="Verdana"/>
                <a:ea typeface="Verdana"/>
                <a:cs typeface="Verdana"/>
                <a:sym typeface="Verdana"/>
              </a:rPr>
              <a:t> is a container where elements operate in a FIFO (First In, First Out) context, where elements are inserted (pushed) to the back of the container and removed (popped) from the front. Queues default to using deque, but can also use list.</a:t>
            </a:r>
            <a:endParaRPr sz="1000">
              <a:solidFill>
                <a:srgbClr val="000000"/>
              </a:solidFill>
              <a:highlight>
                <a:srgbClr val="FFFFFF"/>
              </a:highlight>
              <a:latin typeface="Verdana"/>
              <a:ea typeface="Verdana"/>
              <a:cs typeface="Verdana"/>
              <a:sym typeface="Verdana"/>
            </a:endParaRPr>
          </a:p>
          <a:p>
            <a:pPr indent="-292100" lvl="0" marL="457200" rtl="0" algn="l">
              <a:spcBef>
                <a:spcPts val="0"/>
              </a:spcBef>
              <a:spcAft>
                <a:spcPts val="0"/>
              </a:spcAft>
              <a:buClr>
                <a:srgbClr val="000000"/>
              </a:buClr>
              <a:buSzPts val="1000"/>
              <a:buFont typeface="Verdana"/>
              <a:buChar char="●"/>
            </a:pPr>
            <a:r>
              <a:rPr lang="en" sz="1000">
                <a:solidFill>
                  <a:srgbClr val="000000"/>
                </a:solidFill>
                <a:highlight>
                  <a:srgbClr val="FFFFFF"/>
                </a:highlight>
                <a:latin typeface="Verdana"/>
                <a:ea typeface="Verdana"/>
                <a:cs typeface="Verdana"/>
                <a:sym typeface="Verdana"/>
              </a:rPr>
              <a:t>A </a:t>
            </a:r>
            <a:r>
              <a:rPr b="1" lang="en" sz="1000">
                <a:solidFill>
                  <a:srgbClr val="000000"/>
                </a:solidFill>
                <a:highlight>
                  <a:srgbClr val="FFFFFF"/>
                </a:highlight>
                <a:latin typeface="Verdana"/>
                <a:ea typeface="Verdana"/>
                <a:cs typeface="Verdana"/>
                <a:sym typeface="Verdana"/>
              </a:rPr>
              <a:t>priority queue</a:t>
            </a:r>
            <a:r>
              <a:rPr lang="en" sz="1000">
                <a:solidFill>
                  <a:srgbClr val="000000"/>
                </a:solidFill>
                <a:highlight>
                  <a:srgbClr val="FFFFFF"/>
                </a:highlight>
                <a:latin typeface="Verdana"/>
                <a:ea typeface="Verdana"/>
                <a:cs typeface="Verdana"/>
                <a:sym typeface="Verdana"/>
              </a:rPr>
              <a:t> is a type of queue where the elements are kept sorted (via operator&lt;). When elements are pushed, the element is sorted in the queue. Removing an element from the front returns the highest priority item in the priority queue.</a:t>
            </a:r>
            <a:endParaRPr sz="1000">
              <a:solidFill>
                <a:srgbClr val="000000"/>
              </a:solidFill>
              <a:highlight>
                <a:srgbClr val="FFFFFF"/>
              </a:highlight>
              <a:latin typeface="Verdana"/>
              <a:ea typeface="Verdana"/>
              <a:cs typeface="Verdana"/>
              <a:sym typeface="Verdana"/>
            </a:endParaRPr>
          </a:p>
          <a:p>
            <a:pPr indent="0" lvl="0" marL="0" rtl="0" algn="l">
              <a:spcBef>
                <a:spcPts val="8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Iterators</a:t>
            </a:r>
            <a:endParaRPr/>
          </a:p>
        </p:txBody>
      </p:sp>
      <p:sp>
        <p:nvSpPr>
          <p:cNvPr id="252" name="Google Shape;252;p3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solidFill>
                  <a:srgbClr val="000000"/>
                </a:solidFill>
                <a:highlight>
                  <a:srgbClr val="FFFFFF"/>
                </a:highlight>
                <a:latin typeface="Verdana"/>
                <a:ea typeface="Verdana"/>
                <a:cs typeface="Verdana"/>
                <a:sym typeface="Verdana"/>
              </a:rPr>
              <a:t>An </a:t>
            </a:r>
            <a:r>
              <a:rPr b="1" lang="en" sz="1100">
                <a:solidFill>
                  <a:srgbClr val="000000"/>
                </a:solidFill>
                <a:highlight>
                  <a:srgbClr val="FFFFFF"/>
                </a:highlight>
                <a:latin typeface="Verdana"/>
                <a:ea typeface="Verdana"/>
                <a:cs typeface="Verdana"/>
                <a:sym typeface="Verdana"/>
              </a:rPr>
              <a:t>Iterator</a:t>
            </a:r>
            <a:r>
              <a:rPr lang="en" sz="1100">
                <a:solidFill>
                  <a:srgbClr val="000000"/>
                </a:solidFill>
                <a:highlight>
                  <a:srgbClr val="FFFFFF"/>
                </a:highlight>
                <a:latin typeface="Verdana"/>
                <a:ea typeface="Verdana"/>
                <a:cs typeface="Verdana"/>
                <a:sym typeface="Verdana"/>
              </a:rPr>
              <a:t> is an object that can traverse (iterate over) a container class without the user having to know how the container is implemented.</a:t>
            </a:r>
            <a:endParaRPr sz="1100">
              <a:solidFill>
                <a:srgbClr val="000000"/>
              </a:solidFill>
              <a:highlight>
                <a:srgbClr val="FFFFFF"/>
              </a:highlight>
              <a:latin typeface="Verdana"/>
              <a:ea typeface="Verdana"/>
              <a:cs typeface="Verdana"/>
              <a:sym typeface="Verdana"/>
            </a:endParaRPr>
          </a:p>
          <a:p>
            <a:pPr indent="-298450" lvl="0" marL="457200" rtl="0" algn="l">
              <a:spcBef>
                <a:spcPts val="0"/>
              </a:spcBef>
              <a:spcAft>
                <a:spcPts val="0"/>
              </a:spcAft>
              <a:buClr>
                <a:srgbClr val="000000"/>
              </a:buClr>
              <a:buSzPts val="1100"/>
              <a:buFont typeface="Verdana"/>
              <a:buChar char="●"/>
            </a:pPr>
            <a:r>
              <a:rPr lang="en" sz="1100">
                <a:solidFill>
                  <a:srgbClr val="000000"/>
                </a:solidFill>
                <a:highlight>
                  <a:srgbClr val="FFFFFF"/>
                </a:highlight>
                <a:latin typeface="Verdana"/>
                <a:ea typeface="Verdana"/>
                <a:cs typeface="Verdana"/>
                <a:sym typeface="Verdana"/>
              </a:rPr>
              <a:t>An iterator is best visualized as a pointer to a given element in the container</a:t>
            </a:r>
            <a:endParaRPr sz="1100">
              <a:solidFill>
                <a:srgbClr val="000000"/>
              </a:solidFill>
              <a:highlight>
                <a:srgbClr val="FFFFFF"/>
              </a:highlight>
              <a:latin typeface="Verdana"/>
              <a:ea typeface="Verdana"/>
              <a:cs typeface="Verdana"/>
              <a:sym typeface="Verdana"/>
            </a:endParaRPr>
          </a:p>
          <a:p>
            <a:pPr indent="-298450" lvl="0" marL="457200" rtl="0" algn="l">
              <a:spcBef>
                <a:spcPts val="0"/>
              </a:spcBef>
              <a:spcAft>
                <a:spcPts val="0"/>
              </a:spcAft>
              <a:buClr>
                <a:srgbClr val="000000"/>
              </a:buClr>
              <a:buSzPts val="1100"/>
              <a:buFont typeface="Verdana"/>
              <a:buChar char="●"/>
            </a:pPr>
            <a:r>
              <a:rPr lang="en" sz="1100">
                <a:solidFill>
                  <a:srgbClr val="000000"/>
                </a:solidFill>
                <a:highlight>
                  <a:srgbClr val="FFFFFF"/>
                </a:highlight>
                <a:latin typeface="Verdana"/>
                <a:ea typeface="Verdana"/>
                <a:cs typeface="Verdana"/>
                <a:sym typeface="Verdana"/>
              </a:rPr>
              <a:t>Set of overloaded operators</a:t>
            </a:r>
            <a:endParaRPr sz="1100">
              <a:solidFill>
                <a:srgbClr val="000000"/>
              </a:solidFill>
              <a:highlight>
                <a:srgbClr val="FFFFFF"/>
              </a:highlight>
              <a:latin typeface="Verdana"/>
              <a:ea typeface="Verdana"/>
              <a:cs typeface="Verdana"/>
              <a:sym typeface="Verdana"/>
            </a:endParaRPr>
          </a:p>
          <a:p>
            <a:pPr indent="-298450" lvl="0" marL="457200" rtl="0" algn="l">
              <a:spcBef>
                <a:spcPts val="0"/>
              </a:spcBef>
              <a:spcAft>
                <a:spcPts val="0"/>
              </a:spcAft>
              <a:buClr>
                <a:srgbClr val="000000"/>
              </a:buClr>
              <a:buSzPts val="1100"/>
              <a:buFont typeface="Verdana"/>
              <a:buChar char="●"/>
            </a:pPr>
            <a:r>
              <a:rPr b="1" lang="en" sz="1100">
                <a:solidFill>
                  <a:srgbClr val="000000"/>
                </a:solidFill>
                <a:highlight>
                  <a:srgbClr val="FFFFFF"/>
                </a:highlight>
                <a:latin typeface="Verdana"/>
                <a:ea typeface="Verdana"/>
                <a:cs typeface="Verdana"/>
                <a:sym typeface="Verdana"/>
              </a:rPr>
              <a:t>Operator*</a:t>
            </a:r>
            <a:r>
              <a:rPr lang="en" sz="1100">
                <a:solidFill>
                  <a:srgbClr val="000000"/>
                </a:solidFill>
                <a:highlight>
                  <a:srgbClr val="FFFFFF"/>
                </a:highlight>
                <a:latin typeface="Verdana"/>
                <a:ea typeface="Verdana"/>
                <a:cs typeface="Verdana"/>
                <a:sym typeface="Verdana"/>
              </a:rPr>
              <a:t> -- Dereferencing the iterator returns the element that the iterator is currently pointing at.</a:t>
            </a:r>
            <a:endParaRPr sz="1100">
              <a:solidFill>
                <a:srgbClr val="000000"/>
              </a:solidFill>
              <a:highlight>
                <a:srgbClr val="FFFFFF"/>
              </a:highlight>
              <a:latin typeface="Verdana"/>
              <a:ea typeface="Verdana"/>
              <a:cs typeface="Verdana"/>
              <a:sym typeface="Verdana"/>
            </a:endParaRPr>
          </a:p>
          <a:p>
            <a:pPr indent="-298450" lvl="0" marL="457200" rtl="0" algn="l">
              <a:spcBef>
                <a:spcPts val="0"/>
              </a:spcBef>
              <a:spcAft>
                <a:spcPts val="0"/>
              </a:spcAft>
              <a:buClr>
                <a:srgbClr val="000000"/>
              </a:buClr>
              <a:buSzPts val="1100"/>
              <a:buFont typeface="Verdana"/>
              <a:buChar char="●"/>
            </a:pPr>
            <a:r>
              <a:rPr b="1" lang="en" sz="1100">
                <a:solidFill>
                  <a:srgbClr val="000000"/>
                </a:solidFill>
                <a:highlight>
                  <a:srgbClr val="FFFFFF"/>
                </a:highlight>
                <a:latin typeface="Verdana"/>
                <a:ea typeface="Verdana"/>
                <a:cs typeface="Verdana"/>
                <a:sym typeface="Verdana"/>
              </a:rPr>
              <a:t>Operator++</a:t>
            </a:r>
            <a:r>
              <a:rPr lang="en" sz="1100">
                <a:solidFill>
                  <a:srgbClr val="000000"/>
                </a:solidFill>
                <a:highlight>
                  <a:srgbClr val="FFFFFF"/>
                </a:highlight>
                <a:latin typeface="Verdana"/>
                <a:ea typeface="Verdana"/>
                <a:cs typeface="Verdana"/>
                <a:sym typeface="Verdana"/>
              </a:rPr>
              <a:t> -- Moves the iterator to the next element in the container. Most iterators also provide Operator-- to move to the previous element.</a:t>
            </a:r>
            <a:endParaRPr sz="1100">
              <a:solidFill>
                <a:srgbClr val="000000"/>
              </a:solidFill>
              <a:highlight>
                <a:srgbClr val="FFFFFF"/>
              </a:highlight>
              <a:latin typeface="Verdana"/>
              <a:ea typeface="Verdana"/>
              <a:cs typeface="Verdana"/>
              <a:sym typeface="Verdana"/>
            </a:endParaRPr>
          </a:p>
          <a:p>
            <a:pPr indent="-298450" lvl="0" marL="457200" rtl="0" algn="l">
              <a:spcBef>
                <a:spcPts val="0"/>
              </a:spcBef>
              <a:spcAft>
                <a:spcPts val="0"/>
              </a:spcAft>
              <a:buClr>
                <a:srgbClr val="000000"/>
              </a:buClr>
              <a:buSzPts val="1100"/>
              <a:buFont typeface="Verdana"/>
              <a:buChar char="●"/>
            </a:pPr>
            <a:r>
              <a:rPr b="1" lang="en" sz="1100">
                <a:solidFill>
                  <a:srgbClr val="000000"/>
                </a:solidFill>
                <a:highlight>
                  <a:srgbClr val="FFFFFF"/>
                </a:highlight>
                <a:latin typeface="Verdana"/>
                <a:ea typeface="Verdana"/>
                <a:cs typeface="Verdana"/>
                <a:sym typeface="Verdana"/>
              </a:rPr>
              <a:t>Operator== and Operator!=</a:t>
            </a:r>
            <a:r>
              <a:rPr lang="en" sz="1100">
                <a:solidFill>
                  <a:srgbClr val="000000"/>
                </a:solidFill>
                <a:highlight>
                  <a:srgbClr val="FFFFFF"/>
                </a:highlight>
                <a:latin typeface="Verdana"/>
                <a:ea typeface="Verdana"/>
                <a:cs typeface="Verdana"/>
                <a:sym typeface="Verdana"/>
              </a:rPr>
              <a:t> -- Basic comparison operators to determine if two iterators point to the same element. To compare the values that two iterators are pointing at, dereference the iterators first, and then use a comparison operator.</a:t>
            </a:r>
            <a:endParaRPr sz="1100">
              <a:solidFill>
                <a:srgbClr val="000000"/>
              </a:solidFill>
              <a:highlight>
                <a:srgbClr val="FFFFFF"/>
              </a:highlight>
              <a:latin typeface="Verdana"/>
              <a:ea typeface="Verdana"/>
              <a:cs typeface="Verdana"/>
              <a:sym typeface="Verdana"/>
            </a:endParaRPr>
          </a:p>
          <a:p>
            <a:pPr indent="-298450" lvl="0" marL="457200" rtl="0" algn="l">
              <a:spcBef>
                <a:spcPts val="0"/>
              </a:spcBef>
              <a:spcAft>
                <a:spcPts val="0"/>
              </a:spcAft>
              <a:buClr>
                <a:srgbClr val="000000"/>
              </a:buClr>
              <a:buSzPts val="1100"/>
              <a:buFont typeface="Verdana"/>
              <a:buChar char="●"/>
            </a:pPr>
            <a:r>
              <a:rPr b="1" lang="en" sz="1100">
                <a:solidFill>
                  <a:srgbClr val="000000"/>
                </a:solidFill>
                <a:highlight>
                  <a:srgbClr val="FFFFFF"/>
                </a:highlight>
                <a:latin typeface="Verdana"/>
                <a:ea typeface="Verdana"/>
                <a:cs typeface="Verdana"/>
                <a:sym typeface="Verdana"/>
              </a:rPr>
              <a:t>Operator=</a:t>
            </a:r>
            <a:r>
              <a:rPr lang="en" sz="1100">
                <a:solidFill>
                  <a:srgbClr val="000000"/>
                </a:solidFill>
                <a:highlight>
                  <a:srgbClr val="FFFFFF"/>
                </a:highlight>
                <a:latin typeface="Verdana"/>
                <a:ea typeface="Verdana"/>
                <a:cs typeface="Verdana"/>
                <a:sym typeface="Verdana"/>
              </a:rPr>
              <a:t> -- Assign the iterator to a new position (typically the start or end of the container’s elements). To assign the value of the element the iterator is pointing at, dereference the iterator first, then use the assign operator.</a:t>
            </a:r>
            <a:endParaRPr sz="1100">
              <a:solidFill>
                <a:srgbClr val="000000"/>
              </a:solidFill>
              <a:highlight>
                <a:srgbClr val="FFFFFF"/>
              </a:highlight>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Pure Virtual Functions</a:t>
            </a:r>
            <a:endParaRPr/>
          </a:p>
        </p:txBody>
      </p:sp>
      <p:sp>
        <p:nvSpPr>
          <p:cNvPr id="135" name="Google Shape;135;p14"/>
          <p:cNvSpPr txBox="1"/>
          <p:nvPr>
            <p:ph idx="1" type="body"/>
          </p:nvPr>
        </p:nvSpPr>
        <p:spPr>
          <a:xfrm>
            <a:off x="819150" y="1990725"/>
            <a:ext cx="80466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solidFill>
                  <a:srgbClr val="000000"/>
                </a:solidFill>
                <a:highlight>
                  <a:srgbClr val="FFFFFF"/>
                </a:highlight>
                <a:latin typeface="Verdana"/>
                <a:ea typeface="Verdana"/>
                <a:cs typeface="Verdana"/>
                <a:sym typeface="Verdana"/>
              </a:rPr>
              <a:t>A special kind of virtual function</a:t>
            </a:r>
            <a:endParaRPr>
              <a:solidFill>
                <a:srgbClr val="000000"/>
              </a:solidFill>
              <a:highlight>
                <a:srgbClr val="FFFFFF"/>
              </a:highlight>
              <a:latin typeface="Verdana"/>
              <a:ea typeface="Verdana"/>
              <a:cs typeface="Verdana"/>
              <a:sym typeface="Verdana"/>
            </a:endParaRPr>
          </a:p>
          <a:p>
            <a:pPr indent="-311150" lvl="0" marL="457200" rtl="0" algn="l">
              <a:spcBef>
                <a:spcPts val="0"/>
              </a:spcBef>
              <a:spcAft>
                <a:spcPts val="0"/>
              </a:spcAft>
              <a:buClr>
                <a:srgbClr val="000000"/>
              </a:buClr>
              <a:buSzPts val="1300"/>
              <a:buFont typeface="Verdana"/>
              <a:buChar char="●"/>
            </a:pPr>
            <a:r>
              <a:rPr lang="en">
                <a:solidFill>
                  <a:srgbClr val="000000"/>
                </a:solidFill>
                <a:highlight>
                  <a:srgbClr val="FFFFFF"/>
                </a:highlight>
                <a:latin typeface="Verdana"/>
                <a:ea typeface="Verdana"/>
                <a:cs typeface="Verdana"/>
                <a:sym typeface="Verdana"/>
              </a:rPr>
              <a:t>Also called </a:t>
            </a:r>
            <a:r>
              <a:rPr b="1" lang="en">
                <a:solidFill>
                  <a:srgbClr val="000000"/>
                </a:solidFill>
                <a:highlight>
                  <a:srgbClr val="FFFFFF"/>
                </a:highlight>
                <a:latin typeface="Verdana"/>
                <a:ea typeface="Verdana"/>
                <a:cs typeface="Verdana"/>
                <a:sym typeface="Verdana"/>
              </a:rPr>
              <a:t>abstract function</a:t>
            </a:r>
            <a:endParaRPr b="1">
              <a:solidFill>
                <a:srgbClr val="000000"/>
              </a:solidFill>
              <a:highlight>
                <a:srgbClr val="FFFFFF"/>
              </a:highlight>
              <a:latin typeface="Verdana"/>
              <a:ea typeface="Verdana"/>
              <a:cs typeface="Verdana"/>
              <a:sym typeface="Verdana"/>
            </a:endParaRPr>
          </a:p>
          <a:p>
            <a:pPr indent="-311150" lvl="0" marL="457200" rtl="0" algn="l">
              <a:spcBef>
                <a:spcPts val="0"/>
              </a:spcBef>
              <a:spcAft>
                <a:spcPts val="0"/>
              </a:spcAft>
              <a:buClr>
                <a:srgbClr val="000000"/>
              </a:buClr>
              <a:buSzPts val="1300"/>
              <a:buFont typeface="Verdana"/>
              <a:buChar char="●"/>
            </a:pPr>
            <a:r>
              <a:rPr lang="en">
                <a:solidFill>
                  <a:srgbClr val="000000"/>
                </a:solidFill>
                <a:highlight>
                  <a:srgbClr val="FFFFFF"/>
                </a:highlight>
                <a:latin typeface="Verdana"/>
                <a:ea typeface="Verdana"/>
                <a:cs typeface="Verdana"/>
                <a:sym typeface="Verdana"/>
              </a:rPr>
              <a:t>Has </a:t>
            </a:r>
            <a:r>
              <a:rPr b="1" lang="en">
                <a:solidFill>
                  <a:srgbClr val="000000"/>
                </a:solidFill>
                <a:highlight>
                  <a:srgbClr val="FFFFFF"/>
                </a:highlight>
                <a:latin typeface="Verdana"/>
                <a:ea typeface="Verdana"/>
                <a:cs typeface="Verdana"/>
                <a:sym typeface="Verdana"/>
              </a:rPr>
              <a:t>no body</a:t>
            </a:r>
            <a:r>
              <a:rPr lang="en">
                <a:solidFill>
                  <a:srgbClr val="000000"/>
                </a:solidFill>
                <a:highlight>
                  <a:srgbClr val="FFFFFF"/>
                </a:highlight>
                <a:latin typeface="Verdana"/>
                <a:ea typeface="Verdana"/>
                <a:cs typeface="Verdana"/>
                <a:sym typeface="Verdana"/>
              </a:rPr>
              <a:t> at all!</a:t>
            </a:r>
            <a:endParaRPr>
              <a:solidFill>
                <a:srgbClr val="000000"/>
              </a:solidFill>
              <a:highlight>
                <a:srgbClr val="FFFFFF"/>
              </a:highlight>
              <a:latin typeface="Verdana"/>
              <a:ea typeface="Verdana"/>
              <a:cs typeface="Verdana"/>
              <a:sym typeface="Verdana"/>
            </a:endParaRPr>
          </a:p>
          <a:p>
            <a:pPr indent="-311150" lvl="0" marL="457200" rtl="0" algn="l">
              <a:spcBef>
                <a:spcPts val="0"/>
              </a:spcBef>
              <a:spcAft>
                <a:spcPts val="0"/>
              </a:spcAft>
              <a:buClr>
                <a:srgbClr val="000000"/>
              </a:buClr>
              <a:buSzPts val="1300"/>
              <a:buFont typeface="Verdana"/>
              <a:buChar char="●"/>
            </a:pPr>
            <a:r>
              <a:rPr lang="en">
                <a:solidFill>
                  <a:srgbClr val="000000"/>
                </a:solidFill>
                <a:highlight>
                  <a:srgbClr val="FFFFFF"/>
                </a:highlight>
                <a:latin typeface="Verdana"/>
                <a:ea typeface="Verdana"/>
                <a:cs typeface="Verdana"/>
                <a:sym typeface="Verdana"/>
              </a:rPr>
              <a:t>Acts as a </a:t>
            </a:r>
            <a:r>
              <a:rPr b="1" lang="en">
                <a:solidFill>
                  <a:srgbClr val="000000"/>
                </a:solidFill>
                <a:highlight>
                  <a:srgbClr val="FFFFFF"/>
                </a:highlight>
                <a:latin typeface="Verdana"/>
                <a:ea typeface="Verdana"/>
                <a:cs typeface="Verdana"/>
                <a:sym typeface="Verdana"/>
              </a:rPr>
              <a:t>placeholder</a:t>
            </a:r>
            <a:r>
              <a:rPr lang="en">
                <a:solidFill>
                  <a:srgbClr val="000000"/>
                </a:solidFill>
                <a:highlight>
                  <a:srgbClr val="FFFFFF"/>
                </a:highlight>
                <a:latin typeface="Verdana"/>
                <a:ea typeface="Verdana"/>
                <a:cs typeface="Verdana"/>
                <a:sym typeface="Verdana"/>
              </a:rPr>
              <a:t> that is meant to be </a:t>
            </a:r>
            <a:r>
              <a:rPr b="1" lang="en">
                <a:solidFill>
                  <a:srgbClr val="000000"/>
                </a:solidFill>
                <a:highlight>
                  <a:srgbClr val="FFFFFF"/>
                </a:highlight>
                <a:latin typeface="Verdana"/>
                <a:ea typeface="Verdana"/>
                <a:cs typeface="Verdana"/>
                <a:sym typeface="Verdana"/>
              </a:rPr>
              <a:t>redefined by derived</a:t>
            </a:r>
            <a:r>
              <a:rPr lang="en">
                <a:solidFill>
                  <a:srgbClr val="000000"/>
                </a:solidFill>
                <a:highlight>
                  <a:srgbClr val="FFFFFF"/>
                </a:highlight>
                <a:latin typeface="Verdana"/>
                <a:ea typeface="Verdana"/>
                <a:cs typeface="Verdana"/>
                <a:sym typeface="Verdana"/>
              </a:rPr>
              <a:t> classes.</a:t>
            </a:r>
            <a:endParaRPr>
              <a:solidFill>
                <a:srgbClr val="000000"/>
              </a:solidFill>
              <a:highlight>
                <a:srgbClr val="FFFFFF"/>
              </a:highlight>
              <a:latin typeface="Verdana"/>
              <a:ea typeface="Verdana"/>
              <a:cs typeface="Verdana"/>
              <a:sym typeface="Verdana"/>
            </a:endParaRPr>
          </a:p>
          <a:p>
            <a:pPr indent="-311150" lvl="0" marL="457200" rtl="0" algn="l">
              <a:spcBef>
                <a:spcPts val="0"/>
              </a:spcBef>
              <a:spcAft>
                <a:spcPts val="0"/>
              </a:spcAft>
              <a:buClr>
                <a:srgbClr val="000000"/>
              </a:buClr>
              <a:buSzPts val="1300"/>
              <a:buFont typeface="Verdana"/>
              <a:buChar char="●"/>
            </a:pPr>
            <a:r>
              <a:rPr lang="en">
                <a:solidFill>
                  <a:srgbClr val="000000"/>
                </a:solidFill>
                <a:highlight>
                  <a:srgbClr val="FFFFFF"/>
                </a:highlight>
                <a:latin typeface="Verdana"/>
                <a:ea typeface="Verdana"/>
                <a:cs typeface="Verdana"/>
                <a:sym typeface="Verdana"/>
              </a:rPr>
              <a:t>We are effectively saying, “it is up to the derived classes to implement this function”.</a:t>
            </a:r>
            <a:endParaRPr>
              <a:solidFill>
                <a:srgbClr val="000000"/>
              </a:solidFill>
              <a:highlight>
                <a:srgbClr val="FFFFFF"/>
              </a:highlight>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Algorithms</a:t>
            </a:r>
            <a:endParaRPr/>
          </a:p>
        </p:txBody>
      </p:sp>
      <p:sp>
        <p:nvSpPr>
          <p:cNvPr id="258" name="Google Shape;258;p3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Verdana"/>
              <a:buChar char="●"/>
            </a:pPr>
            <a:r>
              <a:rPr lang="en" sz="1200">
                <a:solidFill>
                  <a:srgbClr val="000000"/>
                </a:solidFill>
                <a:highlight>
                  <a:srgbClr val="FFFFFF"/>
                </a:highlight>
                <a:latin typeface="Verdana"/>
                <a:ea typeface="Verdana"/>
                <a:cs typeface="Verdana"/>
                <a:sym typeface="Verdana"/>
              </a:rPr>
              <a:t>STL provides quite a few algorithms</a:t>
            </a:r>
            <a:endParaRPr sz="1200">
              <a:solidFill>
                <a:srgbClr val="000000"/>
              </a:solidFill>
              <a:highlight>
                <a:srgbClr val="FFFFFF"/>
              </a:highlight>
              <a:latin typeface="Verdana"/>
              <a:ea typeface="Verdana"/>
              <a:cs typeface="Verdana"/>
              <a:sym typeface="Verdana"/>
            </a:endParaRPr>
          </a:p>
          <a:p>
            <a:pPr indent="-304800" lvl="0" marL="457200" rtl="0" algn="l">
              <a:spcBef>
                <a:spcPts val="0"/>
              </a:spcBef>
              <a:spcAft>
                <a:spcPts val="0"/>
              </a:spcAft>
              <a:buClr>
                <a:srgbClr val="000000"/>
              </a:buClr>
              <a:buSzPts val="1200"/>
              <a:buFont typeface="Verdana"/>
              <a:buChar char="●"/>
            </a:pPr>
            <a:r>
              <a:rPr lang="en" sz="1200">
                <a:solidFill>
                  <a:srgbClr val="000000"/>
                </a:solidFill>
                <a:highlight>
                  <a:srgbClr val="FFFFFF"/>
                </a:highlight>
                <a:latin typeface="Verdana"/>
                <a:ea typeface="Verdana"/>
                <a:cs typeface="Verdana"/>
                <a:sym typeface="Verdana"/>
              </a:rPr>
              <a:t>To use any of the STL algorithms, simply include the algorithm header file.</a:t>
            </a:r>
            <a:endParaRPr sz="1200">
              <a:solidFill>
                <a:srgbClr val="000000"/>
              </a:solidFill>
              <a:highlight>
                <a:srgbClr val="FFFFFF"/>
              </a:highlight>
              <a:latin typeface="Verdana"/>
              <a:ea typeface="Verdana"/>
              <a:cs typeface="Verdana"/>
              <a:sym typeface="Verdana"/>
            </a:endParaRPr>
          </a:p>
          <a:p>
            <a:pPr indent="-304800" lvl="0" marL="457200" rtl="0" algn="l">
              <a:spcBef>
                <a:spcPts val="0"/>
              </a:spcBef>
              <a:spcAft>
                <a:spcPts val="0"/>
              </a:spcAft>
              <a:buClr>
                <a:srgbClr val="000000"/>
              </a:buClr>
              <a:buSzPts val="1200"/>
              <a:buFont typeface="Verdana"/>
              <a:buChar char="●"/>
            </a:pPr>
            <a:r>
              <a:rPr b="1" lang="en" sz="1200">
                <a:solidFill>
                  <a:srgbClr val="B85C00"/>
                </a:solidFill>
                <a:highlight>
                  <a:srgbClr val="E2E2E2"/>
                </a:highlight>
                <a:latin typeface="Verdana"/>
                <a:ea typeface="Verdana"/>
                <a:cs typeface="Verdana"/>
                <a:sym typeface="Verdana"/>
              </a:rPr>
              <a:t>#include &lt;algorithm&gt; </a:t>
            </a:r>
            <a:endParaRPr b="1" sz="1200">
              <a:solidFill>
                <a:srgbClr val="000000"/>
              </a:solidFill>
              <a:highlight>
                <a:srgbClr val="FFFFFF"/>
              </a:highlight>
              <a:latin typeface="Verdana"/>
              <a:ea typeface="Verdana"/>
              <a:cs typeface="Verdana"/>
              <a:sym typeface="Verdana"/>
            </a:endParaRPr>
          </a:p>
          <a:p>
            <a:pPr indent="-304800" lvl="0" marL="457200" rtl="0" algn="l">
              <a:spcBef>
                <a:spcPts val="0"/>
              </a:spcBef>
              <a:spcAft>
                <a:spcPts val="0"/>
              </a:spcAft>
              <a:buClr>
                <a:srgbClr val="000000"/>
              </a:buClr>
              <a:buSzPts val="1200"/>
              <a:buFont typeface="Verdana"/>
              <a:buChar char="●"/>
            </a:pPr>
            <a:r>
              <a:rPr b="1" lang="en" sz="1200">
                <a:solidFill>
                  <a:srgbClr val="000000"/>
                </a:solidFill>
                <a:highlight>
                  <a:srgbClr val="FFFFFF"/>
                </a:highlight>
                <a:latin typeface="Verdana"/>
                <a:ea typeface="Verdana"/>
                <a:cs typeface="Verdana"/>
                <a:sym typeface="Verdana"/>
              </a:rPr>
              <a:t>Examples: Will be attached</a:t>
            </a:r>
            <a:endParaRPr b="1" sz="1200">
              <a:solidFill>
                <a:srgbClr val="000000"/>
              </a:solidFill>
              <a:highlight>
                <a:srgbClr val="FFFFFF"/>
              </a:highlight>
              <a:latin typeface="Verdana"/>
              <a:ea typeface="Verdana"/>
              <a:cs typeface="Verdana"/>
              <a:sym typeface="Verdan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Remember Headers</a:t>
            </a:r>
            <a:endParaRPr/>
          </a:p>
        </p:txBody>
      </p:sp>
      <p:sp>
        <p:nvSpPr>
          <p:cNvPr id="264" name="Google Shape;264;p3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#include&lt;vector&gt;</a:t>
            </a:r>
            <a:endParaRPr/>
          </a:p>
          <a:p>
            <a:pPr indent="-311150" lvl="0" marL="457200" rtl="0" algn="l">
              <a:spcBef>
                <a:spcPts val="0"/>
              </a:spcBef>
              <a:spcAft>
                <a:spcPts val="0"/>
              </a:spcAft>
              <a:buSzPts val="1300"/>
              <a:buChar char="●"/>
            </a:pPr>
            <a:r>
              <a:rPr lang="en"/>
              <a:t>#include&lt;list&gt;</a:t>
            </a:r>
            <a:endParaRPr/>
          </a:p>
          <a:p>
            <a:pPr indent="-311150" lvl="0" marL="457200" rtl="0" algn="l">
              <a:spcBef>
                <a:spcPts val="0"/>
              </a:spcBef>
              <a:spcAft>
                <a:spcPts val="0"/>
              </a:spcAft>
              <a:buSzPts val="1300"/>
              <a:buChar char="●"/>
            </a:pPr>
            <a:r>
              <a:rPr lang="en"/>
              <a:t>#include&lt;set&gt;</a:t>
            </a:r>
            <a:endParaRPr/>
          </a:p>
          <a:p>
            <a:pPr indent="-311150" lvl="0" marL="457200" rtl="0" algn="l">
              <a:spcBef>
                <a:spcPts val="0"/>
              </a:spcBef>
              <a:spcAft>
                <a:spcPts val="0"/>
              </a:spcAft>
              <a:buSzPts val="1300"/>
              <a:buChar char="●"/>
            </a:pPr>
            <a:r>
              <a:rPr lang="en"/>
              <a:t>#include&lt;map&gt;</a:t>
            </a:r>
            <a:endParaRPr/>
          </a:p>
          <a:p>
            <a:pPr indent="-311150" lvl="0" marL="457200" rtl="0" algn="l">
              <a:spcBef>
                <a:spcPts val="0"/>
              </a:spcBef>
              <a:spcAft>
                <a:spcPts val="0"/>
              </a:spcAft>
              <a:buSzPts val="1300"/>
              <a:buChar char="●"/>
            </a:pPr>
            <a:r>
              <a:rPr lang="en"/>
              <a:t>#include&lt;stack&gt;</a:t>
            </a:r>
            <a:endParaRPr/>
          </a:p>
          <a:p>
            <a:pPr indent="-311150" lvl="0" marL="457200" rtl="0" algn="l">
              <a:spcBef>
                <a:spcPts val="0"/>
              </a:spcBef>
              <a:spcAft>
                <a:spcPts val="0"/>
              </a:spcAft>
              <a:buSzPts val="1300"/>
              <a:buChar char="●"/>
            </a:pPr>
            <a:r>
              <a:rPr lang="en"/>
              <a:t>#include&lt;queue&gt;</a:t>
            </a:r>
            <a:endParaRPr/>
          </a:p>
          <a:p>
            <a:pPr indent="-311150" lvl="0" marL="457200" rtl="0" algn="l">
              <a:spcBef>
                <a:spcPts val="0"/>
              </a:spcBef>
              <a:spcAft>
                <a:spcPts val="0"/>
              </a:spcAft>
              <a:buSzPts val="1300"/>
              <a:buChar char="●"/>
            </a:pPr>
            <a:r>
              <a:rPr lang="en"/>
              <a:t>#include&lt;priorityqueue&gt;</a:t>
            </a:r>
            <a:endParaRPr/>
          </a:p>
          <a:p>
            <a:pPr indent="-311150" lvl="0" marL="457200" rtl="0" algn="l">
              <a:spcBef>
                <a:spcPts val="0"/>
              </a:spcBef>
              <a:spcAft>
                <a:spcPts val="0"/>
              </a:spcAft>
              <a:buSzPts val="1300"/>
              <a:buChar char="●"/>
            </a:pPr>
            <a:r>
              <a:rPr lang="en"/>
              <a:t>#include&lt;algorithm&gt;</a:t>
            </a:r>
            <a:endParaRPr/>
          </a:p>
        </p:txBody>
      </p:sp>
      <p:sp>
        <p:nvSpPr>
          <p:cNvPr id="265" name="Google Shape;265;p33"/>
          <p:cNvSpPr txBox="1"/>
          <p:nvPr/>
        </p:nvSpPr>
        <p:spPr>
          <a:xfrm>
            <a:off x="4572000" y="2249625"/>
            <a:ext cx="2926800" cy="73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Damn!!</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That’s so much to remember</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 Tip</a:t>
            </a:r>
            <a:endParaRPr/>
          </a:p>
        </p:txBody>
      </p:sp>
      <p:sp>
        <p:nvSpPr>
          <p:cNvPr id="271" name="Google Shape;271;p34"/>
          <p:cNvSpPr txBox="1"/>
          <p:nvPr>
            <p:ph idx="1" type="body"/>
          </p:nvPr>
        </p:nvSpPr>
        <p:spPr>
          <a:xfrm>
            <a:off x="819150" y="1990725"/>
            <a:ext cx="7505700" cy="1348500"/>
          </a:xfrm>
          <a:prstGeom prst="rect">
            <a:avLst/>
          </a:prstGeom>
        </p:spPr>
        <p:txBody>
          <a:bodyPr anchorCtr="0" anchor="t" bIns="91425" lIns="91425" spcFirstLastPara="1" rIns="91425" wrap="square" tIns="91425">
            <a:noAutofit/>
          </a:bodyPr>
          <a:lstStyle/>
          <a:p>
            <a:pPr indent="-311150" lvl="0" marL="457200" rtl="0" algn="just">
              <a:lnSpc>
                <a:spcPct val="120000"/>
              </a:lnSpc>
              <a:spcBef>
                <a:spcPts val="0"/>
              </a:spcBef>
              <a:spcAft>
                <a:spcPts val="0"/>
              </a:spcAft>
              <a:buSzPts val="1300"/>
              <a:buFont typeface="Verdana"/>
              <a:buChar char="●"/>
            </a:pPr>
            <a:r>
              <a:rPr lang="en">
                <a:solidFill>
                  <a:srgbClr val="000000"/>
                </a:solidFill>
                <a:highlight>
                  <a:srgbClr val="FFFFFF"/>
                </a:highlight>
                <a:latin typeface="Verdana"/>
                <a:ea typeface="Verdana"/>
                <a:cs typeface="Verdana"/>
                <a:sym typeface="Verdana"/>
              </a:rPr>
              <a:t>USE </a:t>
            </a:r>
            <a:r>
              <a:rPr b="1" lang="en">
                <a:solidFill>
                  <a:srgbClr val="000000"/>
                </a:solidFill>
                <a:highlight>
                  <a:srgbClr val="FFFFFF"/>
                </a:highlight>
                <a:latin typeface="Verdana"/>
                <a:ea typeface="Verdana"/>
                <a:cs typeface="Verdana"/>
                <a:sym typeface="Verdana"/>
              </a:rPr>
              <a:t>#include&lt;bits/stdc++.h&gt;</a:t>
            </a:r>
            <a:endParaRPr b="1">
              <a:solidFill>
                <a:srgbClr val="000000"/>
              </a:solidFill>
              <a:highlight>
                <a:srgbClr val="FFFFFF"/>
              </a:highlight>
              <a:latin typeface="Verdana"/>
              <a:ea typeface="Verdana"/>
              <a:cs typeface="Verdana"/>
              <a:sym typeface="Verdana"/>
            </a:endParaRPr>
          </a:p>
          <a:p>
            <a:pPr indent="-311150" lvl="0" marL="457200" rtl="0" algn="just">
              <a:lnSpc>
                <a:spcPct val="120000"/>
              </a:lnSpc>
              <a:spcBef>
                <a:spcPts val="0"/>
              </a:spcBef>
              <a:spcAft>
                <a:spcPts val="0"/>
              </a:spcAft>
              <a:buClr>
                <a:srgbClr val="000000"/>
              </a:buClr>
              <a:buSzPts val="1300"/>
              <a:buFont typeface="Verdana"/>
              <a:buChar char="●"/>
            </a:pPr>
            <a:r>
              <a:rPr lang="en">
                <a:solidFill>
                  <a:srgbClr val="000000"/>
                </a:solidFill>
                <a:highlight>
                  <a:srgbClr val="FFFFFF"/>
                </a:highlight>
                <a:latin typeface="Verdana"/>
                <a:ea typeface="Verdana"/>
                <a:cs typeface="Verdana"/>
                <a:sym typeface="Verdana"/>
              </a:rPr>
              <a:t>It is basically a header file that includes every standard library</a:t>
            </a:r>
            <a:endParaRPr>
              <a:solidFill>
                <a:srgbClr val="000000"/>
              </a:solidFill>
              <a:highlight>
                <a:srgbClr val="FFFFFF"/>
              </a:highlight>
              <a:latin typeface="Verdana"/>
              <a:ea typeface="Verdana"/>
              <a:cs typeface="Verdana"/>
              <a:sym typeface="Verdana"/>
            </a:endParaRPr>
          </a:p>
          <a:p>
            <a:pPr indent="-311150" lvl="0" marL="457200" rtl="0" algn="just">
              <a:lnSpc>
                <a:spcPct val="120000"/>
              </a:lnSpc>
              <a:spcBef>
                <a:spcPts val="0"/>
              </a:spcBef>
              <a:spcAft>
                <a:spcPts val="0"/>
              </a:spcAft>
              <a:buClr>
                <a:srgbClr val="000000"/>
              </a:buClr>
              <a:buSzPts val="1300"/>
              <a:buFont typeface="Verdana"/>
              <a:buChar char="●"/>
            </a:pPr>
            <a:r>
              <a:rPr lang="en">
                <a:solidFill>
                  <a:srgbClr val="000000"/>
                </a:solidFill>
                <a:highlight>
                  <a:srgbClr val="FFFFFF"/>
                </a:highlight>
                <a:latin typeface="Verdana"/>
                <a:ea typeface="Verdana"/>
                <a:cs typeface="Verdana"/>
                <a:sym typeface="Verdana"/>
              </a:rPr>
              <a:t>Disadvantages: is not a standard header file of GNU C++ library</a:t>
            </a:r>
            <a:endParaRPr>
              <a:solidFill>
                <a:srgbClr val="000000"/>
              </a:solidFill>
              <a:highlight>
                <a:srgbClr val="FFFFFF"/>
              </a:highlight>
              <a:latin typeface="Verdana"/>
              <a:ea typeface="Verdana"/>
              <a:cs typeface="Verdana"/>
              <a:sym typeface="Verdana"/>
            </a:endParaRPr>
          </a:p>
          <a:p>
            <a:pPr indent="-311150" lvl="0" marL="457200" rtl="0" algn="just">
              <a:lnSpc>
                <a:spcPct val="120000"/>
              </a:lnSpc>
              <a:spcBef>
                <a:spcPts val="0"/>
              </a:spcBef>
              <a:spcAft>
                <a:spcPts val="0"/>
              </a:spcAft>
              <a:buClr>
                <a:srgbClr val="000000"/>
              </a:buClr>
              <a:buSzPts val="1300"/>
              <a:buFont typeface="Verdana"/>
              <a:buChar char="●"/>
            </a:pPr>
            <a:r>
              <a:rPr lang="en">
                <a:solidFill>
                  <a:srgbClr val="000000"/>
                </a:solidFill>
                <a:highlight>
                  <a:srgbClr val="FFFFFF"/>
                </a:highlight>
                <a:latin typeface="Verdana"/>
                <a:ea typeface="Verdana"/>
                <a:cs typeface="Verdana"/>
                <a:sym typeface="Verdana"/>
              </a:rPr>
              <a:t>So, if you try to compile your code with some compiler other than GCC it might fail; e.g. MSVC do not have this header.</a:t>
            </a:r>
            <a:endParaRPr>
              <a:solidFill>
                <a:srgbClr val="000000"/>
              </a:solidFill>
              <a:highlight>
                <a:srgbClr val="FFFFFF"/>
              </a:highlight>
              <a:latin typeface="Verdana"/>
              <a:ea typeface="Verdana"/>
              <a:cs typeface="Verdana"/>
              <a:sym typeface="Verdana"/>
            </a:endParaRPr>
          </a:p>
        </p:txBody>
      </p:sp>
      <p:sp>
        <p:nvSpPr>
          <p:cNvPr id="272" name="Google Shape;272;p34"/>
          <p:cNvSpPr txBox="1"/>
          <p:nvPr/>
        </p:nvSpPr>
        <p:spPr>
          <a:xfrm>
            <a:off x="819150" y="3641900"/>
            <a:ext cx="64545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This is just for reference, in your exams </a:t>
            </a:r>
            <a:r>
              <a:rPr b="1" lang="en">
                <a:latin typeface="Calibri"/>
                <a:ea typeface="Calibri"/>
                <a:cs typeface="Calibri"/>
                <a:sym typeface="Calibri"/>
              </a:rPr>
              <a:t>please</a:t>
            </a:r>
            <a:r>
              <a:rPr lang="en">
                <a:latin typeface="Calibri"/>
                <a:ea typeface="Calibri"/>
                <a:cs typeface="Calibri"/>
                <a:sym typeface="Calibri"/>
              </a:rPr>
              <a:t> use the actual headers</a:t>
            </a:r>
            <a:endParaRPr>
              <a:latin typeface="Calibri"/>
              <a:ea typeface="Calibri"/>
              <a:cs typeface="Calibri"/>
              <a:sym typeface="Calibri"/>
            </a:endParaRPr>
          </a:p>
        </p:txBody>
      </p:sp>
      <p:pic>
        <p:nvPicPr>
          <p:cNvPr id="273" name="Google Shape;273;p34"/>
          <p:cNvPicPr preferRelativeResize="0"/>
          <p:nvPr/>
        </p:nvPicPr>
        <p:blipFill>
          <a:blip r:embed="rId3">
            <a:alphaModFix/>
          </a:blip>
          <a:stretch>
            <a:fillRect/>
          </a:stretch>
        </p:blipFill>
        <p:spPr>
          <a:xfrm>
            <a:off x="5969050" y="425850"/>
            <a:ext cx="2562926" cy="1703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pic>
        <p:nvPicPr>
          <p:cNvPr id="278" name="Google Shape;278;p35"/>
          <p:cNvPicPr preferRelativeResize="0"/>
          <p:nvPr/>
        </p:nvPicPr>
        <p:blipFill>
          <a:blip r:embed="rId3">
            <a:alphaModFix/>
          </a:blip>
          <a:stretch>
            <a:fillRect/>
          </a:stretch>
        </p:blipFill>
        <p:spPr>
          <a:xfrm>
            <a:off x="941300" y="152400"/>
            <a:ext cx="6745924" cy="48386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3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a:t>GitHub URL for ECS36B</a:t>
            </a:r>
            <a:endParaRPr sz="3000"/>
          </a:p>
        </p:txBody>
      </p:sp>
      <p:pic>
        <p:nvPicPr>
          <p:cNvPr id="284" name="Google Shape;284;p36"/>
          <p:cNvPicPr preferRelativeResize="0"/>
          <p:nvPr/>
        </p:nvPicPr>
        <p:blipFill>
          <a:blip r:embed="rId3">
            <a:alphaModFix/>
          </a:blip>
          <a:stretch>
            <a:fillRect/>
          </a:stretch>
        </p:blipFill>
        <p:spPr>
          <a:xfrm>
            <a:off x="5328425" y="913825"/>
            <a:ext cx="2893075" cy="3456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nvSpPr>
        <p:spPr>
          <a:xfrm>
            <a:off x="961200" y="777150"/>
            <a:ext cx="7454400" cy="23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Courier New"/>
                <a:ea typeface="Courier New"/>
                <a:cs typeface="Courier New"/>
                <a:sym typeface="Courier New"/>
              </a:rPr>
              <a:t>class Base{</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public:</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const char* sayHi() { return "Hi"; }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virtual const char* getName() { return "Base"; } </a:t>
            </a:r>
            <a:endParaRPr b="1" sz="1000">
              <a:solidFill>
                <a:srgbClr val="FF0000"/>
              </a:solidFill>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virtual int getValue() = 0; </a:t>
            </a:r>
            <a:endParaRPr b="1" sz="1000">
              <a:solidFill>
                <a:srgbClr val="FF0000"/>
              </a:solidFill>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int doSomething() = 0; </a:t>
            </a:r>
            <a:endParaRPr b="1" sz="1000">
              <a:solidFill>
                <a:srgbClr val="FF0000"/>
              </a:solidFill>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p:txBody>
      </p:sp>
      <p:sp>
        <p:nvSpPr>
          <p:cNvPr id="141" name="Google Shape;141;p15"/>
          <p:cNvSpPr txBox="1"/>
          <p:nvPr/>
        </p:nvSpPr>
        <p:spPr>
          <a:xfrm>
            <a:off x="4284525" y="1063475"/>
            <a:ext cx="2628000" cy="3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6AA84F"/>
                </a:solidFill>
                <a:latin typeface="Courier New"/>
                <a:ea typeface="Courier New"/>
                <a:cs typeface="Courier New"/>
                <a:sym typeface="Courier New"/>
              </a:rPr>
              <a:t>// a normal non-virtual function</a:t>
            </a:r>
            <a:endParaRPr>
              <a:solidFill>
                <a:srgbClr val="6AA84F"/>
              </a:solidFill>
              <a:latin typeface="Calibri"/>
              <a:ea typeface="Calibri"/>
              <a:cs typeface="Calibri"/>
              <a:sym typeface="Calibri"/>
            </a:endParaRPr>
          </a:p>
        </p:txBody>
      </p:sp>
      <p:sp>
        <p:nvSpPr>
          <p:cNvPr id="142" name="Google Shape;142;p15"/>
          <p:cNvSpPr txBox="1"/>
          <p:nvPr/>
        </p:nvSpPr>
        <p:spPr>
          <a:xfrm>
            <a:off x="5142500" y="1430625"/>
            <a:ext cx="2628000" cy="3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6AA84F"/>
                </a:solidFill>
                <a:latin typeface="Courier New"/>
                <a:ea typeface="Courier New"/>
                <a:cs typeface="Courier New"/>
                <a:sym typeface="Courier New"/>
              </a:rPr>
              <a:t>// a normal virtual function</a:t>
            </a:r>
            <a:endParaRPr>
              <a:solidFill>
                <a:srgbClr val="6AA84F"/>
              </a:solidFill>
              <a:latin typeface="Calibri"/>
              <a:ea typeface="Calibri"/>
              <a:cs typeface="Calibri"/>
              <a:sym typeface="Calibri"/>
            </a:endParaRPr>
          </a:p>
        </p:txBody>
      </p:sp>
      <p:sp>
        <p:nvSpPr>
          <p:cNvPr id="143" name="Google Shape;143;p15"/>
          <p:cNvSpPr txBox="1"/>
          <p:nvPr/>
        </p:nvSpPr>
        <p:spPr>
          <a:xfrm>
            <a:off x="3996225" y="1747725"/>
            <a:ext cx="2628000" cy="3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6AA84F"/>
                </a:solidFill>
                <a:latin typeface="Courier New"/>
                <a:ea typeface="Courier New"/>
                <a:cs typeface="Courier New"/>
                <a:sym typeface="Courier New"/>
              </a:rPr>
              <a:t>// a pure virtual function</a:t>
            </a:r>
            <a:endParaRPr>
              <a:solidFill>
                <a:srgbClr val="6AA84F"/>
              </a:solidFill>
              <a:latin typeface="Calibri"/>
              <a:ea typeface="Calibri"/>
              <a:cs typeface="Calibri"/>
              <a:sym typeface="Calibri"/>
            </a:endParaRPr>
          </a:p>
        </p:txBody>
      </p:sp>
      <p:sp>
        <p:nvSpPr>
          <p:cNvPr id="144" name="Google Shape;144;p15"/>
          <p:cNvSpPr txBox="1"/>
          <p:nvPr/>
        </p:nvSpPr>
        <p:spPr>
          <a:xfrm>
            <a:off x="3637325" y="2064825"/>
            <a:ext cx="4727400" cy="3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0000"/>
                </a:solidFill>
                <a:latin typeface="Courier New"/>
                <a:ea typeface="Courier New"/>
                <a:cs typeface="Courier New"/>
                <a:sym typeface="Courier New"/>
              </a:rPr>
              <a:t>// Compile error: can not set non-virtual functions to 0</a:t>
            </a:r>
            <a:endParaRPr>
              <a:solidFill>
                <a:srgbClr val="6AA84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Consequences</a:t>
            </a:r>
            <a:endParaRPr/>
          </a:p>
        </p:txBody>
      </p:sp>
      <p:sp>
        <p:nvSpPr>
          <p:cNvPr id="150" name="Google Shape;150;p16"/>
          <p:cNvSpPr txBox="1"/>
          <p:nvPr>
            <p:ph idx="1" type="body"/>
          </p:nvPr>
        </p:nvSpPr>
        <p:spPr>
          <a:xfrm>
            <a:off x="819150" y="1990725"/>
            <a:ext cx="4413900" cy="2448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Verdana"/>
              <a:buChar char="●"/>
            </a:pPr>
            <a:r>
              <a:rPr lang="en" sz="1200">
                <a:latin typeface="Verdana"/>
                <a:ea typeface="Verdana"/>
                <a:cs typeface="Verdana"/>
                <a:sym typeface="Verdana"/>
              </a:rPr>
              <a:t>2 main consequences</a:t>
            </a:r>
            <a:endParaRPr sz="1200">
              <a:latin typeface="Verdana"/>
              <a:ea typeface="Verdana"/>
              <a:cs typeface="Verdana"/>
              <a:sym typeface="Verdana"/>
            </a:endParaRPr>
          </a:p>
          <a:p>
            <a:pPr indent="-304800" lvl="0" marL="457200" rtl="0" algn="l">
              <a:spcBef>
                <a:spcPts val="0"/>
              </a:spcBef>
              <a:spcAft>
                <a:spcPts val="0"/>
              </a:spcAft>
              <a:buSzPts val="1200"/>
              <a:buChar char="●"/>
            </a:pPr>
            <a:r>
              <a:rPr lang="en" sz="1200">
                <a:solidFill>
                  <a:srgbClr val="000000"/>
                </a:solidFill>
                <a:highlight>
                  <a:srgbClr val="FFFFFF"/>
                </a:highlight>
                <a:latin typeface="Verdana"/>
                <a:ea typeface="Verdana"/>
                <a:cs typeface="Verdana"/>
                <a:sym typeface="Verdana"/>
              </a:rPr>
              <a:t>First, any class with </a:t>
            </a:r>
            <a:r>
              <a:rPr b="1" lang="en" sz="1200">
                <a:solidFill>
                  <a:srgbClr val="000000"/>
                </a:solidFill>
                <a:highlight>
                  <a:srgbClr val="FFFFFF"/>
                </a:highlight>
                <a:latin typeface="Verdana"/>
                <a:ea typeface="Verdana"/>
                <a:cs typeface="Verdana"/>
                <a:sym typeface="Verdana"/>
              </a:rPr>
              <a:t>one or more</a:t>
            </a:r>
            <a:r>
              <a:rPr lang="en" sz="1200">
                <a:solidFill>
                  <a:srgbClr val="000000"/>
                </a:solidFill>
                <a:highlight>
                  <a:srgbClr val="FFFFFF"/>
                </a:highlight>
                <a:latin typeface="Verdana"/>
                <a:ea typeface="Verdana"/>
                <a:cs typeface="Verdana"/>
                <a:sym typeface="Verdana"/>
              </a:rPr>
              <a:t> pure virtual functions becomes an </a:t>
            </a:r>
            <a:r>
              <a:rPr b="1" lang="en" sz="1200">
                <a:solidFill>
                  <a:srgbClr val="000000"/>
                </a:solidFill>
                <a:highlight>
                  <a:srgbClr val="FFFFFF"/>
                </a:highlight>
                <a:latin typeface="Verdana"/>
                <a:ea typeface="Verdana"/>
                <a:cs typeface="Verdana"/>
                <a:sym typeface="Verdana"/>
              </a:rPr>
              <a:t>abstract base class</a:t>
            </a:r>
            <a:endParaRPr sz="1200">
              <a:solidFill>
                <a:srgbClr val="000000"/>
              </a:solidFill>
              <a:highlight>
                <a:srgbClr val="FFFFFF"/>
              </a:highlight>
              <a:latin typeface="Verdana"/>
              <a:ea typeface="Verdana"/>
              <a:cs typeface="Verdana"/>
              <a:sym typeface="Verdana"/>
            </a:endParaRPr>
          </a:p>
          <a:p>
            <a:pPr indent="-304800" lvl="0" marL="457200" rtl="0" algn="l">
              <a:spcBef>
                <a:spcPts val="0"/>
              </a:spcBef>
              <a:spcAft>
                <a:spcPts val="0"/>
              </a:spcAft>
              <a:buSzPts val="1200"/>
              <a:buFont typeface="Verdana"/>
              <a:buChar char="●"/>
            </a:pPr>
            <a:r>
              <a:rPr lang="en" sz="1200">
                <a:solidFill>
                  <a:srgbClr val="000000"/>
                </a:solidFill>
                <a:highlight>
                  <a:srgbClr val="FFFFFF"/>
                </a:highlight>
                <a:latin typeface="Verdana"/>
                <a:ea typeface="Verdana"/>
                <a:cs typeface="Verdana"/>
                <a:sym typeface="Verdana"/>
              </a:rPr>
              <a:t>Which means that it </a:t>
            </a:r>
            <a:r>
              <a:rPr b="1" lang="en" sz="1200">
                <a:solidFill>
                  <a:srgbClr val="000000"/>
                </a:solidFill>
                <a:highlight>
                  <a:srgbClr val="FFFFFF"/>
                </a:highlight>
                <a:latin typeface="Verdana"/>
                <a:ea typeface="Verdana"/>
                <a:cs typeface="Verdana"/>
                <a:sym typeface="Verdana"/>
              </a:rPr>
              <a:t>can not be instantiated!</a:t>
            </a:r>
            <a:r>
              <a:rPr lang="en" sz="1200">
                <a:solidFill>
                  <a:srgbClr val="000000"/>
                </a:solidFill>
                <a:highlight>
                  <a:srgbClr val="FFFFFF"/>
                </a:highlight>
                <a:latin typeface="Verdana"/>
                <a:ea typeface="Verdana"/>
                <a:cs typeface="Verdana"/>
                <a:sym typeface="Verdana"/>
              </a:rPr>
              <a:t> </a:t>
            </a:r>
            <a:endParaRPr sz="1200">
              <a:solidFill>
                <a:srgbClr val="000000"/>
              </a:solidFill>
              <a:highlight>
                <a:srgbClr val="FFFFFF"/>
              </a:highlight>
              <a:latin typeface="Verdana"/>
              <a:ea typeface="Verdana"/>
              <a:cs typeface="Verdana"/>
              <a:sym typeface="Verdana"/>
            </a:endParaRPr>
          </a:p>
          <a:p>
            <a:pPr indent="-304800" lvl="0" marL="457200" rtl="0" algn="l">
              <a:spcBef>
                <a:spcPts val="0"/>
              </a:spcBef>
              <a:spcAft>
                <a:spcPts val="0"/>
              </a:spcAft>
              <a:buClr>
                <a:srgbClr val="000000"/>
              </a:buClr>
              <a:buSzPts val="1200"/>
              <a:buFont typeface="Verdana"/>
              <a:buChar char="●"/>
            </a:pPr>
            <a:r>
              <a:rPr lang="en" sz="1200">
                <a:solidFill>
                  <a:srgbClr val="000000"/>
                </a:solidFill>
                <a:highlight>
                  <a:srgbClr val="FFFFFF"/>
                </a:highlight>
                <a:latin typeface="Verdana"/>
                <a:ea typeface="Verdana"/>
                <a:cs typeface="Verdana"/>
                <a:sym typeface="Verdana"/>
              </a:rPr>
              <a:t>Second, any derived class must define a body for this function, or that derived class will be considered an abstract base class as well.</a:t>
            </a:r>
            <a:endParaRPr sz="1200">
              <a:solidFill>
                <a:srgbClr val="000000"/>
              </a:solidFill>
              <a:highlight>
                <a:srgbClr val="FFFFFF"/>
              </a:highlight>
              <a:latin typeface="Verdana"/>
              <a:ea typeface="Verdana"/>
              <a:cs typeface="Verdana"/>
              <a:sym typeface="Verdana"/>
            </a:endParaRPr>
          </a:p>
        </p:txBody>
      </p:sp>
      <p:sp>
        <p:nvSpPr>
          <p:cNvPr id="151" name="Google Shape;151;p16"/>
          <p:cNvSpPr txBox="1"/>
          <p:nvPr/>
        </p:nvSpPr>
        <p:spPr>
          <a:xfrm>
            <a:off x="5233050" y="1873850"/>
            <a:ext cx="5031300" cy="153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Courier New"/>
                <a:ea typeface="Courier New"/>
                <a:cs typeface="Courier New"/>
                <a:sym typeface="Courier New"/>
              </a:rPr>
              <a:t>int main()</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Base base;</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base.getValue(); // what would this do?</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return 0;</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7"/>
          <p:cNvSpPr txBox="1"/>
          <p:nvPr/>
        </p:nvSpPr>
        <p:spPr>
          <a:xfrm>
            <a:off x="358600" y="257750"/>
            <a:ext cx="6454500" cy="31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Courier New"/>
                <a:ea typeface="Courier New"/>
                <a:cs typeface="Courier New"/>
                <a:sym typeface="Courier New"/>
              </a:rPr>
              <a:t>#include &lt;string&gt;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class Animal</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solidFill>
                  <a:srgbClr val="FF0000"/>
                </a:solidFill>
                <a:latin typeface="Courier New"/>
                <a:ea typeface="Courier New"/>
                <a:cs typeface="Courier New"/>
                <a:sym typeface="Courier New"/>
              </a:rPr>
              <a:t>protected:</a:t>
            </a:r>
            <a:endParaRPr b="1" sz="1000">
              <a:solidFill>
                <a:srgbClr val="FF0000"/>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FF0000"/>
                </a:solidFill>
                <a:latin typeface="Courier New"/>
                <a:ea typeface="Courier New"/>
                <a:cs typeface="Courier New"/>
                <a:sym typeface="Courier New"/>
              </a:rPr>
              <a:t>    std::string m_name;</a:t>
            </a:r>
            <a:endParaRPr b="1" sz="1000">
              <a:solidFill>
                <a:srgbClr val="FF0000"/>
              </a:solidFill>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 We're making this constructor protected because</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 we don't want people creating Animal objects directly,</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 but we still want derived classes to be able to use it.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Animal(std::string name)</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 m_name(name)</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public:</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std::string getName() { return m_name;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FF0000"/>
                </a:solidFill>
                <a:latin typeface="Courier New"/>
                <a:ea typeface="Courier New"/>
                <a:cs typeface="Courier New"/>
                <a:sym typeface="Courier New"/>
              </a:rPr>
              <a:t>virtual const char* speak() { return "???"; }</a:t>
            </a:r>
            <a:endParaRPr b="1" sz="1000">
              <a:solidFill>
                <a:srgbClr val="FF0000"/>
              </a:solidFill>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p:txBody>
      </p:sp>
      <p:sp>
        <p:nvSpPr>
          <p:cNvPr id="157" name="Google Shape;157;p17"/>
          <p:cNvSpPr txBox="1"/>
          <p:nvPr/>
        </p:nvSpPr>
        <p:spPr>
          <a:xfrm>
            <a:off x="4975425" y="342500"/>
            <a:ext cx="64545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Courier New"/>
                <a:ea typeface="Courier New"/>
                <a:cs typeface="Courier New"/>
                <a:sym typeface="Courier New"/>
              </a:rPr>
              <a:t>class Cat: public Animal</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public:</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Cat(std::string name)</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 Animal(name)</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FF0000"/>
                </a:solidFill>
                <a:latin typeface="Courier New"/>
                <a:ea typeface="Courier New"/>
                <a:cs typeface="Courier New"/>
                <a:sym typeface="Courier New"/>
              </a:rPr>
              <a:t>virtual const char* speak() { return "Meow"; }</a:t>
            </a:r>
            <a:endParaRPr b="1" sz="1000">
              <a:solidFill>
                <a:srgbClr val="FF0000"/>
              </a:solidFill>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class Dog: public Animal</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public:</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Dog(std::string name)</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 Animal(name)</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FF0000"/>
                </a:solidFill>
                <a:latin typeface="Courier New"/>
                <a:ea typeface="Courier New"/>
                <a:cs typeface="Courier New"/>
                <a:sym typeface="Courier New"/>
              </a:rPr>
              <a:t>virtual const char* speak() { return "Woof"; }</a:t>
            </a:r>
            <a:endParaRPr b="1" sz="1000">
              <a:solidFill>
                <a:srgbClr val="FF0000"/>
              </a:solidFill>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8"/>
          <p:cNvSpPr txBox="1"/>
          <p:nvPr/>
        </p:nvSpPr>
        <p:spPr>
          <a:xfrm>
            <a:off x="414625" y="336175"/>
            <a:ext cx="64545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Courier New"/>
                <a:ea typeface="Courier New"/>
                <a:cs typeface="Courier New"/>
                <a:sym typeface="Courier New"/>
              </a:rPr>
              <a:t>#include &lt;iostream&gt;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class Cow: public Animal</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public:</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Cow(std::string name)</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 Animal(name)</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FF0000"/>
                </a:solidFill>
                <a:latin typeface="Courier New"/>
                <a:ea typeface="Courier New"/>
                <a:cs typeface="Courier New"/>
                <a:sym typeface="Courier New"/>
              </a:rPr>
              <a:t>// We forgot to redefine speak</a:t>
            </a:r>
            <a:endParaRPr b="1" sz="1000">
              <a:solidFill>
                <a:srgbClr val="FF0000"/>
              </a:solidFill>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int main()</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Cow cow("Betsy");</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std::cout &lt;&lt; cow.getName()</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&lt;&lt;" says "&lt;&lt; cow.speak()&lt;&lt; '\n';</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return 0;</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p:txBody>
      </p:sp>
      <p:sp>
        <p:nvSpPr>
          <p:cNvPr id="163" name="Google Shape;163;p18"/>
          <p:cNvSpPr txBox="1"/>
          <p:nvPr/>
        </p:nvSpPr>
        <p:spPr>
          <a:xfrm>
            <a:off x="481850" y="3485000"/>
            <a:ext cx="64545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highlight>
                  <a:srgbClr val="FFFFFF"/>
                </a:highlight>
                <a:latin typeface="Courier New"/>
                <a:ea typeface="Courier New"/>
                <a:cs typeface="Courier New"/>
                <a:sym typeface="Courier New"/>
              </a:rPr>
              <a:t>Betsy says ???</a:t>
            </a:r>
            <a:endParaRPr sz="1000">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latin typeface="Calibri"/>
              <a:ea typeface="Calibri"/>
              <a:cs typeface="Calibri"/>
              <a:sym typeface="Calibri"/>
            </a:endParaRPr>
          </a:p>
        </p:txBody>
      </p:sp>
      <p:sp>
        <p:nvSpPr>
          <p:cNvPr id="164" name="Google Shape;164;p18"/>
          <p:cNvSpPr txBox="1"/>
          <p:nvPr/>
        </p:nvSpPr>
        <p:spPr>
          <a:xfrm>
            <a:off x="3507450" y="381000"/>
            <a:ext cx="64545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Courier New"/>
                <a:ea typeface="Courier New"/>
                <a:cs typeface="Courier New"/>
                <a:sym typeface="Courier New"/>
              </a:rPr>
              <a:t>#include &lt;string&gt;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class Animal // This Animal is an abstract base class</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protected:</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std::string m_name;</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public:</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Animal(std::string name)</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 m_name(name)</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std::string getName() { return m_name;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FF0000"/>
                </a:solidFill>
                <a:latin typeface="Courier New"/>
                <a:ea typeface="Courier New"/>
                <a:cs typeface="Courier New"/>
                <a:sym typeface="Courier New"/>
              </a:rPr>
              <a:t>virtual const char* speak() = 0; </a:t>
            </a:r>
            <a:endParaRPr b="1" sz="1000">
              <a:solidFill>
                <a:srgbClr val="FF0000"/>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FF0000"/>
                </a:solidFill>
                <a:latin typeface="Courier New"/>
                <a:ea typeface="Courier New"/>
                <a:cs typeface="Courier New"/>
                <a:sym typeface="Courier New"/>
              </a:rPr>
              <a:t>   // note that speak is now a pure virtual function</a:t>
            </a:r>
            <a:endParaRPr b="1" sz="1000">
              <a:solidFill>
                <a:srgbClr val="FF0000"/>
              </a:solidFill>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p:txBody>
      </p:sp>
      <p:sp>
        <p:nvSpPr>
          <p:cNvPr id="165" name="Google Shape;165;p18"/>
          <p:cNvSpPr txBox="1"/>
          <p:nvPr/>
        </p:nvSpPr>
        <p:spPr>
          <a:xfrm>
            <a:off x="3298925" y="3425825"/>
            <a:ext cx="5889900" cy="6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highlight>
                  <a:srgbClr val="FFFFFF"/>
                </a:highlight>
                <a:latin typeface="Courier New"/>
                <a:ea typeface="Courier New"/>
                <a:cs typeface="Courier New"/>
                <a:sym typeface="Courier New"/>
              </a:rPr>
              <a:t>error C2259: 'Cow' : cannot instantiate abstract class due to following members:</a:t>
            </a:r>
            <a:endParaRPr sz="10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highlight>
                  <a:srgbClr val="FFFFFF"/>
                </a:highlight>
                <a:latin typeface="Courier New"/>
                <a:ea typeface="Courier New"/>
                <a:cs typeface="Courier New"/>
                <a:sym typeface="Courier New"/>
              </a:rPr>
              <a:t>        C:Test.cpp(128) : see declaration of 'Cow'</a:t>
            </a:r>
            <a:endParaRPr sz="1000">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Templates</a:t>
            </a:r>
            <a:endParaRPr/>
          </a:p>
        </p:txBody>
      </p:sp>
      <p:sp>
        <p:nvSpPr>
          <p:cNvPr id="171" name="Google Shape;171;p19"/>
          <p:cNvSpPr txBox="1"/>
          <p:nvPr>
            <p:ph idx="1" type="body"/>
          </p:nvPr>
        </p:nvSpPr>
        <p:spPr>
          <a:xfrm>
            <a:off x="819150" y="1990725"/>
            <a:ext cx="7505700" cy="1724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solidFill>
                  <a:srgbClr val="000000"/>
                </a:solidFill>
                <a:highlight>
                  <a:srgbClr val="FFFFFF"/>
                </a:highlight>
                <a:latin typeface="Verdana"/>
                <a:ea typeface="Verdana"/>
                <a:cs typeface="Verdana"/>
                <a:sym typeface="Verdana"/>
              </a:rPr>
              <a:t>I hope you’ve learned how to write functions and classes</a:t>
            </a:r>
            <a:endParaRPr>
              <a:solidFill>
                <a:srgbClr val="000000"/>
              </a:solidFill>
              <a:highlight>
                <a:srgbClr val="FFFFFF"/>
              </a:highlight>
              <a:latin typeface="Verdana"/>
              <a:ea typeface="Verdana"/>
              <a:cs typeface="Verdana"/>
              <a:sym typeface="Verdana"/>
            </a:endParaRPr>
          </a:p>
          <a:p>
            <a:pPr indent="-311150" lvl="0" marL="457200" rtl="0" algn="l">
              <a:spcBef>
                <a:spcPts val="0"/>
              </a:spcBef>
              <a:spcAft>
                <a:spcPts val="0"/>
              </a:spcAft>
              <a:buClr>
                <a:srgbClr val="000000"/>
              </a:buClr>
              <a:buSzPts val="1300"/>
              <a:buFont typeface="Verdana"/>
              <a:buChar char="●"/>
            </a:pPr>
            <a:r>
              <a:rPr lang="en">
                <a:solidFill>
                  <a:srgbClr val="000000"/>
                </a:solidFill>
                <a:highlight>
                  <a:srgbClr val="FFFFFF"/>
                </a:highlight>
                <a:latin typeface="Verdana"/>
                <a:ea typeface="Verdana"/>
                <a:cs typeface="Verdana"/>
                <a:sym typeface="Verdana"/>
              </a:rPr>
              <a:t>While functions and classes are powerful and flexible tools</a:t>
            </a:r>
            <a:endParaRPr>
              <a:solidFill>
                <a:srgbClr val="000000"/>
              </a:solidFill>
              <a:highlight>
                <a:srgbClr val="FFFFFF"/>
              </a:highlight>
              <a:latin typeface="Verdana"/>
              <a:ea typeface="Verdana"/>
              <a:cs typeface="Verdana"/>
              <a:sym typeface="Verdana"/>
            </a:endParaRPr>
          </a:p>
          <a:p>
            <a:pPr indent="-311150" lvl="0" marL="457200" rtl="0" algn="l">
              <a:spcBef>
                <a:spcPts val="0"/>
              </a:spcBef>
              <a:spcAft>
                <a:spcPts val="0"/>
              </a:spcAft>
              <a:buClr>
                <a:srgbClr val="000000"/>
              </a:buClr>
              <a:buSzPts val="1300"/>
              <a:buFont typeface="Verdana"/>
              <a:buChar char="●"/>
            </a:pPr>
            <a:r>
              <a:rPr lang="en">
                <a:solidFill>
                  <a:srgbClr val="000000"/>
                </a:solidFill>
                <a:highlight>
                  <a:srgbClr val="FFFFFF"/>
                </a:highlight>
                <a:latin typeface="Verdana"/>
                <a:ea typeface="Verdana"/>
                <a:cs typeface="Verdana"/>
                <a:sym typeface="Verdana"/>
              </a:rPr>
              <a:t>In certain cases they can also be somewhat limiting. </a:t>
            </a:r>
            <a:r>
              <a:rPr b="1" lang="en">
                <a:solidFill>
                  <a:srgbClr val="000000"/>
                </a:solidFill>
                <a:highlight>
                  <a:srgbClr val="FFFFFF"/>
                </a:highlight>
                <a:latin typeface="Verdana"/>
                <a:ea typeface="Verdana"/>
                <a:cs typeface="Verdana"/>
                <a:sym typeface="Verdana"/>
              </a:rPr>
              <a:t>Why?</a:t>
            </a:r>
            <a:endParaRPr b="1">
              <a:solidFill>
                <a:srgbClr val="000000"/>
              </a:solidFill>
              <a:highlight>
                <a:srgbClr val="FFFFFF"/>
              </a:highlight>
              <a:latin typeface="Verdana"/>
              <a:ea typeface="Verdana"/>
              <a:cs typeface="Verdana"/>
              <a:sym typeface="Verdana"/>
            </a:endParaRPr>
          </a:p>
          <a:p>
            <a:pPr indent="-311150" lvl="0" marL="457200" rtl="0" algn="l">
              <a:spcBef>
                <a:spcPts val="0"/>
              </a:spcBef>
              <a:spcAft>
                <a:spcPts val="0"/>
              </a:spcAft>
              <a:buClr>
                <a:srgbClr val="000000"/>
              </a:buClr>
              <a:buSzPts val="1300"/>
              <a:buFont typeface="Verdana"/>
              <a:buChar char="●"/>
            </a:pPr>
            <a:r>
              <a:rPr b="1" lang="en">
                <a:solidFill>
                  <a:srgbClr val="000000"/>
                </a:solidFill>
                <a:highlight>
                  <a:srgbClr val="FFFFFF"/>
                </a:highlight>
                <a:latin typeface="Verdana"/>
                <a:ea typeface="Verdana"/>
                <a:cs typeface="Verdana"/>
                <a:sym typeface="Verdana"/>
              </a:rPr>
              <a:t>ANS:</a:t>
            </a:r>
            <a:r>
              <a:rPr lang="en">
                <a:solidFill>
                  <a:srgbClr val="000000"/>
                </a:solidFill>
                <a:highlight>
                  <a:srgbClr val="FFFFFF"/>
                </a:highlight>
                <a:latin typeface="Verdana"/>
                <a:ea typeface="Verdana"/>
                <a:cs typeface="Verdana"/>
                <a:sym typeface="Verdana"/>
              </a:rPr>
              <a:t> C++’s requirement that you specify the type of all parameters.</a:t>
            </a:r>
            <a:endParaRPr>
              <a:solidFill>
                <a:srgbClr val="000000"/>
              </a:solidFill>
              <a:highlight>
                <a:srgbClr val="FFFFFF"/>
              </a:highlight>
              <a:latin typeface="Verdana"/>
              <a:ea typeface="Verdana"/>
              <a:cs typeface="Verdana"/>
              <a:sym typeface="Verdana"/>
            </a:endParaRPr>
          </a:p>
          <a:p>
            <a:pPr indent="-311150" lvl="0" marL="457200" rtl="0" algn="l">
              <a:spcBef>
                <a:spcPts val="0"/>
              </a:spcBef>
              <a:spcAft>
                <a:spcPts val="0"/>
              </a:spcAft>
              <a:buClr>
                <a:srgbClr val="000000"/>
              </a:buClr>
              <a:buSzPts val="1300"/>
              <a:buFont typeface="Verdana"/>
              <a:buChar char="●"/>
            </a:pPr>
            <a:r>
              <a:rPr lang="en">
                <a:solidFill>
                  <a:srgbClr val="000000"/>
                </a:solidFill>
                <a:highlight>
                  <a:srgbClr val="FFFFFF"/>
                </a:highlight>
                <a:latin typeface="Verdana"/>
                <a:ea typeface="Verdana"/>
                <a:cs typeface="Verdana"/>
                <a:sym typeface="Verdana"/>
              </a:rPr>
              <a:t>Having to specify different “flavors” of the same function where the only thing that changes is the type of the parameters can become a maintenance headache and time-waster</a:t>
            </a:r>
            <a:endParaRPr>
              <a:solidFill>
                <a:srgbClr val="000000"/>
              </a:solidFill>
              <a:highlight>
                <a:srgbClr val="FFFFFF"/>
              </a:highlight>
              <a:latin typeface="Verdana"/>
              <a:ea typeface="Verdana"/>
              <a:cs typeface="Verdana"/>
              <a:sym typeface="Verdana"/>
            </a:endParaRPr>
          </a:p>
        </p:txBody>
      </p:sp>
      <p:sp>
        <p:nvSpPr>
          <p:cNvPr id="172" name="Google Shape;172;p19"/>
          <p:cNvSpPr txBox="1"/>
          <p:nvPr/>
        </p:nvSpPr>
        <p:spPr>
          <a:xfrm>
            <a:off x="885250" y="3783100"/>
            <a:ext cx="26895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Courier New"/>
                <a:ea typeface="Courier New"/>
                <a:cs typeface="Courier New"/>
                <a:sym typeface="Courier New"/>
              </a:rPr>
              <a:t>int max(int x, int y)</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return (x &gt; y) ? x : y;</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p:txBody>
      </p:sp>
      <p:sp>
        <p:nvSpPr>
          <p:cNvPr id="173" name="Google Shape;173;p19"/>
          <p:cNvSpPr txBox="1"/>
          <p:nvPr/>
        </p:nvSpPr>
        <p:spPr>
          <a:xfrm>
            <a:off x="3316950" y="3783100"/>
            <a:ext cx="25773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Courier New"/>
                <a:ea typeface="Courier New"/>
                <a:cs typeface="Courier New"/>
                <a:sym typeface="Courier New"/>
              </a:rPr>
              <a:t>double max(double x, double y)</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return (x &gt; y) ? x : y;</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p:txBody>
      </p:sp>
      <p:sp>
        <p:nvSpPr>
          <p:cNvPr id="174" name="Google Shape;174;p19"/>
          <p:cNvSpPr txBox="1"/>
          <p:nvPr/>
        </p:nvSpPr>
        <p:spPr>
          <a:xfrm>
            <a:off x="6274050" y="3783100"/>
            <a:ext cx="20508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Calibri"/>
                <a:ea typeface="Calibri"/>
                <a:cs typeface="Calibri"/>
                <a:sym typeface="Calibri"/>
              </a:rPr>
              <a:t>How to make this better?</a:t>
            </a:r>
            <a:endParaRPr>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Templates</a:t>
            </a:r>
            <a:endParaRPr/>
          </a:p>
        </p:txBody>
      </p:sp>
      <p:sp>
        <p:nvSpPr>
          <p:cNvPr id="180" name="Google Shape;180;p2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latin typeface="Verdana"/>
                <a:ea typeface="Verdana"/>
                <a:cs typeface="Verdana"/>
                <a:sym typeface="Verdana"/>
              </a:rPr>
              <a:t>Dictionary definition: </a:t>
            </a:r>
            <a:r>
              <a:rPr lang="en">
                <a:solidFill>
                  <a:srgbClr val="000000"/>
                </a:solidFill>
                <a:highlight>
                  <a:srgbClr val="FFFFFF"/>
                </a:highlight>
                <a:latin typeface="Verdana"/>
                <a:ea typeface="Verdana"/>
                <a:cs typeface="Verdana"/>
                <a:sym typeface="Verdana"/>
              </a:rPr>
              <a:t>a template is a model that serves as a pattern for creating </a:t>
            </a:r>
            <a:r>
              <a:rPr b="1" lang="en">
                <a:solidFill>
                  <a:srgbClr val="000000"/>
                </a:solidFill>
                <a:highlight>
                  <a:srgbClr val="FFFFFF"/>
                </a:highlight>
                <a:latin typeface="Verdana"/>
                <a:ea typeface="Verdana"/>
                <a:cs typeface="Verdana"/>
                <a:sym typeface="Verdana"/>
              </a:rPr>
              <a:t>similar objects</a:t>
            </a:r>
            <a:endParaRPr b="1">
              <a:solidFill>
                <a:srgbClr val="000000"/>
              </a:solidFill>
              <a:highlight>
                <a:srgbClr val="FFFFFF"/>
              </a:highlight>
              <a:latin typeface="Verdana"/>
              <a:ea typeface="Verdana"/>
              <a:cs typeface="Verdana"/>
              <a:sym typeface="Verdana"/>
            </a:endParaRPr>
          </a:p>
          <a:p>
            <a:pPr indent="-311150" lvl="0" marL="457200" rtl="0" algn="l">
              <a:spcBef>
                <a:spcPts val="0"/>
              </a:spcBef>
              <a:spcAft>
                <a:spcPts val="0"/>
              </a:spcAft>
              <a:buClr>
                <a:srgbClr val="000000"/>
              </a:buClr>
              <a:buSzPts val="1300"/>
              <a:buFont typeface="Verdana"/>
              <a:buChar char="●"/>
            </a:pPr>
            <a:r>
              <a:rPr lang="en">
                <a:solidFill>
                  <a:srgbClr val="000000"/>
                </a:solidFill>
                <a:highlight>
                  <a:srgbClr val="FFFFFF"/>
                </a:highlight>
                <a:latin typeface="Verdana"/>
                <a:ea typeface="Verdana"/>
                <a:cs typeface="Verdana"/>
                <a:sym typeface="Verdana"/>
              </a:rPr>
              <a:t>Real Life Example: A </a:t>
            </a:r>
            <a:r>
              <a:rPr b="1" lang="en">
                <a:solidFill>
                  <a:srgbClr val="000000"/>
                </a:solidFill>
                <a:highlight>
                  <a:srgbClr val="FFFFFF"/>
                </a:highlight>
                <a:latin typeface="Verdana"/>
                <a:ea typeface="Verdana"/>
                <a:cs typeface="Verdana"/>
                <a:sym typeface="Verdana"/>
              </a:rPr>
              <a:t>stencil</a:t>
            </a:r>
            <a:r>
              <a:rPr lang="en">
                <a:solidFill>
                  <a:srgbClr val="000000"/>
                </a:solidFill>
                <a:highlight>
                  <a:srgbClr val="FFFFFF"/>
                </a:highlight>
                <a:latin typeface="Verdana"/>
                <a:ea typeface="Verdana"/>
                <a:cs typeface="Verdana"/>
                <a:sym typeface="Verdana"/>
              </a:rPr>
              <a:t>.</a:t>
            </a:r>
            <a:endParaRPr>
              <a:solidFill>
                <a:srgbClr val="000000"/>
              </a:solidFill>
              <a:highlight>
                <a:srgbClr val="FFFFFF"/>
              </a:highlight>
              <a:latin typeface="Verdana"/>
              <a:ea typeface="Verdana"/>
              <a:cs typeface="Verdana"/>
              <a:sym typeface="Verdana"/>
            </a:endParaRPr>
          </a:p>
          <a:p>
            <a:pPr indent="-311150" lvl="0" marL="457200" rtl="0" algn="l">
              <a:spcBef>
                <a:spcPts val="0"/>
              </a:spcBef>
              <a:spcAft>
                <a:spcPts val="0"/>
              </a:spcAft>
              <a:buClr>
                <a:srgbClr val="000000"/>
              </a:buClr>
              <a:buSzPts val="1300"/>
              <a:buFont typeface="Verdana"/>
              <a:buChar char="●"/>
            </a:pPr>
            <a:r>
              <a:rPr b="1" lang="en">
                <a:solidFill>
                  <a:srgbClr val="000000"/>
                </a:solidFill>
                <a:highlight>
                  <a:srgbClr val="FFFFFF"/>
                </a:highlight>
                <a:latin typeface="Verdana"/>
                <a:ea typeface="Verdana"/>
                <a:cs typeface="Verdana"/>
                <a:sym typeface="Verdana"/>
              </a:rPr>
              <a:t>Note</a:t>
            </a:r>
            <a:r>
              <a:rPr lang="en">
                <a:solidFill>
                  <a:srgbClr val="000000"/>
                </a:solidFill>
                <a:highlight>
                  <a:srgbClr val="FFFFFF"/>
                </a:highlight>
                <a:latin typeface="Verdana"/>
                <a:ea typeface="Verdana"/>
                <a:cs typeface="Verdana"/>
                <a:sym typeface="Verdana"/>
              </a:rPr>
              <a:t> that you only need to create a given stencil once</a:t>
            </a:r>
            <a:endParaRPr>
              <a:solidFill>
                <a:srgbClr val="000000"/>
              </a:solidFill>
              <a:highlight>
                <a:srgbClr val="FFFFFF"/>
              </a:highlight>
              <a:latin typeface="Verdana"/>
              <a:ea typeface="Verdana"/>
              <a:cs typeface="Verdana"/>
              <a:sym typeface="Verdana"/>
            </a:endParaRPr>
          </a:p>
          <a:p>
            <a:pPr indent="-311150" lvl="0" marL="457200" rtl="0" algn="l">
              <a:spcBef>
                <a:spcPts val="0"/>
              </a:spcBef>
              <a:spcAft>
                <a:spcPts val="0"/>
              </a:spcAft>
              <a:buClr>
                <a:srgbClr val="000000"/>
              </a:buClr>
              <a:buSzPts val="1300"/>
              <a:buFont typeface="Verdana"/>
              <a:buChar char="●"/>
            </a:pPr>
            <a:r>
              <a:rPr lang="en">
                <a:solidFill>
                  <a:srgbClr val="000000"/>
                </a:solidFill>
                <a:highlight>
                  <a:srgbClr val="FFFFFF"/>
                </a:highlight>
                <a:latin typeface="Verdana"/>
                <a:ea typeface="Verdana"/>
                <a:cs typeface="Verdana"/>
                <a:sym typeface="Verdana"/>
              </a:rPr>
              <a:t>You can then use it </a:t>
            </a:r>
            <a:r>
              <a:rPr b="1" lang="en">
                <a:solidFill>
                  <a:srgbClr val="000000"/>
                </a:solidFill>
                <a:highlight>
                  <a:srgbClr val="FFFFFF"/>
                </a:highlight>
                <a:latin typeface="Verdana"/>
                <a:ea typeface="Verdana"/>
                <a:cs typeface="Verdana"/>
                <a:sym typeface="Verdana"/>
              </a:rPr>
              <a:t>as many times</a:t>
            </a:r>
            <a:r>
              <a:rPr lang="en">
                <a:solidFill>
                  <a:srgbClr val="000000"/>
                </a:solidFill>
                <a:highlight>
                  <a:srgbClr val="FFFFFF"/>
                </a:highlight>
                <a:latin typeface="Verdana"/>
                <a:ea typeface="Verdana"/>
                <a:cs typeface="Verdana"/>
                <a:sym typeface="Verdana"/>
              </a:rPr>
              <a:t> as you like</a:t>
            </a:r>
            <a:endParaRPr>
              <a:solidFill>
                <a:srgbClr val="000000"/>
              </a:solidFill>
              <a:highlight>
                <a:srgbClr val="FFFFFF"/>
              </a:highlight>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 Templates</a:t>
            </a:r>
            <a:endParaRPr/>
          </a:p>
        </p:txBody>
      </p:sp>
      <p:sp>
        <p:nvSpPr>
          <p:cNvPr id="186" name="Google Shape;186;p21"/>
          <p:cNvSpPr txBox="1"/>
          <p:nvPr>
            <p:ph idx="1" type="body"/>
          </p:nvPr>
        </p:nvSpPr>
        <p:spPr>
          <a:xfrm>
            <a:off x="819150" y="1990725"/>
            <a:ext cx="42906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solidFill>
                  <a:srgbClr val="000000"/>
                </a:solidFill>
                <a:highlight>
                  <a:srgbClr val="FFFFFF"/>
                </a:highlight>
                <a:latin typeface="Verdana"/>
                <a:ea typeface="Verdana"/>
                <a:cs typeface="Verdana"/>
                <a:sym typeface="Verdana"/>
              </a:rPr>
              <a:t>Function templates</a:t>
            </a:r>
            <a:r>
              <a:rPr lang="en">
                <a:solidFill>
                  <a:srgbClr val="000000"/>
                </a:solidFill>
                <a:highlight>
                  <a:srgbClr val="FFFFFF"/>
                </a:highlight>
                <a:latin typeface="Verdana"/>
                <a:ea typeface="Verdana"/>
                <a:cs typeface="Verdana"/>
                <a:sym typeface="Verdana"/>
              </a:rPr>
              <a:t> serve as a pattern for creating other similar functions.</a:t>
            </a:r>
            <a:endParaRPr>
              <a:solidFill>
                <a:srgbClr val="000000"/>
              </a:solidFill>
              <a:highlight>
                <a:srgbClr val="FFFFFF"/>
              </a:highlight>
              <a:latin typeface="Verdana"/>
              <a:ea typeface="Verdana"/>
              <a:cs typeface="Verdana"/>
              <a:sym typeface="Verdana"/>
            </a:endParaRPr>
          </a:p>
          <a:p>
            <a:pPr indent="-311150" lvl="0" marL="457200" rtl="0" algn="l">
              <a:spcBef>
                <a:spcPts val="0"/>
              </a:spcBef>
              <a:spcAft>
                <a:spcPts val="0"/>
              </a:spcAft>
              <a:buClr>
                <a:srgbClr val="000000"/>
              </a:buClr>
              <a:buSzPts val="1300"/>
              <a:buFont typeface="Verdana"/>
              <a:buChar char="●"/>
            </a:pPr>
            <a:r>
              <a:rPr lang="en">
                <a:solidFill>
                  <a:srgbClr val="000000"/>
                </a:solidFill>
                <a:highlight>
                  <a:srgbClr val="FFFFFF"/>
                </a:highlight>
                <a:latin typeface="Verdana"/>
                <a:ea typeface="Verdana"/>
                <a:cs typeface="Verdana"/>
                <a:sym typeface="Verdana"/>
              </a:rPr>
              <a:t>Basic idea: To create a function without having to specify the exact type(s) of some or all of the variables</a:t>
            </a:r>
            <a:endParaRPr>
              <a:solidFill>
                <a:srgbClr val="000000"/>
              </a:solidFill>
              <a:highlight>
                <a:srgbClr val="FFFFFF"/>
              </a:highlight>
              <a:latin typeface="Verdana"/>
              <a:ea typeface="Verdana"/>
              <a:cs typeface="Verdana"/>
              <a:sym typeface="Verdana"/>
            </a:endParaRPr>
          </a:p>
          <a:p>
            <a:pPr indent="-311150" lvl="0" marL="457200" rtl="0" algn="l">
              <a:spcBef>
                <a:spcPts val="0"/>
              </a:spcBef>
              <a:spcAft>
                <a:spcPts val="0"/>
              </a:spcAft>
              <a:buClr>
                <a:srgbClr val="000000"/>
              </a:buClr>
              <a:buSzPts val="1300"/>
              <a:buFont typeface="Verdana"/>
              <a:buChar char="●"/>
            </a:pPr>
            <a:r>
              <a:rPr lang="en">
                <a:solidFill>
                  <a:srgbClr val="000000"/>
                </a:solidFill>
                <a:highlight>
                  <a:srgbClr val="FFFFFF"/>
                </a:highlight>
                <a:latin typeface="Verdana"/>
                <a:ea typeface="Verdana"/>
                <a:cs typeface="Verdana"/>
                <a:sym typeface="Verdana"/>
              </a:rPr>
              <a:t>Tell the compiler </a:t>
            </a:r>
            <a:r>
              <a:rPr b="1" lang="en">
                <a:solidFill>
                  <a:srgbClr val="000000"/>
                </a:solidFill>
                <a:highlight>
                  <a:srgbClr val="FFFFFF"/>
                </a:highlight>
                <a:latin typeface="Verdana"/>
                <a:ea typeface="Verdana"/>
                <a:cs typeface="Verdana"/>
                <a:sym typeface="Verdana"/>
              </a:rPr>
              <a:t>two</a:t>
            </a:r>
            <a:r>
              <a:rPr lang="en">
                <a:solidFill>
                  <a:srgbClr val="000000"/>
                </a:solidFill>
                <a:highlight>
                  <a:srgbClr val="FFFFFF"/>
                </a:highlight>
                <a:latin typeface="Verdana"/>
                <a:ea typeface="Verdana"/>
                <a:cs typeface="Verdana"/>
                <a:sym typeface="Verdana"/>
              </a:rPr>
              <a:t> things:</a:t>
            </a:r>
            <a:endParaRPr>
              <a:solidFill>
                <a:srgbClr val="000000"/>
              </a:solidFill>
              <a:highlight>
                <a:srgbClr val="FFFFFF"/>
              </a:highlight>
              <a:latin typeface="Verdana"/>
              <a:ea typeface="Verdana"/>
              <a:cs typeface="Verdana"/>
              <a:sym typeface="Verdana"/>
            </a:endParaRPr>
          </a:p>
          <a:p>
            <a:pPr indent="-311150" lvl="1" marL="914400" rtl="0" algn="l">
              <a:spcBef>
                <a:spcPts val="0"/>
              </a:spcBef>
              <a:spcAft>
                <a:spcPts val="0"/>
              </a:spcAft>
              <a:buClr>
                <a:srgbClr val="000000"/>
              </a:buClr>
              <a:buSzPts val="1300"/>
              <a:buFont typeface="Verdana"/>
              <a:buChar char="○"/>
            </a:pPr>
            <a:r>
              <a:rPr lang="en" sz="1300">
                <a:solidFill>
                  <a:srgbClr val="000000"/>
                </a:solidFill>
                <a:highlight>
                  <a:srgbClr val="FFFFFF"/>
                </a:highlight>
                <a:latin typeface="Verdana"/>
                <a:ea typeface="Verdana"/>
                <a:cs typeface="Verdana"/>
                <a:sym typeface="Verdana"/>
              </a:rPr>
              <a:t>This is a template definition</a:t>
            </a:r>
            <a:endParaRPr sz="1300">
              <a:solidFill>
                <a:srgbClr val="000000"/>
              </a:solidFill>
              <a:highlight>
                <a:srgbClr val="FFFFFF"/>
              </a:highlight>
              <a:latin typeface="Verdana"/>
              <a:ea typeface="Verdana"/>
              <a:cs typeface="Verdana"/>
              <a:sym typeface="Verdana"/>
            </a:endParaRPr>
          </a:p>
          <a:p>
            <a:pPr indent="-311150" lvl="1" marL="914400" rtl="0" algn="l">
              <a:spcBef>
                <a:spcPts val="0"/>
              </a:spcBef>
              <a:spcAft>
                <a:spcPts val="0"/>
              </a:spcAft>
              <a:buClr>
                <a:srgbClr val="000000"/>
              </a:buClr>
              <a:buSzPts val="1300"/>
              <a:buFont typeface="Verdana"/>
              <a:buChar char="○"/>
            </a:pPr>
            <a:r>
              <a:rPr lang="en" sz="1300">
                <a:solidFill>
                  <a:srgbClr val="000000"/>
                </a:solidFill>
                <a:highlight>
                  <a:srgbClr val="FFFFFF"/>
                </a:highlight>
                <a:latin typeface="Verdana"/>
                <a:ea typeface="Verdana"/>
                <a:cs typeface="Verdana"/>
                <a:sym typeface="Verdana"/>
              </a:rPr>
              <a:t>T is a placeholder type</a:t>
            </a:r>
            <a:endParaRPr sz="1300">
              <a:solidFill>
                <a:srgbClr val="000000"/>
              </a:solidFill>
              <a:highlight>
                <a:srgbClr val="FFFFFF"/>
              </a:highlight>
              <a:latin typeface="Verdana"/>
              <a:ea typeface="Verdana"/>
              <a:cs typeface="Verdana"/>
              <a:sym typeface="Verdana"/>
            </a:endParaRPr>
          </a:p>
        </p:txBody>
      </p:sp>
      <p:sp>
        <p:nvSpPr>
          <p:cNvPr id="187" name="Google Shape;187;p21"/>
          <p:cNvSpPr txBox="1"/>
          <p:nvPr/>
        </p:nvSpPr>
        <p:spPr>
          <a:xfrm>
            <a:off x="5443625" y="921800"/>
            <a:ext cx="26259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0000"/>
                </a:solidFill>
                <a:latin typeface="Courier New"/>
                <a:ea typeface="Courier New"/>
                <a:cs typeface="Courier New"/>
                <a:sym typeface="Courier New"/>
              </a:rPr>
              <a:t>T</a:t>
            </a:r>
            <a:r>
              <a:rPr b="1" lang="en" sz="1000">
                <a:latin typeface="Courier New"/>
                <a:ea typeface="Courier New"/>
                <a:cs typeface="Courier New"/>
                <a:sym typeface="Courier New"/>
              </a:rPr>
              <a:t> max(</a:t>
            </a:r>
            <a:r>
              <a:rPr b="1" lang="en" sz="1000">
                <a:solidFill>
                  <a:srgbClr val="FF0000"/>
                </a:solidFill>
                <a:latin typeface="Courier New"/>
                <a:ea typeface="Courier New"/>
                <a:cs typeface="Courier New"/>
                <a:sym typeface="Courier New"/>
              </a:rPr>
              <a:t>T</a:t>
            </a:r>
            <a:r>
              <a:rPr b="1" lang="en" sz="1000">
                <a:latin typeface="Courier New"/>
                <a:ea typeface="Courier New"/>
                <a:cs typeface="Courier New"/>
                <a:sym typeface="Courier New"/>
              </a:rPr>
              <a:t> x, </a:t>
            </a:r>
            <a:r>
              <a:rPr b="1" lang="en" sz="1000">
                <a:solidFill>
                  <a:srgbClr val="FF0000"/>
                </a:solidFill>
                <a:latin typeface="Courier New"/>
                <a:ea typeface="Courier New"/>
                <a:cs typeface="Courier New"/>
                <a:sym typeface="Courier New"/>
              </a:rPr>
              <a:t>T</a:t>
            </a:r>
            <a:r>
              <a:rPr b="1" lang="en" sz="1000">
                <a:latin typeface="Courier New"/>
                <a:ea typeface="Courier New"/>
                <a:cs typeface="Courier New"/>
                <a:sym typeface="Courier New"/>
              </a:rPr>
              <a:t> y)</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return (x &gt; y) ? x : y;</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p:txBody>
      </p:sp>
      <p:sp>
        <p:nvSpPr>
          <p:cNvPr id="188" name="Google Shape;188;p21"/>
          <p:cNvSpPr txBox="1"/>
          <p:nvPr/>
        </p:nvSpPr>
        <p:spPr>
          <a:xfrm>
            <a:off x="5467675" y="2195250"/>
            <a:ext cx="30243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0000"/>
                </a:solidFill>
                <a:latin typeface="Courier New"/>
                <a:ea typeface="Courier New"/>
                <a:cs typeface="Courier New"/>
                <a:sym typeface="Courier New"/>
              </a:rPr>
              <a:t>template &lt;typename T&gt; </a:t>
            </a:r>
            <a:r>
              <a:rPr b="1" lang="en" sz="1000">
                <a:solidFill>
                  <a:srgbClr val="38761D"/>
                </a:solidFill>
                <a:latin typeface="Courier New"/>
                <a:ea typeface="Courier New"/>
                <a:cs typeface="Courier New"/>
                <a:sym typeface="Courier New"/>
              </a:rPr>
              <a:t>//declaration</a:t>
            </a:r>
            <a:endParaRPr b="1" sz="1000">
              <a:solidFill>
                <a:srgbClr val="38761D"/>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FF0000"/>
                </a:solidFill>
                <a:latin typeface="Courier New"/>
                <a:ea typeface="Courier New"/>
                <a:cs typeface="Courier New"/>
                <a:sym typeface="Courier New"/>
              </a:rPr>
              <a:t>T</a:t>
            </a:r>
            <a:r>
              <a:rPr b="1" lang="en" sz="1000">
                <a:latin typeface="Courier New"/>
                <a:ea typeface="Courier New"/>
                <a:cs typeface="Courier New"/>
                <a:sym typeface="Courier New"/>
              </a:rPr>
              <a:t> max(</a:t>
            </a:r>
            <a:r>
              <a:rPr b="1" lang="en" sz="1000">
                <a:solidFill>
                  <a:srgbClr val="FF0000"/>
                </a:solidFill>
                <a:latin typeface="Courier New"/>
                <a:ea typeface="Courier New"/>
                <a:cs typeface="Courier New"/>
                <a:sym typeface="Courier New"/>
              </a:rPr>
              <a:t>T</a:t>
            </a:r>
            <a:r>
              <a:rPr b="1" lang="en" sz="1000">
                <a:latin typeface="Courier New"/>
                <a:ea typeface="Courier New"/>
                <a:cs typeface="Courier New"/>
                <a:sym typeface="Courier New"/>
              </a:rPr>
              <a:t> x, </a:t>
            </a:r>
            <a:r>
              <a:rPr b="1" lang="en" sz="1000">
                <a:solidFill>
                  <a:srgbClr val="FF0000"/>
                </a:solidFill>
                <a:latin typeface="Courier New"/>
                <a:ea typeface="Courier New"/>
                <a:cs typeface="Courier New"/>
                <a:sym typeface="Courier New"/>
              </a:rPr>
              <a:t>T</a:t>
            </a:r>
            <a:r>
              <a:rPr b="1" lang="en" sz="1000">
                <a:latin typeface="Courier New"/>
                <a:ea typeface="Courier New"/>
                <a:cs typeface="Courier New"/>
                <a:sym typeface="Courier New"/>
              </a:rPr>
              <a:t> y)</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return (x &gt; y) ? x : y;</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p:txBody>
      </p:sp>
      <p:sp>
        <p:nvSpPr>
          <p:cNvPr id="189" name="Google Shape;189;p21"/>
          <p:cNvSpPr txBox="1"/>
          <p:nvPr/>
        </p:nvSpPr>
        <p:spPr>
          <a:xfrm>
            <a:off x="5353075" y="1751000"/>
            <a:ext cx="58899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urier New"/>
                <a:ea typeface="Courier New"/>
                <a:cs typeface="Courier New"/>
                <a:sym typeface="Courier New"/>
              </a:rPr>
              <a:t>Looks Good, But Incomplete</a:t>
            </a:r>
            <a:endParaRPr sz="1000">
              <a:latin typeface="Courier New"/>
              <a:ea typeface="Courier New"/>
              <a:cs typeface="Courier New"/>
              <a:sym typeface="Courier New"/>
            </a:endParaRPr>
          </a:p>
        </p:txBody>
      </p:sp>
      <p:sp>
        <p:nvSpPr>
          <p:cNvPr id="190" name="Google Shape;190;p21"/>
          <p:cNvSpPr txBox="1"/>
          <p:nvPr/>
        </p:nvSpPr>
        <p:spPr>
          <a:xfrm>
            <a:off x="5296850" y="3298400"/>
            <a:ext cx="3282300" cy="6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Courier New"/>
                <a:ea typeface="Courier New"/>
                <a:cs typeface="Courier New"/>
                <a:sym typeface="Courier New"/>
              </a:rPr>
              <a:t>template &lt;typename T1, typename T2&gt;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template function here</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