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Nuni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Nunito-bold.fntdata"/><Relationship Id="rId47" Type="http://schemas.openxmlformats.org/officeDocument/2006/relationships/font" Target="fonts/Nunito-regular.fntdata"/><Relationship Id="rId49" Type="http://schemas.openxmlformats.org/officeDocument/2006/relationships/font" Target="fonts/Nuni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8159260ef8_0_1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8159260ef8_0_1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159260ef8_0_1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159260ef8_0_1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8159260ef8_0_1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8159260ef8_0_1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8159260ef8_0_2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8159260ef8_0_2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8159260ef8_0_2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8159260ef8_0_2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8159260ef8_0_2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8159260ef8_0_2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8159260ef8_0_1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8159260ef8_0_1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159260ef8_0_1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159260ef8_0_1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8159260ef8_0_11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8159260ef8_0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8159260ef8_0_1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8159260ef8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8159260ef8_0_1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8159260ef8_0_1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159260ef8_0_11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159260ef8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8159260ef8_0_2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8159260ef8_0_2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8159260ef8_0_2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8159260ef8_0_2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8159260ef8_0_1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8159260ef8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8159260ef8_0_12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8159260ef8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8159260ef8_0_2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8159260ef8_0_2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8159260ef8_0_12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8159260ef8_0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8159260ef8_0_12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8159260ef8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8159260ef8_0_12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8159260ef8_0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8159260ef8_0_12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8159260ef8_0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8159260ef8_0_1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8159260ef8_0_1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8159260ef8_0_12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8159260ef8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8159260ef8_0_12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8159260ef8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8159260ef8_0_12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8159260ef8_0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8159260ef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8159260ef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8159260ef8_0_12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8159260ef8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8159260ef8_0_11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8159260ef8_0_1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8159260ef8_0_12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8159260ef8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8159260ef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8159260ef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159260ef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159260ef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8159260ef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8159260ef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8159260ef8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8159260ef8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8159260ef8_0_1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8159260ef8_0_1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8159260ef8_0_1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8159260ef8_0_1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34" name="Google Shape;134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38" name="Google Shape;138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142" name="Google Shape;14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146" name="Google Shape;14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150" name="Google Shape;150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54" name="Google Shape;154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159" name="Google Shape;15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3" name="Google Shape;163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Google Shape;167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3" name="Google Shape;173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4" name="Google Shape;174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8" name="Google Shape;188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200" name="Google Shape;200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205" name="Google Shape;20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209" name="Google Shape;209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13" name="Google Shape;213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9" name="Google Shape;219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0" name="Google Shape;220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27" name="Google Shape;227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231" name="Google Shape;23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235" name="Google Shape;235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0" name="Google Shape;240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bg>
      <p:bgPr>
        <a:solidFill>
          <a:schemeClr val="accent5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245" name="Google Shape;245;p25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246" name="Google Shape;246;p25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25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327" name="Google Shape;327;p25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447" name="Google Shape;447;p25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25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657" name="Google Shape;657;p25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5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Abstract_data_type" TargetMode="External"/><Relationship Id="rId4" Type="http://schemas.openxmlformats.org/officeDocument/2006/relationships/hyperlink" Target="https://en.wikipedia.org/wiki/Tree_structure" TargetMode="External"/><Relationship Id="rId5" Type="http://schemas.openxmlformats.org/officeDocument/2006/relationships/hyperlink" Target="https://en.wikipedia.org/wiki/Tree_(data_structure)#Terminology" TargetMode="External"/><Relationship Id="rId6" Type="http://schemas.openxmlformats.org/officeDocument/2006/relationships/hyperlink" Target="https://en.wikipedia.org/wiki/Node_(computer_science)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6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9</a:t>
            </a:r>
            <a:endParaRPr/>
          </a:p>
        </p:txBody>
      </p:sp>
      <p:sp>
        <p:nvSpPr>
          <p:cNvPr id="765" name="Google Shape;765;p26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Trees, Binary Trees, General 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840" name="Google Shape;840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is the problem in the given code?</a:t>
            </a:r>
            <a:br>
              <a:rPr lang="en"/>
            </a:br>
            <a:endParaRPr/>
          </a:p>
        </p:txBody>
      </p:sp>
      <p:sp>
        <p:nvSpPr>
          <p:cNvPr id="841" name="Google Shape;841;p35"/>
          <p:cNvSpPr txBox="1"/>
          <p:nvPr/>
        </p:nvSpPr>
        <p:spPr>
          <a:xfrm>
            <a:off x="5053850" y="845600"/>
            <a:ext cx="35187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#include&lt;iostream&gt;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Test 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value;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Test (int v = 0) {value = v;}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getValue() { return value; 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Test t;  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cout &lt;&lt; t.getValue();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2" name="Google Shape;842;p35"/>
          <p:cNvSpPr txBox="1"/>
          <p:nvPr/>
        </p:nvSpPr>
        <p:spPr>
          <a:xfrm>
            <a:off x="819150" y="2442900"/>
            <a:ext cx="34503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const object cannot call a non-const function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35"/>
          <p:cNvSpPr txBox="1"/>
          <p:nvPr/>
        </p:nvSpPr>
        <p:spPr>
          <a:xfrm>
            <a:off x="819150" y="2913600"/>
            <a:ext cx="19386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How do you fix this?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35"/>
          <p:cNvSpPr txBox="1"/>
          <p:nvPr/>
        </p:nvSpPr>
        <p:spPr>
          <a:xfrm>
            <a:off x="819150" y="3372975"/>
            <a:ext cx="3450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CC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either making getValue() const or </a:t>
            </a:r>
            <a:endParaRPr sz="1200">
              <a:solidFill>
                <a:srgbClr val="CC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CC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making t non-const</a:t>
            </a:r>
            <a:endParaRPr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35"/>
          <p:cNvSpPr txBox="1"/>
          <p:nvPr/>
        </p:nvSpPr>
        <p:spPr>
          <a:xfrm>
            <a:off x="930100" y="40117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getValue() const</a:t>
            </a:r>
            <a:r>
              <a:rPr b="1" lang="en" sz="12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{ return</a:t>
            </a:r>
            <a:r>
              <a:rPr b="1" lang="en" sz="12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value; }</a:t>
            </a:r>
            <a:endParaRPr b="1" sz="12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851" name="Google Shape;851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output of this?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20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20</a:t>
            </a:r>
            <a:br>
              <a:rPr lang="en"/>
            </a:br>
            <a:r>
              <a:rPr lang="en"/>
              <a:t>30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Compiler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None of the above</a:t>
            </a:r>
            <a:endParaRPr/>
          </a:p>
        </p:txBody>
      </p:sp>
      <p:sp>
        <p:nvSpPr>
          <p:cNvPr id="852" name="Google Shape;852;p36"/>
          <p:cNvSpPr txBox="1"/>
          <p:nvPr/>
        </p:nvSpPr>
        <p:spPr>
          <a:xfrm>
            <a:off x="5221950" y="616325"/>
            <a:ext cx="3384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#include&lt;iostream&gt;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Test 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&amp;t;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Test (int &amp;x) { t = x; 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getT() { return t; 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x = 20;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Test t1(x);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cout &lt;&lt; t1.getT() &lt;&lt; " ";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x = 30;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cout &lt;&lt; t1.getT() &lt;&lt; endl;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3" name="Google Shape;853;p36"/>
          <p:cNvSpPr txBox="1"/>
          <p:nvPr/>
        </p:nvSpPr>
        <p:spPr>
          <a:xfrm>
            <a:off x="739500" y="3685725"/>
            <a:ext cx="383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Output: Compiler Error</a:t>
            </a:r>
            <a:endParaRPr sz="1200">
              <a:solidFill>
                <a:srgbClr val="CC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Since t is a reference in Test, it must be initialized using Initializer List.</a:t>
            </a:r>
            <a:endParaRPr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36"/>
          <p:cNvSpPr txBox="1"/>
          <p:nvPr/>
        </p:nvSpPr>
        <p:spPr>
          <a:xfrm>
            <a:off x="3322650" y="1893800"/>
            <a:ext cx="24987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Fix by adding intializer list →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Test (int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&amp;x):t(x) { 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Output?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860" name="Google Shape;860;p37"/>
          <p:cNvSpPr txBox="1"/>
          <p:nvPr>
            <p:ph idx="1" type="body"/>
          </p:nvPr>
        </p:nvSpPr>
        <p:spPr>
          <a:xfrm>
            <a:off x="819150" y="1620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output of the program?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4</a:t>
            </a:r>
            <a:br>
              <a:rPr lang="en"/>
            </a:br>
            <a:r>
              <a:rPr lang="en"/>
              <a:t>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16</a:t>
            </a:r>
            <a:br>
              <a:rPr lang="en"/>
            </a:br>
            <a:r>
              <a:rPr lang="en"/>
              <a:t>16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4</a:t>
            </a:r>
            <a:br>
              <a:rPr lang="en"/>
            </a:br>
            <a:r>
              <a:rPr lang="en"/>
              <a:t>16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Don’t know?</a:t>
            </a:r>
            <a:endParaRPr/>
          </a:p>
        </p:txBody>
      </p:sp>
      <p:sp>
        <p:nvSpPr>
          <p:cNvPr id="861" name="Google Shape;861;p37"/>
          <p:cNvSpPr txBox="1"/>
          <p:nvPr/>
        </p:nvSpPr>
        <p:spPr>
          <a:xfrm>
            <a:off x="4919375" y="397350"/>
            <a:ext cx="3485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#include&lt;iostream&gt;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Test1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x;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void show() {  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Test2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x;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virtual void show() {  }</a:t>
            </a:r>
            <a:endParaRPr b="1" sz="1200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main(void)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cout&lt;&lt;sizeof(Test1)&lt;&lt;endl;</a:t>
            </a:r>
            <a:endParaRPr b="1" sz="1200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cout&lt;&lt;sizeof(Test2)&lt;&lt;endl;</a:t>
            </a:r>
            <a:endParaRPr b="1" sz="1200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2" name="Google Shape;862;p37"/>
          <p:cNvSpPr txBox="1"/>
          <p:nvPr/>
        </p:nvSpPr>
        <p:spPr>
          <a:xfrm>
            <a:off x="819150" y="3866000"/>
            <a:ext cx="38649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Ans is c:</a:t>
            </a:r>
            <a:endParaRPr b="1"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There is only one difference between Test1 and Test2. show() is non-virtual in Test1, but virtual in Test2. When we make a function virtual, compiler adds an extra pointer vptr to objects of the class.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868" name="Google Shape;868;p3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correct way to initialize vector?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(A)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 std::vector&lt;integer&gt; vecOfInts;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(B)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 std::vector int &lt;vecOfInts&gt;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(C)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 std::vector(int) vecOfInts;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(D)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 std::vector&lt;int&gt; vecOfInts;</a:t>
            </a:r>
            <a:endParaRPr/>
          </a:p>
        </p:txBody>
      </p:sp>
      <p:sp>
        <p:nvSpPr>
          <p:cNvPr id="869" name="Google Shape;869;p38"/>
          <p:cNvSpPr txBox="1"/>
          <p:nvPr/>
        </p:nvSpPr>
        <p:spPr>
          <a:xfrm>
            <a:off x="1221425" y="42358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Ans is D</a:t>
            </a:r>
            <a:endParaRPr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875" name="Google Shape;875;p3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true about his statement in C++?</a:t>
            </a:r>
            <a:br>
              <a:rPr lang="en"/>
            </a:br>
            <a:r>
              <a:rPr b="1" lang="en"/>
              <a:t>std::vector&lt;int&gt; vecInts(5)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(A)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 Initialize a Vector with 5 int &amp; all default value is 0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(B)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 Initialize a Vector with 5 int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(C)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 Initialize a Vector with 5 int &amp; all default values will be garbage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(D)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 Initialize a Vector with 5 int &amp; All default value with be -1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9"/>
          <p:cNvSpPr txBox="1"/>
          <p:nvPr/>
        </p:nvSpPr>
        <p:spPr>
          <a:xfrm>
            <a:off x="717200" y="4438725"/>
            <a:ext cx="64545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Ans is 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882" name="Google Shape;882;p40"/>
          <p:cNvSpPr txBox="1"/>
          <p:nvPr>
            <p:ph idx="1" type="body"/>
          </p:nvPr>
        </p:nvSpPr>
        <p:spPr>
          <a:xfrm>
            <a:off x="819150" y="1990725"/>
            <a:ext cx="4111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What should be the output of below program? Assume that all header files are included.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(A)</a:t>
            </a:r>
            <a:r>
              <a:rPr lang="en" sz="120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1 2 3 4</a:t>
            </a:r>
            <a:endParaRPr sz="1200">
              <a:solidFill>
                <a:srgbClr val="2427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(B)</a:t>
            </a:r>
            <a:r>
              <a:rPr lang="en" sz="120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1234</a:t>
            </a:r>
            <a:endParaRPr sz="1200">
              <a:solidFill>
                <a:srgbClr val="2427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(C)</a:t>
            </a:r>
            <a:r>
              <a:rPr lang="en" sz="120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12340</a:t>
            </a:r>
            <a:endParaRPr sz="1200">
              <a:solidFill>
                <a:srgbClr val="2427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(D)</a:t>
            </a:r>
            <a:r>
              <a:rPr lang="en" sz="120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01234</a:t>
            </a:r>
            <a:endParaRPr sz="1200">
              <a:solidFill>
                <a:srgbClr val="2427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(E) Compiler Error</a:t>
            </a:r>
            <a:endParaRPr sz="1200">
              <a:solidFill>
                <a:srgbClr val="2427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40"/>
          <p:cNvSpPr txBox="1"/>
          <p:nvPr/>
        </p:nvSpPr>
        <p:spPr>
          <a:xfrm>
            <a:off x="4280625" y="757100"/>
            <a:ext cx="68580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1"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list&lt;std::string&gt; l;</a:t>
            </a:r>
            <a:b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l.push_back("1");</a:t>
            </a:r>
            <a:b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l.push_back("2");</a:t>
            </a:r>
            <a:b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l.push_back("3");</a:t>
            </a:r>
            <a:b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l.push_back("4");</a:t>
            </a:r>
            <a:endParaRPr b="1"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	// Initialize a vector with std::list</a:t>
            </a:r>
            <a:b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vector&lt;string&gt; vecOfStr(l.begin(), l.end());</a:t>
            </a:r>
            <a:b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for(std::string str : vecOfStr)</a:t>
            </a:r>
            <a:b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std::cout&lt;&lt;str;</a:t>
            </a:r>
            <a:b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b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40"/>
          <p:cNvSpPr txBox="1"/>
          <p:nvPr/>
        </p:nvSpPr>
        <p:spPr>
          <a:xfrm>
            <a:off x="1713450" y="31979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Ans is B</a:t>
            </a:r>
            <a:endParaRPr b="1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890" name="Google Shape;890;p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 are Caught at 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Compile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Run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Linking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None of the above</a:t>
            </a:r>
            <a:endParaRPr/>
          </a:p>
        </p:txBody>
      </p:sp>
      <p:sp>
        <p:nvSpPr>
          <p:cNvPr id="891" name="Google Shape;891;p41"/>
          <p:cNvSpPr txBox="1"/>
          <p:nvPr/>
        </p:nvSpPr>
        <p:spPr>
          <a:xfrm>
            <a:off x="907675" y="368572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Ans is b</a:t>
            </a:r>
            <a:endParaRPr sz="1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897" name="Google Shape;897;p42"/>
          <p:cNvSpPr txBox="1"/>
          <p:nvPr>
            <p:ph idx="1" type="body"/>
          </p:nvPr>
        </p:nvSpPr>
        <p:spPr>
          <a:xfrm>
            <a:off x="819150" y="1990725"/>
            <a:ext cx="4066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What is the output of this program?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(A)</a:t>
            </a:r>
            <a:r>
              <a:rPr lang="en" sz="1200">
                <a:solidFill>
                  <a:srgbClr val="242729"/>
                </a:solidFill>
                <a:highlight>
                  <a:srgbClr val="FFFFFF"/>
                </a:highlight>
              </a:rPr>
              <a:t> Dcon DDest</a:t>
            </a:r>
            <a:endParaRPr sz="1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(B)</a:t>
            </a:r>
            <a:r>
              <a:rPr lang="en" sz="1200">
                <a:solidFill>
                  <a:srgbClr val="242729"/>
                </a:solidFill>
                <a:highlight>
                  <a:srgbClr val="FFFFFF"/>
                </a:highlight>
              </a:rPr>
              <a:t> Dcon DDest BCon BDest</a:t>
            </a:r>
            <a:endParaRPr sz="1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(C)</a:t>
            </a:r>
            <a:r>
              <a:rPr lang="en" sz="1200">
                <a:solidFill>
                  <a:srgbClr val="242729"/>
                </a:solidFill>
                <a:highlight>
                  <a:srgbClr val="FFFFFF"/>
                </a:highlight>
              </a:rPr>
              <a:t> BCon DCon DDest BDest</a:t>
            </a:r>
            <a:endParaRPr sz="1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(D)</a:t>
            </a:r>
            <a:r>
              <a:rPr lang="en" sz="1200">
                <a:solidFill>
                  <a:srgbClr val="242729"/>
                </a:solidFill>
                <a:highlight>
                  <a:srgbClr val="FFFFFF"/>
                </a:highlight>
              </a:rPr>
              <a:t> BCon DCon BDes DDest</a:t>
            </a:r>
            <a:endParaRPr sz="1200"/>
          </a:p>
        </p:txBody>
      </p:sp>
      <p:sp>
        <p:nvSpPr>
          <p:cNvPr id="898" name="Google Shape;898;p42"/>
          <p:cNvSpPr txBox="1"/>
          <p:nvPr/>
        </p:nvSpPr>
        <p:spPr>
          <a:xfrm>
            <a:off x="5177075" y="627525"/>
            <a:ext cx="3720300" cy="4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class base{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base(){         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cout&lt;&lt;"BCon";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~base(){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   cout&lt;&lt;"BDest ";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class derived: public base{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derived(){     cout&lt;&lt;"DCon ";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~derived(){     cout&lt;&lt;"DDest ";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derived object;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return 0;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9" name="Google Shape;899;p42"/>
          <p:cNvSpPr txBox="1"/>
          <p:nvPr/>
        </p:nvSpPr>
        <p:spPr>
          <a:xfrm>
            <a:off x="875175" y="4078950"/>
            <a:ext cx="3720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Ans is C</a:t>
            </a:r>
            <a:br>
              <a:rPr b="1" lang="en" sz="1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r>
              <a:rPr b="1" lang="en" sz="1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and destructor follow opposite order</a:t>
            </a:r>
            <a:endParaRPr b="1" sz="1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905" name="Google Shape;905;p43"/>
          <p:cNvSpPr txBox="1"/>
          <p:nvPr>
            <p:ph idx="1" type="body"/>
          </p:nvPr>
        </p:nvSpPr>
        <p:spPr>
          <a:xfrm>
            <a:off x="819150" y="1990725"/>
            <a:ext cx="7505700" cy="21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(a) contain only one pure virtual function.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(b) can have objects instantiated from them if the proper permissions are 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(c) cannot have abstract derived classes.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(d) are defined, but the programmer never intends to instantiate any objects from them</a:t>
            </a:r>
            <a:endParaRPr/>
          </a:p>
        </p:txBody>
      </p:sp>
      <p:sp>
        <p:nvSpPr>
          <p:cNvPr id="906" name="Google Shape;906;p4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7" name="Google Shape;907;p43"/>
          <p:cNvSpPr txBox="1"/>
          <p:nvPr/>
        </p:nvSpPr>
        <p:spPr>
          <a:xfrm>
            <a:off x="969550" y="4302025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Ans: (d)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08" name="Google Shape;908;p43"/>
          <p:cNvSpPr txBox="1"/>
          <p:nvPr/>
        </p:nvSpPr>
        <p:spPr>
          <a:xfrm>
            <a:off x="3771550" y="2483600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Can contain more than one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909" name="Google Shape;909;p43"/>
          <p:cNvSpPr txBox="1"/>
          <p:nvPr/>
        </p:nvSpPr>
        <p:spPr>
          <a:xfrm>
            <a:off x="4358550" y="3112450"/>
            <a:ext cx="420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Abstract classes can never be instantiated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915" name="Google Shape;915;p44"/>
          <p:cNvSpPr txBox="1"/>
          <p:nvPr>
            <p:ph idx="1" type="body"/>
          </p:nvPr>
        </p:nvSpPr>
        <p:spPr>
          <a:xfrm>
            <a:off x="819150" y="1990725"/>
            <a:ext cx="7505700" cy="21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class constructors and assignment operators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(a) are not inherited by derived classes.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(b) should not be called by derived class constructors and assignment operators.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(c) can be inherited by derived classes, but generally are not.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(d) can call derived class constructors and assignment operators.</a:t>
            </a:r>
            <a:endParaRPr/>
          </a:p>
        </p:txBody>
      </p:sp>
      <p:sp>
        <p:nvSpPr>
          <p:cNvPr id="916" name="Google Shape;916;p4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7" name="Google Shape;917;p44"/>
          <p:cNvSpPr txBox="1"/>
          <p:nvPr/>
        </p:nvSpPr>
        <p:spPr>
          <a:xfrm>
            <a:off x="969550" y="4302025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Ans: (a)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18" name="Google Shape;918;p44"/>
          <p:cNvSpPr txBox="1"/>
          <p:nvPr/>
        </p:nvSpPr>
        <p:spPr>
          <a:xfrm>
            <a:off x="4291675" y="2602600"/>
            <a:ext cx="420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Should be called in derived class appropriately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771" name="Google Shape;771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tree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a widely used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/>
              </a:rPr>
              <a:t>abstract data type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(ADT)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simulates a hierarchical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4"/>
              </a:rPr>
              <a:t>tree structure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has a root value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Subtrees of children with a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5"/>
              </a:rPr>
              <a:t>parent node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represented as a set of linked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6"/>
              </a:rPr>
              <a:t>nodes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924" name="Google Shape;924;p45"/>
          <p:cNvSpPr txBox="1"/>
          <p:nvPr>
            <p:ph idx="1" type="body"/>
          </p:nvPr>
        </p:nvSpPr>
        <p:spPr>
          <a:xfrm>
            <a:off x="819150" y="1990725"/>
            <a:ext cx="7505700" cy="21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an object of a derived class is instantiated, the ____ constructor must be called for the ____ members.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(a) base class, base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(b) derived class, base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(c) base class, derived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(d) derived class, public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4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6" name="Google Shape;926;p45"/>
          <p:cNvSpPr txBox="1"/>
          <p:nvPr/>
        </p:nvSpPr>
        <p:spPr>
          <a:xfrm>
            <a:off x="969550" y="4302025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Ans: (a)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27" name="Google Shape;927;p45"/>
          <p:cNvSpPr txBox="1"/>
          <p:nvPr/>
        </p:nvSpPr>
        <p:spPr>
          <a:xfrm>
            <a:off x="3171675" y="2527375"/>
            <a:ext cx="420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Derived class cannot initialize base class member directly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933" name="Google Shape;933;p4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output of the program?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7</a:t>
            </a:r>
            <a:br>
              <a:rPr lang="en"/>
            </a:br>
            <a:r>
              <a:rPr lang="en"/>
              <a:t>7.0</a:t>
            </a:r>
            <a:br>
              <a:rPr lang="en"/>
            </a:br>
            <a:r>
              <a:rPr lang="en"/>
              <a:t>7.0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Compiler Error in all cout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Compiler error in last cout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None</a:t>
            </a:r>
            <a:endParaRPr/>
          </a:p>
        </p:txBody>
      </p:sp>
      <p:sp>
        <p:nvSpPr>
          <p:cNvPr id="934" name="Google Shape;934;p46"/>
          <p:cNvSpPr txBox="1"/>
          <p:nvPr/>
        </p:nvSpPr>
        <p:spPr>
          <a:xfrm>
            <a:off x="4930600" y="1423150"/>
            <a:ext cx="38997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 max(T x, T y)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(x &gt; y)? x : y;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cout &lt;&lt; max(3, 7) &lt;&lt; std::endl;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cout &lt;&lt; max(3.0, 7.0) &lt;&lt; std::endl;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cout &lt;&lt; max(3, 7.0) &lt;&lt; std::endl;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5" name="Google Shape;935;p46"/>
          <p:cNvSpPr txBox="1"/>
          <p:nvPr/>
        </p:nvSpPr>
        <p:spPr>
          <a:xfrm>
            <a:off x="819150" y="40117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Ans is C, the call to max is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ambiguous</a:t>
            </a:r>
            <a:br>
              <a:rPr b="1" lang="en">
                <a:latin typeface="Calibri"/>
                <a:ea typeface="Calibri"/>
                <a:cs typeface="Calibri"/>
                <a:sym typeface="Calibri"/>
              </a:rPr>
            </a:br>
            <a:r>
              <a:rPr b="1" lang="en">
                <a:latin typeface="Calibri"/>
                <a:ea typeface="Calibri"/>
                <a:cs typeface="Calibri"/>
                <a:sym typeface="Calibri"/>
              </a:rPr>
              <a:t>You have confused the compiler, good work! :D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941" name="Google Shape;941;p4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Which of the following operators cannot be overloaded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. (member Access or Dot Operator)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?: (Ternary operator)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:: (Scope Resolution Operator)	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.* (Pointer-to-member Operator)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All of the above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42" name="Google Shape;942;p47"/>
          <p:cNvSpPr txBox="1"/>
          <p:nvPr/>
        </p:nvSpPr>
        <p:spPr>
          <a:xfrm>
            <a:off x="819150" y="386602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Ans e, All of the above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948" name="Google Shape;948;p48"/>
          <p:cNvSpPr txBox="1"/>
          <p:nvPr>
            <p:ph idx="1" type="body"/>
          </p:nvPr>
        </p:nvSpPr>
        <p:spPr>
          <a:xfrm>
            <a:off x="819150" y="1990725"/>
            <a:ext cx="7505700" cy="23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member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(a) can use the this pointer.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(b) can only access other static member functions and static variables.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(c) cannot be called until their class is instantiated.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(d) can be declared const as well.</a:t>
            </a:r>
            <a:endParaRPr/>
          </a:p>
        </p:txBody>
      </p:sp>
      <p:sp>
        <p:nvSpPr>
          <p:cNvPr id="949" name="Google Shape;949;p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0" name="Google Shape;950;p48"/>
          <p:cNvSpPr txBox="1"/>
          <p:nvPr/>
        </p:nvSpPr>
        <p:spPr>
          <a:xfrm>
            <a:off x="969550" y="4302025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Ans: (b)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956" name="Google Shape;956;p49"/>
          <p:cNvSpPr txBox="1"/>
          <p:nvPr>
            <p:ph idx="1" type="body"/>
          </p:nvPr>
        </p:nvSpPr>
        <p:spPr>
          <a:xfrm>
            <a:off x="819150" y="1990725"/>
            <a:ext cx="7505700" cy="23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Assuming the following is the beginning of the constructor definition for class Circle: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Circle::Circle(double r, int a, int b)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: Point(a, b)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line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(a) invokes the Point constructor with values a and 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(b) causes a compiler error.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(c) is unnecessary because the Point constructor is called automatically.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(d) indicates inheritance.</a:t>
            </a:r>
            <a:endParaRPr/>
          </a:p>
        </p:txBody>
      </p:sp>
      <p:sp>
        <p:nvSpPr>
          <p:cNvPr id="957" name="Google Shape;957;p4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8" name="Google Shape;958;p49"/>
          <p:cNvSpPr txBox="1"/>
          <p:nvPr/>
        </p:nvSpPr>
        <p:spPr>
          <a:xfrm>
            <a:off x="4078825" y="4360550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Ans: (a)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5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964" name="Google Shape;964;p50"/>
          <p:cNvSpPr txBox="1"/>
          <p:nvPr>
            <p:ph idx="1" type="body"/>
          </p:nvPr>
        </p:nvSpPr>
        <p:spPr>
          <a:xfrm>
            <a:off x="819150" y="1800200"/>
            <a:ext cx="7505700" cy="28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What is output of below program?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const int a=10;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a++;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cout&lt;&lt;a;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(A)</a:t>
            </a:r>
            <a:r>
              <a:rPr lang="en" sz="120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10</a:t>
            </a:r>
            <a:br>
              <a:rPr lang="en" sz="120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(B)</a:t>
            </a:r>
            <a:r>
              <a:rPr lang="en" sz="120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11</a:t>
            </a:r>
            <a:br>
              <a:rPr lang="en" sz="120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(C)</a:t>
            </a:r>
            <a:r>
              <a:rPr lang="en" sz="120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Compilation Error</a:t>
            </a:r>
            <a:br>
              <a:rPr lang="en" sz="120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(D)</a:t>
            </a:r>
            <a:r>
              <a:rPr lang="en" sz="120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Linking Error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5" name="Google Shape;965;p50"/>
          <p:cNvSpPr txBox="1"/>
          <p:nvPr/>
        </p:nvSpPr>
        <p:spPr>
          <a:xfrm>
            <a:off x="3518650" y="3816300"/>
            <a:ext cx="35412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Ans is C</a:t>
            </a:r>
            <a:endParaRPr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5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971" name="Google Shape;971;p51"/>
          <p:cNvSpPr txBox="1"/>
          <p:nvPr>
            <p:ph idx="1" type="body"/>
          </p:nvPr>
        </p:nvSpPr>
        <p:spPr>
          <a:xfrm>
            <a:off x="819150" y="1990725"/>
            <a:ext cx="7505700" cy="23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template can be overloaded by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(a) using other function templates with the same function name and parameters.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(b) using non-template functions with the same function name but different parameters.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(c) using non-template functions with the same function name and parameters.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(d) using other function templates with a different function name but the same parameters.</a:t>
            </a:r>
            <a:endParaRPr/>
          </a:p>
        </p:txBody>
      </p:sp>
      <p:sp>
        <p:nvSpPr>
          <p:cNvPr id="972" name="Google Shape;972;p5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3" name="Google Shape;973;p51"/>
          <p:cNvSpPr txBox="1"/>
          <p:nvPr/>
        </p:nvSpPr>
        <p:spPr>
          <a:xfrm>
            <a:off x="969550" y="4302025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Ans: (b)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979" name="Google Shape;979;p52"/>
          <p:cNvSpPr txBox="1"/>
          <p:nvPr>
            <p:ph idx="1" type="body"/>
          </p:nvPr>
        </p:nvSpPr>
        <p:spPr>
          <a:xfrm>
            <a:off x="819150" y="1990725"/>
            <a:ext cx="7505700" cy="23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prevent class objects from being copied,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(a) make the overloaded assignment operator private.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(b) make the copy constructor private.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(c) both (a) and (b)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(d) none of the above</a:t>
            </a:r>
            <a:endParaRPr/>
          </a:p>
        </p:txBody>
      </p:sp>
      <p:sp>
        <p:nvSpPr>
          <p:cNvPr id="980" name="Google Shape;980;p5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1" name="Google Shape;981;p52"/>
          <p:cNvSpPr txBox="1"/>
          <p:nvPr/>
        </p:nvSpPr>
        <p:spPr>
          <a:xfrm>
            <a:off x="969550" y="4302025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Ans: (c)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987" name="Google Shape;987;p53"/>
          <p:cNvSpPr txBox="1"/>
          <p:nvPr>
            <p:ph idx="1" type="body"/>
          </p:nvPr>
        </p:nvSpPr>
        <p:spPr>
          <a:xfrm>
            <a:off x="819150" y="1990725"/>
            <a:ext cx="7505700" cy="23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protected base class members cannot be accessed by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(a) non-friend functions and non-derived class member functions.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(b) friends of the base 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(c) derived classes.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(d) friends of derived classes.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5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9" name="Google Shape;989;p53"/>
          <p:cNvSpPr txBox="1"/>
          <p:nvPr/>
        </p:nvSpPr>
        <p:spPr>
          <a:xfrm>
            <a:off x="969550" y="4302025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Ans: (a)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5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995" name="Google Shape;995;p54"/>
          <p:cNvSpPr txBox="1"/>
          <p:nvPr>
            <p:ph idx="1" type="body"/>
          </p:nvPr>
        </p:nvSpPr>
        <p:spPr>
          <a:xfrm>
            <a:off x="819150" y="1990725"/>
            <a:ext cx="7505700" cy="23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destructors must be used when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(a) the constructor in the base class is virtual.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(b) delete is used on a base class pointer to a derived class object.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(c) delete is used on a derived class object.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(d) a constructor in either the base class or derived class is virtual.</a:t>
            </a:r>
            <a:endParaRPr/>
          </a:p>
        </p:txBody>
      </p:sp>
      <p:sp>
        <p:nvSpPr>
          <p:cNvPr id="996" name="Google Shape;996;p5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7" name="Google Shape;997;p54"/>
          <p:cNvSpPr txBox="1"/>
          <p:nvPr/>
        </p:nvSpPr>
        <p:spPr>
          <a:xfrm>
            <a:off x="969550" y="4302025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Ans: (b)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File System is a Tree</a:t>
            </a:r>
            <a:endParaRPr/>
          </a:p>
        </p:txBody>
      </p:sp>
      <p:pic>
        <p:nvPicPr>
          <p:cNvPr id="777" name="Google Shape;7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475" y="1484325"/>
            <a:ext cx="6173324" cy="31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5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1003" name="Google Shape;1003;p55"/>
          <p:cNvSpPr txBox="1"/>
          <p:nvPr>
            <p:ph idx="1" type="body"/>
          </p:nvPr>
        </p:nvSpPr>
        <p:spPr>
          <a:xfrm>
            <a:off x="819150" y="1990725"/>
            <a:ext cx="7505700" cy="23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is a difference between vectors and arrays?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(a) access to any element using the [] operator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(b) contiguous blocks of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(c) the ability to change size dynamically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(d) efficient, direct access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5" name="Google Shape;1005;p55"/>
          <p:cNvSpPr txBox="1"/>
          <p:nvPr/>
        </p:nvSpPr>
        <p:spPr>
          <a:xfrm>
            <a:off x="969550" y="4302025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Ans: (c)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5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1011" name="Google Shape;1011;p56"/>
          <p:cNvSpPr txBox="1"/>
          <p:nvPr>
            <p:ph idx="1" type="body"/>
          </p:nvPr>
        </p:nvSpPr>
        <p:spPr>
          <a:xfrm>
            <a:off x="819150" y="1990725"/>
            <a:ext cx="7505700" cy="23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and virtual functions are not appropriate for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(a) programs where classes may be added in the future.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(b) programs that have strict memory and processor requirements.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(c) programs that must be easily extensible.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(d) programs that use many inherited classes with similar functions.</a:t>
            </a:r>
            <a:endParaRPr/>
          </a:p>
        </p:txBody>
      </p:sp>
      <p:sp>
        <p:nvSpPr>
          <p:cNvPr id="1012" name="Google Shape;1012;p5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3" name="Google Shape;1013;p56"/>
          <p:cNvSpPr txBox="1"/>
          <p:nvPr/>
        </p:nvSpPr>
        <p:spPr>
          <a:xfrm>
            <a:off x="969550" y="4302025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Ans: (b)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5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1019" name="Google Shape;1019;p57"/>
          <p:cNvSpPr txBox="1"/>
          <p:nvPr>
            <p:ph idx="1" type="body"/>
          </p:nvPr>
        </p:nvSpPr>
        <p:spPr>
          <a:xfrm>
            <a:off x="819150" y="1990725"/>
            <a:ext cx="7505700" cy="23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 is/are used to solve the problem of variables with the same name and overlapping scopes.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(a) namespaces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(b)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(c) Casts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(d) Dynamic memory allocation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5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1" name="Google Shape;1021;p57"/>
          <p:cNvSpPr txBox="1"/>
          <p:nvPr/>
        </p:nvSpPr>
        <p:spPr>
          <a:xfrm>
            <a:off x="969550" y="4302025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Ans: (a)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oogle Shape;102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850" y="673113"/>
            <a:ext cx="5069550" cy="37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1032" name="Google Shape;1032;p59"/>
          <p:cNvSpPr txBox="1"/>
          <p:nvPr>
            <p:ph idx="1" type="body"/>
          </p:nvPr>
        </p:nvSpPr>
        <p:spPr>
          <a:xfrm>
            <a:off x="819150" y="1990725"/>
            <a:ext cx="7505700" cy="23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defined inside a member function of a class have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(a) file scope.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(b) class scope.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(c) function scope.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(d) class or function scope, depending on whether the binary scope resolution operator (::) is used.</a:t>
            </a:r>
            <a:endParaRPr/>
          </a:p>
        </p:txBody>
      </p:sp>
      <p:sp>
        <p:nvSpPr>
          <p:cNvPr id="1033" name="Google Shape;1033;p5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4" name="Google Shape;1034;p59"/>
          <p:cNvSpPr txBox="1"/>
          <p:nvPr/>
        </p:nvSpPr>
        <p:spPr>
          <a:xfrm>
            <a:off x="969550" y="4302025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Ans: (c)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1040" name="Google Shape;1040;p60"/>
          <p:cNvSpPr txBox="1"/>
          <p:nvPr>
            <p:ph idx="1" type="body"/>
          </p:nvPr>
        </p:nvSpPr>
        <p:spPr>
          <a:xfrm>
            <a:off x="819150" y="1990725"/>
            <a:ext cx="7505700" cy="23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a function definition, and for an object with data element x, which of the following is </a:t>
            </a:r>
            <a:r>
              <a:rPr lang="en">
                <a:solidFill>
                  <a:srgbClr val="FF0000"/>
                </a:solidFill>
              </a:rPr>
              <a:t>not </a:t>
            </a:r>
            <a:r>
              <a:rPr lang="en"/>
              <a:t>equivalent to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this-&gt;x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(a)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*this.x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(b)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(*this).x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(c)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(d)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(*(&amp;(*this))).x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6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2" name="Google Shape;1042;p60"/>
          <p:cNvSpPr txBox="1"/>
          <p:nvPr/>
        </p:nvSpPr>
        <p:spPr>
          <a:xfrm>
            <a:off x="969550" y="4302025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Ans: (a)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43" name="Google Shape;1043;p60"/>
          <p:cNvSpPr txBox="1"/>
          <p:nvPr/>
        </p:nvSpPr>
        <p:spPr>
          <a:xfrm>
            <a:off x="2803900" y="3991900"/>
            <a:ext cx="420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= (*this).x = this-&gt;x 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1049" name="Google Shape;1049;p61"/>
          <p:cNvSpPr txBox="1"/>
          <p:nvPr>
            <p:ph idx="1" type="body"/>
          </p:nvPr>
        </p:nvSpPr>
        <p:spPr>
          <a:xfrm>
            <a:off x="819150" y="1990725"/>
            <a:ext cx="7505700" cy="23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overloaded operator is not required to be a member function of a class?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(a) 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(b) []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(c) +=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(d) ==</a:t>
            </a:r>
            <a:endParaRPr/>
          </a:p>
        </p:txBody>
      </p:sp>
      <p:sp>
        <p:nvSpPr>
          <p:cNvPr id="1050" name="Google Shape;1050;p6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1" name="Google Shape;1051;p61"/>
          <p:cNvSpPr txBox="1"/>
          <p:nvPr/>
        </p:nvSpPr>
        <p:spPr>
          <a:xfrm>
            <a:off x="969550" y="4302025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Ans: (c, d)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</a:t>
            </a:r>
            <a:endParaRPr/>
          </a:p>
        </p:txBody>
      </p:sp>
      <p:sp>
        <p:nvSpPr>
          <p:cNvPr id="783" name="Google Shape;783;p29"/>
          <p:cNvSpPr txBox="1"/>
          <p:nvPr>
            <p:ph idx="1" type="body"/>
          </p:nvPr>
        </p:nvSpPr>
        <p:spPr>
          <a:xfrm>
            <a:off x="819150" y="1990725"/>
            <a:ext cx="3625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data structure in which each node is connected to at most 2 other nodes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784" name="Google Shape;7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9200"/>
            <a:ext cx="4185385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</a:t>
            </a:r>
            <a:endParaRPr/>
          </a:p>
        </p:txBody>
      </p:sp>
      <p:sp>
        <p:nvSpPr>
          <p:cNvPr id="790" name="Google Shape;790;p30"/>
          <p:cNvSpPr/>
          <p:nvPr/>
        </p:nvSpPr>
        <p:spPr>
          <a:xfrm>
            <a:off x="4079100" y="1658475"/>
            <a:ext cx="492900" cy="51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791" name="Google Shape;791;p30"/>
          <p:cNvSpPr/>
          <p:nvPr/>
        </p:nvSpPr>
        <p:spPr>
          <a:xfrm>
            <a:off x="2954025" y="2683800"/>
            <a:ext cx="492900" cy="51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792" name="Google Shape;792;p30"/>
          <p:cNvCxnSpPr>
            <a:stCxn id="790" idx="4"/>
            <a:endCxn id="791" idx="0"/>
          </p:cNvCxnSpPr>
          <p:nvPr/>
        </p:nvCxnSpPr>
        <p:spPr>
          <a:xfrm flipH="1">
            <a:off x="3200550" y="2173875"/>
            <a:ext cx="1125000" cy="5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3" name="Google Shape;793;p30"/>
          <p:cNvSpPr/>
          <p:nvPr/>
        </p:nvSpPr>
        <p:spPr>
          <a:xfrm>
            <a:off x="5307200" y="2683800"/>
            <a:ext cx="492900" cy="51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794" name="Google Shape;794;p30"/>
          <p:cNvCxnSpPr>
            <a:stCxn id="790" idx="4"/>
            <a:endCxn id="793" idx="0"/>
          </p:cNvCxnSpPr>
          <p:nvPr/>
        </p:nvCxnSpPr>
        <p:spPr>
          <a:xfrm>
            <a:off x="4325550" y="2173875"/>
            <a:ext cx="1228200" cy="5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5" name="Google Shape;795;p30"/>
          <p:cNvSpPr/>
          <p:nvPr/>
        </p:nvSpPr>
        <p:spPr>
          <a:xfrm>
            <a:off x="2035150" y="3497350"/>
            <a:ext cx="492900" cy="51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796" name="Google Shape;796;p30"/>
          <p:cNvCxnSpPr>
            <a:stCxn id="791" idx="4"/>
            <a:endCxn id="795" idx="0"/>
          </p:cNvCxnSpPr>
          <p:nvPr/>
        </p:nvCxnSpPr>
        <p:spPr>
          <a:xfrm flipH="1">
            <a:off x="2281575" y="3199200"/>
            <a:ext cx="918900" cy="2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7" name="Google Shape;797;p30"/>
          <p:cNvSpPr/>
          <p:nvPr/>
        </p:nvSpPr>
        <p:spPr>
          <a:xfrm>
            <a:off x="3529875" y="3605950"/>
            <a:ext cx="694800" cy="29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cxnSp>
        <p:nvCxnSpPr>
          <p:cNvPr id="798" name="Google Shape;798;p30"/>
          <p:cNvCxnSpPr>
            <a:stCxn id="791" idx="4"/>
            <a:endCxn id="797" idx="0"/>
          </p:cNvCxnSpPr>
          <p:nvPr/>
        </p:nvCxnSpPr>
        <p:spPr>
          <a:xfrm>
            <a:off x="3200475" y="3199200"/>
            <a:ext cx="676800" cy="4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9" name="Google Shape;799;p30"/>
          <p:cNvSpPr/>
          <p:nvPr/>
        </p:nvSpPr>
        <p:spPr>
          <a:xfrm>
            <a:off x="6042325" y="3605950"/>
            <a:ext cx="694800" cy="29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800" name="Google Shape;800;p30"/>
          <p:cNvSpPr/>
          <p:nvPr/>
        </p:nvSpPr>
        <p:spPr>
          <a:xfrm>
            <a:off x="4612400" y="3605950"/>
            <a:ext cx="694800" cy="29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cxnSp>
        <p:nvCxnSpPr>
          <p:cNvPr id="801" name="Google Shape;801;p30"/>
          <p:cNvCxnSpPr>
            <a:stCxn id="793" idx="4"/>
            <a:endCxn id="800" idx="0"/>
          </p:cNvCxnSpPr>
          <p:nvPr/>
        </p:nvCxnSpPr>
        <p:spPr>
          <a:xfrm flipH="1">
            <a:off x="4959650" y="3199200"/>
            <a:ext cx="594000" cy="4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2" name="Google Shape;802;p30"/>
          <p:cNvCxnSpPr>
            <a:stCxn id="793" idx="4"/>
            <a:endCxn id="799" idx="0"/>
          </p:cNvCxnSpPr>
          <p:nvPr/>
        </p:nvCxnSpPr>
        <p:spPr>
          <a:xfrm>
            <a:off x="5553650" y="3199200"/>
            <a:ext cx="836100" cy="4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Traversal (Secret: Follow the root)</a:t>
            </a:r>
            <a:endParaRPr/>
          </a:p>
        </p:txBody>
      </p:sp>
      <p:sp>
        <p:nvSpPr>
          <p:cNvPr id="808" name="Google Shape;808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PreOrder → (</a:t>
            </a:r>
            <a:r>
              <a:rPr b="1" lang="en">
                <a:latin typeface="Verdana"/>
                <a:ea typeface="Verdana"/>
                <a:cs typeface="Verdana"/>
                <a:sym typeface="Verdana"/>
              </a:rPr>
              <a:t>Root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, Left, Right)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InOrder → (Left, </a:t>
            </a:r>
            <a:r>
              <a:rPr b="1" lang="en">
                <a:latin typeface="Verdana"/>
                <a:ea typeface="Verdana"/>
                <a:cs typeface="Verdana"/>
                <a:sym typeface="Verdana"/>
              </a:rPr>
              <a:t>Root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, Right)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PostOrder → (Left, Right, </a:t>
            </a:r>
            <a:r>
              <a:rPr b="1" lang="en">
                <a:latin typeface="Verdana"/>
                <a:ea typeface="Verdana"/>
                <a:cs typeface="Verdana"/>
                <a:sym typeface="Verdana"/>
              </a:rPr>
              <a:t>Root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)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Traversal Example</a:t>
            </a:r>
            <a:endParaRPr/>
          </a:p>
        </p:txBody>
      </p:sp>
      <p:pic>
        <p:nvPicPr>
          <p:cNvPr id="814" name="Google Shape;8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581" y="1901050"/>
            <a:ext cx="3634425" cy="21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32"/>
          <p:cNvSpPr txBox="1"/>
          <p:nvPr/>
        </p:nvSpPr>
        <p:spPr>
          <a:xfrm>
            <a:off x="4693025" y="1800200"/>
            <a:ext cx="3496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Preorder (</a:t>
            </a:r>
            <a:r>
              <a:rPr b="1"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Root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Left, Right) : </a:t>
            </a:r>
            <a:r>
              <a:rPr b="1" lang="en" sz="1200">
                <a:solidFill>
                  <a:srgbClr val="38761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1 2 4 5 3</a:t>
            </a:r>
            <a:endParaRPr b="1" sz="1200">
              <a:solidFill>
                <a:srgbClr val="38761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32"/>
          <p:cNvSpPr txBox="1"/>
          <p:nvPr/>
        </p:nvSpPr>
        <p:spPr>
          <a:xfrm>
            <a:off x="4693025" y="2342025"/>
            <a:ext cx="327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Inorder (Left, </a:t>
            </a:r>
            <a:r>
              <a:rPr b="1"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Root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Right) : </a:t>
            </a:r>
            <a:r>
              <a:rPr b="1" lang="en" sz="1200">
                <a:solidFill>
                  <a:srgbClr val="38761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4 2 5 1 3</a:t>
            </a:r>
            <a:endParaRPr b="1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32"/>
          <p:cNvSpPr txBox="1"/>
          <p:nvPr/>
        </p:nvSpPr>
        <p:spPr>
          <a:xfrm>
            <a:off x="4684050" y="2919825"/>
            <a:ext cx="33282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Postorder (Left, Right, </a:t>
            </a:r>
            <a:r>
              <a:rPr b="1"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Root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: </a:t>
            </a:r>
            <a:r>
              <a:rPr b="1" lang="en" sz="1200">
                <a:solidFill>
                  <a:srgbClr val="38761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4 5 2 3 1</a:t>
            </a:r>
            <a:endParaRPr b="1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823" name="Google Shape;823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the code snippet compile?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Yes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No</a:t>
            </a:r>
            <a:endParaRPr/>
          </a:p>
        </p:txBody>
      </p:sp>
      <p:sp>
        <p:nvSpPr>
          <p:cNvPr id="824" name="Google Shape;824;p33"/>
          <p:cNvSpPr txBox="1"/>
          <p:nvPr/>
        </p:nvSpPr>
        <p:spPr>
          <a:xfrm>
            <a:off x="4235925" y="1080950"/>
            <a:ext cx="20169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#include&lt;iostream&gt;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Test {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value;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Test(int v);</a:t>
            </a:r>
            <a:endParaRPr b="1" sz="1100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Test::Test(int v) {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value = v;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 t[100];</a:t>
            </a:r>
            <a:endParaRPr b="1" sz="1100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33"/>
          <p:cNvSpPr txBox="1"/>
          <p:nvPr/>
        </p:nvSpPr>
        <p:spPr>
          <a:xfrm>
            <a:off x="716125" y="3081625"/>
            <a:ext cx="29034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Ans is No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3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class Test has one user defined constructor “Test(int v)” that expects one argument. It </a:t>
            </a:r>
            <a:r>
              <a:rPr b="1" lang="en" sz="13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doesn’t have a constructor without any argument</a:t>
            </a:r>
            <a:r>
              <a:rPr lang="en" sz="13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as the compiler doesn’t create the default constructor if user defines a constructor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33"/>
          <p:cNvSpPr txBox="1"/>
          <p:nvPr/>
        </p:nvSpPr>
        <p:spPr>
          <a:xfrm>
            <a:off x="6667500" y="1080950"/>
            <a:ext cx="2016900" cy="3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#include&lt;iostream&gt;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Test {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value;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Test(int v = 0);</a:t>
            </a:r>
            <a:endParaRPr b="1" sz="110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Test::Test(int v) {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value = v;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Test t[100];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832" name="Google Shape;832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output of the code snippet?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Start</a:t>
            </a:r>
            <a:br>
              <a:rPr lang="en"/>
            </a:br>
            <a:r>
              <a:rPr lang="en"/>
              <a:t>Constructor</a:t>
            </a:r>
            <a:br>
              <a:rPr lang="en"/>
            </a:br>
            <a:r>
              <a:rPr lang="en"/>
              <a:t>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Start</a:t>
            </a:r>
            <a:br>
              <a:rPr lang="en"/>
            </a:br>
            <a:r>
              <a:rPr lang="en"/>
              <a:t>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Compiler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None of the above</a:t>
            </a:r>
            <a:endParaRPr/>
          </a:p>
        </p:txBody>
      </p:sp>
      <p:sp>
        <p:nvSpPr>
          <p:cNvPr id="833" name="Google Shape;833;p34"/>
          <p:cNvSpPr txBox="1"/>
          <p:nvPr/>
        </p:nvSpPr>
        <p:spPr>
          <a:xfrm>
            <a:off x="5378800" y="643850"/>
            <a:ext cx="3485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#include&lt;iostream&gt;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Test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Test();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Test::Test()  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cout&lt;&lt;"Constructor Called \n";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cout&lt;&lt;"Start \n";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 t1();</a:t>
            </a:r>
            <a:endParaRPr b="1" sz="1200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cout&lt;&lt;"End \n";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4" name="Google Shape;834;p34"/>
          <p:cNvSpPr txBox="1"/>
          <p:nvPr/>
        </p:nvSpPr>
        <p:spPr>
          <a:xfrm>
            <a:off x="2521325" y="3160050"/>
            <a:ext cx="19497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Ans is b</a:t>
            </a:r>
            <a:endParaRPr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