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d54decba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d54decba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d54decba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d54decba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d54decba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d54decba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d54decba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d54decba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d908a71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d908a71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d908a71b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d908a71b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d908a71b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d908a71b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d54decba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d54decba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d54decba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d54decba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d54decba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d54decba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d5230150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d5230150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d908a71b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d908a71b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d908a71b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d908a71b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d908a71b6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d908a71b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d908a71b6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d908a71b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d908a71b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d908a71b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d5230150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d5230150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d5230150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d5230150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d5230150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d5230150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d5230150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d5230150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d54decba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d54decba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d54decba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d54decba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d54decba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d54decba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4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159050" y="3401950"/>
            <a:ext cx="68259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Functions, Pure Virtual Functions, Polymorphism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819150" y="1990725"/>
            <a:ext cx="7787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rBase is a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reference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to the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Base portion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a Derived object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When </a:t>
            </a: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rBase.getName()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is evaluated, it would normally resolve to Base::getName().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However, Base::getName() is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virtual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program looks and sees if there are any more-derived versions of the function.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 this case, it will resolve to Derived::getName()!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Virtual Keyword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819150" y="1990725"/>
            <a:ext cx="75057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 a function is marked as virtual, all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matching overrides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are also considered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virtual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Even if they are not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explicitly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marked as such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1064575" y="3014375"/>
            <a:ext cx="38211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class Base{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int getValue() const { return 5; 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class Derived: public Base{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int getValue() const { return 6; 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5190475" y="3059350"/>
            <a:ext cx="38211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class Base{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int getValue() const { return 5; 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class Derived: public Base{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irtual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int getValue() const { return 6; 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4521525" y="3155200"/>
            <a:ext cx="13560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72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Virtual Keyword</a:t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type of a virtual function and its override must match.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 the below case, Derived::getValue() is not considered a matching override.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It is considered a completely separate function.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1322325" y="2995100"/>
            <a:ext cx="47289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class Base{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int getValue() const { return 5; 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class Derived: public Base{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 double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getValue() const { return 6.65; 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Fn from Constructor/Destructor?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819150" y="1990725"/>
            <a:ext cx="7899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i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Rule: Never call virtual functions from constructors or destructors</a:t>
            </a:r>
            <a:endParaRPr b="1" i="1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WHY?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Remember that when a Derived class is created, the Base portion is constructed first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 you were to call a virtual function from the Base constructor, and Derived portion of the class hadn’t even been created ← </a:t>
            </a:r>
            <a:r>
              <a:rPr b="1" lang="en">
                <a:solidFill>
                  <a:srgbClr val="FF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Problem, right?</a:t>
            </a:r>
            <a:endParaRPr b="1">
              <a:solidFill>
                <a:srgbClr val="FF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int main()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  base* p = new derived();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  delete p;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Destructor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819150" y="18383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#include &lt;iostream&gt;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using namespace std;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class base {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public: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  ~base() { cout &lt;&lt; "delete base\n"; }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  void fun_1() { cout &lt;&lt; "base-1\n"; }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  virtual void fun_2() { cout &lt;&lt; "base-2\n"; }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  virtual void fun_3() { cout &lt;&lt; "base-3\n"; }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  virtual void fun_4() { cout &lt;&lt; "base-4\n"; }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};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class derived : public base {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public: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  ~derived() { cout &lt;&lt; "delete derived\n"; }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  void fun_1() { cout &lt;&lt; "derived-1\n"; }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  void fun_2() { cout &lt;&lt; "derived-2\n"; }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  void fun_4(int x) { cout &lt;&lt; "derived-4\n"; }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int main()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  base* p = new derived();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  delete p;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Only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delete base</a:t>
            </a:r>
            <a:endParaRPr b="1" sz="9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Why? How to fix?</a:t>
            </a:r>
            <a:endParaRPr b="1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Destructor</a:t>
            </a:r>
            <a:endParaRPr/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#include &lt;iostream&gt;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using namespace std;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class base {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public: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  ~base() { cout &lt;&lt; "delete base\n"; }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  void fun_1() { cout &lt;&lt; "base-1\n"; }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  virtual void fun_2() { cout &lt;&lt; "base-2\n"; }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  virtual void fun_3() { cout &lt;&lt; "base-3\n"; }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  virtual void fun_4() { cout &lt;&lt; "base-4\n"; }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};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class derived : public base {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public: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  ~derived() { cout &lt;&lt; "delete derived\n"; }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  void fun_1() { cout &lt;&lt; "derived-1\n"; }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  void fun_2() { cout &lt;&lt; "derived-2\n"; }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  void fun_4(int x) { cout &lt;&lt; "derived-4\n"; }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int main()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  base* p = new derived();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  delete p;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delete derived</a:t>
            </a:r>
            <a:endParaRPr b="1" sz="9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delete base</a:t>
            </a:r>
            <a:endParaRPr b="1" sz="9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Destructor</a:t>
            </a:r>
            <a:endParaRPr/>
          </a:p>
        </p:txBody>
      </p:sp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#include &lt;iostream&gt;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using namespace std;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class base {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public: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~base() { cout &lt;&lt; "delete base\n"; }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  void fun_1() { cout &lt;&lt; "base-1\n"; }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  virtual void fun_2() { cout &lt;&lt; "base-2\n"; }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  virtual void fun_3() { cout &lt;&lt; "base-3\n"; }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  virtual void fun_4() { cout &lt;&lt; "base-4\n"; }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};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class derived : public base {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public: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  ~derived() { cout &lt;&lt; "delete derived\n"; }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  void fun_1() { cout &lt;&lt; "derived-1\n"; }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  void fun_2() { cout &lt;&lt; "derived-2\n"; }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  void fun_4(int x) { cout &lt;&lt; "derived-4\n"; }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Virtual Fn implemented?</a:t>
            </a:r>
            <a:endParaRPr/>
          </a:p>
        </p:txBody>
      </p:sp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Ans: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Virtual table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lookup table of functions used to resolve function calls in a dynamic/late binding manner.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compiler also adds a hidden pointer to the base class, which we will call *__vptr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/>
        </p:nvSpPr>
        <p:spPr>
          <a:xfrm>
            <a:off x="616325" y="717200"/>
            <a:ext cx="6454500" cy="3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class Base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 void function1() {};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virtual void function2() {};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class D1: public Base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 void function1() {};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class D2: public Base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 void function2() {};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30"/>
          <p:cNvSpPr txBox="1"/>
          <p:nvPr/>
        </p:nvSpPr>
        <p:spPr>
          <a:xfrm>
            <a:off x="4291850" y="717200"/>
            <a:ext cx="21852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D1 d1;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4291850" y="2195250"/>
            <a:ext cx="30816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D1 d1;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Base *dPtr = &amp;d1;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dptr-&gt;function1();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Visualize</a:t>
            </a:r>
            <a:endParaRPr/>
          </a:p>
        </p:txBody>
      </p:sp>
      <p:sp>
        <p:nvSpPr>
          <p:cNvPr id="252" name="Google Shape;252;p31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Each class has it’s own virtual table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*__vptr is inherited for all Derived classes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*__vptr points to the Virtual Table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Each virtual table will have two entries (one for function1(), and one for function2())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Table knows which function to call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53" name="Google Shape;2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237" y="621499"/>
            <a:ext cx="4153988" cy="40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 in Derived Class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6621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It should be fairly intuitive that we can set Derived pointers and references to Derived objects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But, remember a derived object has one part base class and one part derived class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Pure Virtual Functions</a:t>
            </a:r>
            <a:endParaRPr/>
          </a:p>
        </p:txBody>
      </p:sp>
      <p:sp>
        <p:nvSpPr>
          <p:cNvPr id="259" name="Google Shape;259;p32"/>
          <p:cNvSpPr txBox="1"/>
          <p:nvPr>
            <p:ph idx="1" type="body"/>
          </p:nvPr>
        </p:nvSpPr>
        <p:spPr>
          <a:xfrm>
            <a:off x="819150" y="1990725"/>
            <a:ext cx="8046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special kind of virtual function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Also called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abstract function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Has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 body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at all!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Acts as a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placeholder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that is meant to be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redefined by derived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classes.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We are effectively saying, “it is up to the derived classes to implement this function”.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/>
        </p:nvSpPr>
        <p:spPr>
          <a:xfrm>
            <a:off x="961200" y="777150"/>
            <a:ext cx="7454400" cy="2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class Base{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const char* sayHi() { return "Hi"; }   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virtual const char* getName() { return "Base"; } 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virtual int getValue() = 0; 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int doSomething() = 0; 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Google Shape;265;p33"/>
          <p:cNvSpPr txBox="1"/>
          <p:nvPr/>
        </p:nvSpPr>
        <p:spPr>
          <a:xfrm>
            <a:off x="4284525" y="1063475"/>
            <a:ext cx="26280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 a normal non-virtual function</a:t>
            </a:r>
            <a:endParaRPr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5142500" y="1430625"/>
            <a:ext cx="26280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 a normal virtual function</a:t>
            </a:r>
            <a:endParaRPr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3"/>
          <p:cNvSpPr txBox="1"/>
          <p:nvPr/>
        </p:nvSpPr>
        <p:spPr>
          <a:xfrm>
            <a:off x="3996225" y="1747725"/>
            <a:ext cx="26280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 a pure virtual function</a:t>
            </a:r>
            <a:endParaRPr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3"/>
          <p:cNvSpPr txBox="1"/>
          <p:nvPr/>
        </p:nvSpPr>
        <p:spPr>
          <a:xfrm>
            <a:off x="3637325" y="2064825"/>
            <a:ext cx="47274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 Compile error: can not set non-virtual functions to 0</a:t>
            </a:r>
            <a:endParaRPr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Consequences</a:t>
            </a:r>
            <a:endParaRPr/>
          </a:p>
        </p:txBody>
      </p:sp>
      <p:sp>
        <p:nvSpPr>
          <p:cNvPr id="274" name="Google Shape;274;p34"/>
          <p:cNvSpPr txBox="1"/>
          <p:nvPr>
            <p:ph idx="1" type="body"/>
          </p:nvPr>
        </p:nvSpPr>
        <p:spPr>
          <a:xfrm>
            <a:off x="819150" y="1990725"/>
            <a:ext cx="4413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2 main consequences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First, any class with 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one or more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pure virtual functions becomes an 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abstract base class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Which means that it 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can not be instantiated!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Second, any derived class must define a body for this function, or that derived class will be considered an abstract base class as well.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5" name="Google Shape;275;p34"/>
          <p:cNvSpPr txBox="1"/>
          <p:nvPr/>
        </p:nvSpPr>
        <p:spPr>
          <a:xfrm>
            <a:off x="5233050" y="1873850"/>
            <a:ext cx="5031300" cy="15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Base base;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base.getValue(); // what would this do?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/>
        </p:nvSpPr>
        <p:spPr>
          <a:xfrm>
            <a:off x="358600" y="257750"/>
            <a:ext cx="6454500" cy="31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#include &lt;string&gt;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class Animal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protected: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std::string m_name;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// We're making this constructor protected because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// we don't want people creating Animal objects directly,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// but we still want derived classes to be able to use it.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Animal(std::string name)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  : m_name(name)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std::string getName() { return m_name; 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 const char* speak() { return "???"; }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Google Shape;281;p35"/>
          <p:cNvSpPr txBox="1"/>
          <p:nvPr/>
        </p:nvSpPr>
        <p:spPr>
          <a:xfrm>
            <a:off x="4975425" y="34250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class Cat: public Animal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Cat(std::string name)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  : Animal(name)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 const char* speak() { return "Meow"; }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class Dog: public Animal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Dog(std::string name)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  : Animal(name)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 const char* speak() { return "Woof"; }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/>
        </p:nvSpPr>
        <p:spPr>
          <a:xfrm>
            <a:off x="414625" y="336175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class Cow: public Animal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Cow(std::string name)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  : Animal(name)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 We forgot to redefine speak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Cow cow("Betsy");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std::cout &lt;&lt; cow.getName()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&lt;&lt;" says "&lt;&lt; cow.speak()&lt;&lt; '\n';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Google Shape;287;p36"/>
          <p:cNvSpPr txBox="1"/>
          <p:nvPr/>
        </p:nvSpPr>
        <p:spPr>
          <a:xfrm>
            <a:off x="481850" y="348500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Betsy says ???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6"/>
          <p:cNvSpPr txBox="1"/>
          <p:nvPr/>
        </p:nvSpPr>
        <p:spPr>
          <a:xfrm>
            <a:off x="3507450" y="38100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#include &lt;string&gt;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class Animal // This Animal is an abstract base class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protected: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std::string m_name;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Animal(std::string name)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  : m_name(name)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std::string getName() { return m_name; 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 const char* speak() = 0; 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// note that speak is now a pure virtual function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Google Shape;289;p36"/>
          <p:cNvSpPr txBox="1"/>
          <p:nvPr/>
        </p:nvSpPr>
        <p:spPr>
          <a:xfrm>
            <a:off x="3298925" y="3425825"/>
            <a:ext cx="58899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 C2259: 'Cow' : cannot instantiate abstract class due to following members: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C:Test.cpp(128) : see declaration of 'Cow'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/>
        </p:nvSpPr>
        <p:spPr>
          <a:xfrm>
            <a:off x="504275" y="403425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include &lt;string_view&gt;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#include&lt;iostream&gt;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class Base{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protected: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int m_value;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Base(int value): m_value{ value }{}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std::string_view getName() const { return "Base"; }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int getValue() const { return m_value; 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504275" y="2571750"/>
            <a:ext cx="83709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Derived derived{ 5 };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std::cout &lt;&lt; "derived is a " &lt;&lt; derived.getName() &lt;&lt; " and has value " &lt;&lt; derived.getValue() &lt;&lt; '\n';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Derived &amp;rDerived{ derived };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std::cout &lt;&lt; "rDerived is a " &lt;&lt; rDerived.getName() &lt;&lt; " and has value " &lt;&lt; rDerived.getValue() &lt;&lt; '\n';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Derived *pDerived{ &amp;derived };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std::cout &lt;&lt; "pDerived is a " &lt;&lt; pDerived-&gt;getName() &lt;&lt; " and has value " &lt;&lt; pDerived-&gt;getValue() &lt;&lt; '\n';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4504775" y="49935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class Derived: public Base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Derived(int value): Base{ value }{}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std::string_view getName() const { return "Derived";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int getValueDoubled() const { return m_value * 2; 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/>
        </p:nvSpPr>
        <p:spPr>
          <a:xfrm>
            <a:off x="739600" y="1071750"/>
            <a:ext cx="3148800" cy="12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b="1"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derived is a Derived and has value 5</a:t>
            </a:r>
            <a:endParaRPr b="1"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rDerived is a Derived and has value 5</a:t>
            </a:r>
            <a:endParaRPr b="1"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pDerived is a Derived and has value 5</a:t>
            </a:r>
            <a:endParaRPr b="1"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795625" y="2128025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Derived derived{ 5 };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// These are both legal!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Base &amp;rBase{ derived };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Base *pBase{ &amp;derived };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std::cout &lt;&lt; "derived is a " &lt;&lt; derived.getName() &lt;&lt; " and has value " &lt;&lt; derived.getValue() &lt;&lt; '\n';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std::cout &lt;&lt; "rBase is a " &lt;&lt; rBase.getName() &lt;&lt; " and has value " &lt;&lt; rBase.getValue() &lt;&lt; '\n';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std::cout &lt;&lt; "pBase is a " &lt;&lt; pBase-&gt;getName() &lt;&lt; " and has value " &lt;&lt; pBase-&gt;getValue() &lt;&lt; '\n';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4247025" y="113810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b="1"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derived is a Derived and has value 5</a:t>
            </a:r>
            <a:endParaRPr b="1"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rBase is a Base and has value 5</a:t>
            </a:r>
            <a:endParaRPr b="1" sz="10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pBase is a Base and has value 5</a:t>
            </a:r>
            <a:endParaRPr b="1" sz="10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happened back there? :/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rBase and pBase are a Base reference and pointer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They can only see members of Base (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or any classes that Base inherited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Base pointer/reference can not see Derived::getName().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They call Base::getName()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Animal: Example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90725"/>
            <a:ext cx="4324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previous examples seems kind of 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silly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 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Why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would I set a pointer or reference to the base class of a derived object when I can 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just use the derived object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?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Verdana"/>
              <a:buChar char="●"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Let’s say, you wanted to write a function that printed an animal’s name and sound.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Verdana"/>
              <a:buChar char="●"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Without using a pointer to a base class, you’d have to write it using overloaded functions, like this: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5001500" y="1990725"/>
            <a:ext cx="3691200" cy="16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void report(const Cat &amp;cat){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std::cout &lt;&lt; cat.getName() &lt;&lt; " says "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&lt;&lt; cat.speak() &lt;&lt; '\n';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void report(const Dog &amp;dog){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std::cout &lt;&lt; dog.getName() &lt;&lt; " says "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&lt;&lt; dog.speak() &lt;&lt; '\n';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1400725" y="373155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if we have 40 animals?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Example</a:t>
            </a:r>
            <a:endParaRPr/>
          </a:p>
        </p:txBody>
      </p:sp>
      <p:sp>
        <p:nvSpPr>
          <p:cNvPr id="169" name="Google Shape;169;p19"/>
          <p:cNvSpPr txBox="1"/>
          <p:nvPr/>
        </p:nvSpPr>
        <p:spPr>
          <a:xfrm>
            <a:off x="930100" y="1647275"/>
            <a:ext cx="7844100" cy="29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Cat fred{ "Fred" };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Cat misty{ "Misty" };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Cat zeke{ "Zeke" };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Dog garbo{ "Garbo" };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Dog pooky{ "Pooky" };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Dog truffle{ "Truffle" };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// Set up an array of pointers to animals, and set those pointers to our Cat and Dog objects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Animal *animals[]{ &amp;fred, &amp;garbo, &amp;misty, &amp;pooky, &amp;truffle, &amp;zeke };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for (const auto animal : animals)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std::cout &lt;&lt; animal-&gt;getName() &lt;&lt; " says " &lt;&lt; animal-&gt;speak() &lt;&lt; '\n';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5681400" y="1714475"/>
            <a:ext cx="2162700" cy="11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b="1" sz="10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Fred says ???</a:t>
            </a:r>
            <a:endParaRPr b="1" sz="10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Garbo says ???</a:t>
            </a:r>
            <a:endParaRPr b="1" sz="10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Misty says ???</a:t>
            </a:r>
            <a:endParaRPr b="1" sz="10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Pooky says ???</a:t>
            </a:r>
            <a:endParaRPr b="1" sz="10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Truffle says ???</a:t>
            </a:r>
            <a:endParaRPr b="1" sz="10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Zeke says ???</a:t>
            </a:r>
            <a:endParaRPr b="1" sz="10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Function for the win!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virtual function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is a special type of function that, when called,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resolves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to the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most-derived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version of the function that exists between the base and derived class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AKA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polymorphism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More Specifically, run-time polymorphism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/>
        </p:nvSpPr>
        <p:spPr>
          <a:xfrm>
            <a:off x="493075" y="571500"/>
            <a:ext cx="3888600" cy="3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#include &lt;string_view&gt;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class Base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std::string_view getName() const {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return "Base"; 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class Derived: public Base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std::string_view getName() const {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return "Derived";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Derived derived;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Base &amp;rBase{ derived };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std::cout &lt;&lt; "rBase is a " &lt;&lt; rBase.getName()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return 0;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4661650" y="576200"/>
            <a:ext cx="3888600" cy="3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#include &lt;string_view&gt;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class Base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std::string_view getName() const {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return "Base"; 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class Derived: public Base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std::string_view getName() const {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return "Derived";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Derived derived;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Base &amp;rBase{ derived };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std::cout &lt;&lt; "rBase is a " &lt;&lt; rBase.getName()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return 0;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638750" y="4096450"/>
            <a:ext cx="1927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br>
              <a:rPr b="1" lang="en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rBase is Base</a:t>
            </a:r>
            <a:endParaRPr b="1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4746825" y="4096450"/>
            <a:ext cx="1927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br>
              <a:rPr b="1" lang="en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rBase is Derived</a:t>
            </a:r>
            <a:endParaRPr b="1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