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dec05ede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dec05ede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cbdccd62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cbdccd62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dec05ede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dec05ede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dec05ede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dec05ede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dec05ede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dec05ede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dec05ede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dec05ede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dec05ede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dec05ede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dec05ede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dec05ede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dec05ede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dec05ede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dec05ede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dec05ede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dec05ede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dec05ede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dec05ede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dec05ede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dec05ede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dec05ede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dec05ede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dec05ede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cbdccd6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cbdccd6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ECS 36B - Discussion2</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pointer, operator overloading, exceptions revisit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 Overloading</a:t>
            </a:r>
            <a:endParaRPr/>
          </a:p>
        </p:txBody>
      </p:sp>
      <p:sp>
        <p:nvSpPr>
          <p:cNvPr id="197" name="Google Shape;197;p22"/>
          <p:cNvSpPr txBox="1"/>
          <p:nvPr>
            <p:ph idx="1" type="body"/>
          </p:nvPr>
        </p:nvSpPr>
        <p:spPr>
          <a:xfrm>
            <a:off x="707175" y="1515850"/>
            <a:ext cx="3808800" cy="2448000"/>
          </a:xfrm>
          <a:prstGeom prst="rect">
            <a:avLst/>
          </a:prstGeom>
        </p:spPr>
        <p:txBody>
          <a:bodyPr anchorCtr="0" anchor="t" bIns="91425" lIns="91425" spcFirstLastPara="1" rIns="91425" wrap="square" tIns="91425">
            <a:noAutofit/>
          </a:bodyPr>
          <a:lstStyle/>
          <a:p>
            <a:pPr indent="-304800" lvl="0" marL="457200" rtl="0" algn="l">
              <a:spcBef>
                <a:spcPts val="3500"/>
              </a:spcBef>
              <a:spcAft>
                <a:spcPts val="0"/>
              </a:spcAft>
              <a:buClr>
                <a:srgbClr val="252830"/>
              </a:buClr>
              <a:buSzPts val="1200"/>
              <a:buFont typeface="Verdana"/>
              <a:buChar char="●"/>
            </a:pPr>
            <a:r>
              <a:rPr lang="en" sz="1200">
                <a:solidFill>
                  <a:srgbClr val="252830"/>
                </a:solidFill>
                <a:highlight>
                  <a:srgbClr val="FFFFFF"/>
                </a:highlight>
                <a:latin typeface="Verdana"/>
                <a:ea typeface="Verdana"/>
                <a:cs typeface="Verdana"/>
                <a:sym typeface="Verdana"/>
              </a:rPr>
              <a:t>Here, returnType is the return type of the function.</a:t>
            </a:r>
            <a:endParaRPr sz="1200">
              <a:solidFill>
                <a:srgbClr val="252830"/>
              </a:solidFill>
              <a:highlight>
                <a:srgbClr val="FFFFFF"/>
              </a:highlight>
              <a:latin typeface="Verdana"/>
              <a:ea typeface="Verdana"/>
              <a:cs typeface="Verdana"/>
              <a:sym typeface="Verdana"/>
            </a:endParaRPr>
          </a:p>
          <a:p>
            <a:pPr indent="-304800" lvl="0" marL="457200" rtl="0" algn="l">
              <a:spcBef>
                <a:spcPts val="0"/>
              </a:spcBef>
              <a:spcAft>
                <a:spcPts val="0"/>
              </a:spcAft>
              <a:buClr>
                <a:srgbClr val="252830"/>
              </a:buClr>
              <a:buSzPts val="1200"/>
              <a:buFont typeface="Verdana"/>
              <a:buChar char="●"/>
            </a:pPr>
            <a:r>
              <a:rPr lang="en" sz="1200">
                <a:solidFill>
                  <a:srgbClr val="252830"/>
                </a:solidFill>
                <a:highlight>
                  <a:srgbClr val="FFFFFF"/>
                </a:highlight>
                <a:latin typeface="Verdana"/>
                <a:ea typeface="Verdana"/>
                <a:cs typeface="Verdana"/>
                <a:sym typeface="Verdana"/>
              </a:rPr>
              <a:t>The returnType of the function is followed by operator keyword.</a:t>
            </a:r>
            <a:endParaRPr sz="1200">
              <a:solidFill>
                <a:srgbClr val="252830"/>
              </a:solidFill>
              <a:highlight>
                <a:srgbClr val="FFFFFF"/>
              </a:highlight>
              <a:latin typeface="Verdana"/>
              <a:ea typeface="Verdana"/>
              <a:cs typeface="Verdana"/>
              <a:sym typeface="Verdana"/>
            </a:endParaRPr>
          </a:p>
          <a:p>
            <a:pPr indent="-304800" lvl="0" marL="457200" rtl="0" algn="l">
              <a:spcBef>
                <a:spcPts val="0"/>
              </a:spcBef>
              <a:spcAft>
                <a:spcPts val="0"/>
              </a:spcAft>
              <a:buClr>
                <a:srgbClr val="252830"/>
              </a:buClr>
              <a:buSzPts val="1200"/>
              <a:buFont typeface="Verdana"/>
              <a:buChar char="●"/>
            </a:pPr>
            <a:r>
              <a:rPr lang="en" sz="1200">
                <a:solidFill>
                  <a:srgbClr val="252830"/>
                </a:solidFill>
                <a:highlight>
                  <a:srgbClr val="FFFFFF"/>
                </a:highlight>
                <a:latin typeface="Verdana"/>
                <a:ea typeface="Verdana"/>
                <a:cs typeface="Verdana"/>
                <a:sym typeface="Verdana"/>
              </a:rPr>
              <a:t>Symbol is the operator symbol you want to overload. Like: +, &lt;, -, ++</a:t>
            </a:r>
            <a:endParaRPr sz="1200">
              <a:solidFill>
                <a:srgbClr val="252830"/>
              </a:solidFill>
              <a:highlight>
                <a:srgbClr val="FFFFFF"/>
              </a:highlight>
              <a:latin typeface="Verdana"/>
              <a:ea typeface="Verdana"/>
              <a:cs typeface="Verdana"/>
              <a:sym typeface="Verdana"/>
            </a:endParaRPr>
          </a:p>
          <a:p>
            <a:pPr indent="-304800" lvl="0" marL="457200" rtl="0" algn="l">
              <a:spcBef>
                <a:spcPts val="0"/>
              </a:spcBef>
              <a:spcAft>
                <a:spcPts val="0"/>
              </a:spcAft>
              <a:buClr>
                <a:srgbClr val="252830"/>
              </a:buClr>
              <a:buSzPts val="1200"/>
              <a:buFont typeface="Verdana"/>
              <a:buChar char="●"/>
            </a:pPr>
            <a:r>
              <a:rPr lang="en" sz="1200">
                <a:solidFill>
                  <a:srgbClr val="252830"/>
                </a:solidFill>
                <a:highlight>
                  <a:srgbClr val="FFFFFF"/>
                </a:highlight>
                <a:latin typeface="Verdana"/>
                <a:ea typeface="Verdana"/>
                <a:cs typeface="Verdana"/>
                <a:sym typeface="Verdana"/>
              </a:rPr>
              <a:t>You can pass arguments to the operator function in similar way as functions.</a:t>
            </a:r>
            <a:endParaRPr sz="1200">
              <a:solidFill>
                <a:srgbClr val="252830"/>
              </a:solidFill>
              <a:highlight>
                <a:srgbClr val="FFFFFF"/>
              </a:highlight>
              <a:latin typeface="Verdana"/>
              <a:ea typeface="Verdana"/>
              <a:cs typeface="Verdana"/>
              <a:sym typeface="Verdana"/>
            </a:endParaRPr>
          </a:p>
          <a:p>
            <a:pPr indent="0" lvl="0" marL="0" rtl="0" algn="l">
              <a:spcBef>
                <a:spcPts val="3500"/>
              </a:spcBef>
              <a:spcAft>
                <a:spcPts val="1600"/>
              </a:spcAft>
              <a:buNone/>
            </a:pPr>
            <a:r>
              <a:t/>
            </a:r>
            <a:endParaRPr>
              <a:latin typeface="Verdana"/>
              <a:ea typeface="Verdana"/>
              <a:cs typeface="Verdana"/>
              <a:sym typeface="Verdana"/>
            </a:endParaRPr>
          </a:p>
        </p:txBody>
      </p:sp>
      <p:sp>
        <p:nvSpPr>
          <p:cNvPr id="198" name="Google Shape;198;p22"/>
          <p:cNvSpPr txBox="1"/>
          <p:nvPr/>
        </p:nvSpPr>
        <p:spPr>
          <a:xfrm>
            <a:off x="4515975" y="1949425"/>
            <a:ext cx="43245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class className</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 ..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public</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returnType operator symbol (arguments)</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 ..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 ..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 Overloading</a:t>
            </a:r>
            <a:endParaRPr/>
          </a:p>
        </p:txBody>
      </p:sp>
      <p:sp>
        <p:nvSpPr>
          <p:cNvPr id="204" name="Google Shape;204;p23"/>
          <p:cNvSpPr txBox="1"/>
          <p:nvPr/>
        </p:nvSpPr>
        <p:spPr>
          <a:xfrm>
            <a:off x="1165400" y="1748125"/>
            <a:ext cx="6454500" cy="27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class Test{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private: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int count;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public:</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Test(): count(5){}</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void operator ++() { </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          count = count+1; </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       }</a:t>
            </a:r>
            <a:endParaRPr b="1"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void Display() { cout&lt;&lt;"Count: "&lt;&lt;count;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int main(){</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Test 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this calls "function void operator ++()" function</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t.Display();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0;</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205" name="Google Shape;205;p23"/>
          <p:cNvSpPr txBox="1"/>
          <p:nvPr/>
        </p:nvSpPr>
        <p:spPr>
          <a:xfrm>
            <a:off x="2879900" y="423092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latin typeface="Calibri"/>
                <a:ea typeface="Calibri"/>
                <a:cs typeface="Calibri"/>
                <a:sym typeface="Calibri"/>
              </a:rPr>
              <a:t>Outputs: 6 (I guess) </a:t>
            </a:r>
            <a:endParaRPr>
              <a:solidFill>
                <a:srgbClr val="93C47D"/>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Exceptions</a:t>
            </a:r>
            <a:endParaRPr/>
          </a:p>
        </p:txBody>
      </p:sp>
      <p:sp>
        <p:nvSpPr>
          <p:cNvPr id="211" name="Google Shape;211;p24"/>
          <p:cNvSpPr txBox="1"/>
          <p:nvPr>
            <p:ph idx="1" type="body"/>
          </p:nvPr>
        </p:nvSpPr>
        <p:spPr>
          <a:xfrm>
            <a:off x="819150" y="1990725"/>
            <a:ext cx="3943200" cy="244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One of the most common ways to handle potential errors is via return codes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Return codes do not mix with constructors very well. What happens if you’re creating an object and something inside the constructor goes catastrophically wrong?</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Return codes may </a:t>
            </a:r>
            <a:r>
              <a:rPr lang="en">
                <a:solidFill>
                  <a:srgbClr val="000000"/>
                </a:solidFill>
                <a:highlight>
                  <a:srgbClr val="FFFFFF"/>
                </a:highlight>
                <a:latin typeface="Verdana"/>
                <a:ea typeface="Verdana"/>
                <a:cs typeface="Verdana"/>
                <a:sym typeface="Verdana"/>
              </a:rPr>
              <a:t>disrupt</a:t>
            </a:r>
            <a:r>
              <a:rPr lang="en">
                <a:solidFill>
                  <a:srgbClr val="000000"/>
                </a:solidFill>
                <a:highlight>
                  <a:srgbClr val="FFFFFF"/>
                </a:highlight>
                <a:latin typeface="Verdana"/>
                <a:ea typeface="Verdana"/>
                <a:cs typeface="Verdana"/>
                <a:sym typeface="Verdana"/>
              </a:rPr>
              <a:t> the normal control flow of a program</a:t>
            </a:r>
            <a:endParaRPr>
              <a:solidFill>
                <a:srgbClr val="6AA84F"/>
              </a:solidFill>
              <a:highlight>
                <a:srgbClr val="FFFFFF"/>
              </a:highlight>
              <a:latin typeface="Verdana"/>
              <a:ea typeface="Verdana"/>
              <a:cs typeface="Verdana"/>
              <a:sym typeface="Verdana"/>
            </a:endParaRPr>
          </a:p>
        </p:txBody>
      </p:sp>
      <p:sp>
        <p:nvSpPr>
          <p:cNvPr id="212" name="Google Shape;212;p24"/>
          <p:cNvSpPr txBox="1"/>
          <p:nvPr/>
        </p:nvSpPr>
        <p:spPr>
          <a:xfrm>
            <a:off x="4762350" y="874000"/>
            <a:ext cx="4135200" cy="23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int findFirstChar(const char* string, char ch)</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const std::size_t stringlength{ strlen(string)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Step through each character in string</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for (std::size_t i=0; i &lt; stringlength ; ++i)</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If the character matches ch, return i</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if (string[i] == ch)</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i;</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If no match was found, return -1</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-1;</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213" name="Google Shape;213;p24"/>
          <p:cNvSpPr txBox="1"/>
          <p:nvPr/>
        </p:nvSpPr>
        <p:spPr>
          <a:xfrm>
            <a:off x="4852000" y="3487550"/>
            <a:ext cx="36531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  double divide(int x, int 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static_cast&lt;double&gt;(x)/y;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214" name="Google Shape;214;p24"/>
          <p:cNvSpPr txBox="1"/>
          <p:nvPr/>
        </p:nvSpPr>
        <p:spPr>
          <a:xfrm>
            <a:off x="4706450" y="4150900"/>
            <a:ext cx="39432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What do we do then???</a:t>
            </a:r>
            <a:endParaRPr>
              <a:solidFill>
                <a:srgbClr val="FF0000"/>
              </a:solidFill>
              <a:latin typeface="Calibri"/>
              <a:ea typeface="Calibri"/>
              <a:cs typeface="Calibri"/>
              <a:sym typeface="Calibri"/>
            </a:endParaRPr>
          </a:p>
        </p:txBody>
      </p:sp>
      <p:sp>
        <p:nvSpPr>
          <p:cNvPr id="215" name="Google Shape;215;p24"/>
          <p:cNvSpPr txBox="1"/>
          <p:nvPr/>
        </p:nvSpPr>
        <p:spPr>
          <a:xfrm>
            <a:off x="819150" y="4314300"/>
            <a:ext cx="3764100" cy="753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6AA84F"/>
              </a:buClr>
              <a:buSzPts val="1300"/>
              <a:buFont typeface="Verdana"/>
              <a:buChar char="●"/>
            </a:pPr>
            <a:r>
              <a:rPr lang="en" sz="1300">
                <a:solidFill>
                  <a:srgbClr val="6AA84F"/>
                </a:solidFill>
                <a:highlight>
                  <a:srgbClr val="FFFFFF"/>
                </a:highlight>
                <a:latin typeface="Verdana"/>
                <a:ea typeface="Verdana"/>
                <a:cs typeface="Verdana"/>
                <a:sym typeface="Verdana"/>
              </a:rPr>
              <a:t>Easy: Three keywords “</a:t>
            </a:r>
            <a:r>
              <a:rPr b="1" lang="en" sz="1300">
                <a:solidFill>
                  <a:srgbClr val="6AA84F"/>
                </a:solidFill>
                <a:highlight>
                  <a:srgbClr val="FFFFFF"/>
                </a:highlight>
                <a:latin typeface="Verdana"/>
                <a:ea typeface="Verdana"/>
                <a:cs typeface="Verdana"/>
                <a:sym typeface="Verdana"/>
              </a:rPr>
              <a:t>throw</a:t>
            </a:r>
            <a:r>
              <a:rPr lang="en" sz="1300">
                <a:solidFill>
                  <a:srgbClr val="6AA84F"/>
                </a:solidFill>
                <a:highlight>
                  <a:srgbClr val="FFFFFF"/>
                </a:highlight>
                <a:latin typeface="Verdana"/>
                <a:ea typeface="Verdana"/>
                <a:cs typeface="Verdana"/>
                <a:sym typeface="Verdana"/>
              </a:rPr>
              <a:t>, </a:t>
            </a:r>
            <a:r>
              <a:rPr b="1" lang="en" sz="1300">
                <a:solidFill>
                  <a:srgbClr val="6AA84F"/>
                </a:solidFill>
                <a:highlight>
                  <a:srgbClr val="FFFFFF"/>
                </a:highlight>
                <a:latin typeface="Verdana"/>
                <a:ea typeface="Verdana"/>
                <a:cs typeface="Verdana"/>
                <a:sym typeface="Verdana"/>
              </a:rPr>
              <a:t>try</a:t>
            </a:r>
            <a:r>
              <a:rPr lang="en" sz="1300">
                <a:solidFill>
                  <a:srgbClr val="6AA84F"/>
                </a:solidFill>
                <a:highlight>
                  <a:srgbClr val="FFFFFF"/>
                </a:highlight>
                <a:latin typeface="Verdana"/>
                <a:ea typeface="Verdana"/>
                <a:cs typeface="Verdana"/>
                <a:sym typeface="Verdana"/>
              </a:rPr>
              <a:t>, and </a:t>
            </a:r>
            <a:r>
              <a:rPr b="1" lang="en" sz="1300">
                <a:solidFill>
                  <a:srgbClr val="6AA84F"/>
                </a:solidFill>
                <a:highlight>
                  <a:srgbClr val="FFFFFF"/>
                </a:highlight>
                <a:latin typeface="Verdana"/>
                <a:ea typeface="Verdana"/>
                <a:cs typeface="Verdana"/>
                <a:sym typeface="Verdana"/>
              </a:rPr>
              <a:t>catch</a:t>
            </a:r>
            <a:r>
              <a:rPr lang="en" sz="1300">
                <a:solidFill>
                  <a:srgbClr val="6AA84F"/>
                </a:solidFill>
                <a:highlight>
                  <a:srgbClr val="FFFFFF"/>
                </a:highlight>
                <a:latin typeface="Verdana"/>
                <a:ea typeface="Verdana"/>
                <a:cs typeface="Verdana"/>
                <a:sym typeface="Verdana"/>
              </a:rPr>
              <a:t>.”</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Exceptions: Throw</a:t>
            </a:r>
            <a:endParaRPr/>
          </a:p>
        </p:txBody>
      </p:sp>
      <p:sp>
        <p:nvSpPr>
          <p:cNvPr id="221" name="Google Shape;221;p25"/>
          <p:cNvSpPr txBox="1"/>
          <p:nvPr>
            <p:ph idx="1" type="body"/>
          </p:nvPr>
        </p:nvSpPr>
        <p:spPr>
          <a:xfrm>
            <a:off x="819150" y="1990725"/>
            <a:ext cx="7114500" cy="114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Throwing Signals</a:t>
            </a:r>
            <a:endParaRPr>
              <a:solidFill>
                <a:srgbClr val="000000"/>
              </a:solidFill>
              <a:highlight>
                <a:srgbClr val="FFFFFF"/>
              </a:highlight>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sz="1000">
                <a:solidFill>
                  <a:srgbClr val="000000"/>
                </a:solidFill>
                <a:highlight>
                  <a:srgbClr val="FFFFFF"/>
                </a:highlight>
                <a:latin typeface="Verdana"/>
                <a:ea typeface="Verdana"/>
                <a:cs typeface="Verdana"/>
                <a:sym typeface="Verdana"/>
              </a:rPr>
              <a:t>For example, during football, if a player has committed a foul, the referee will throw a flag on the ground.</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 A </a:t>
            </a:r>
            <a:r>
              <a:rPr b="1" lang="en">
                <a:solidFill>
                  <a:srgbClr val="000000"/>
                </a:solidFill>
                <a:highlight>
                  <a:srgbClr val="FFFFFF"/>
                </a:highlight>
                <a:latin typeface="Verdana"/>
                <a:ea typeface="Verdana"/>
                <a:cs typeface="Verdana"/>
                <a:sym typeface="Verdana"/>
              </a:rPr>
              <a:t>throw statement</a:t>
            </a:r>
            <a:r>
              <a:rPr lang="en">
                <a:solidFill>
                  <a:srgbClr val="000000"/>
                </a:solidFill>
                <a:highlight>
                  <a:srgbClr val="FFFFFF"/>
                </a:highlight>
                <a:latin typeface="Verdana"/>
                <a:ea typeface="Verdana"/>
                <a:cs typeface="Verdana"/>
                <a:sym typeface="Verdana"/>
              </a:rPr>
              <a:t> is used to signal that an exception has occurred</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throw &lt;value&gt;; value can be of any data type</a:t>
            </a:r>
            <a:endParaRPr>
              <a:solidFill>
                <a:srgbClr val="000000"/>
              </a:solidFill>
              <a:highlight>
                <a:srgbClr val="FFFFFF"/>
              </a:highlight>
              <a:latin typeface="Verdana"/>
              <a:ea typeface="Verdana"/>
              <a:cs typeface="Verdana"/>
              <a:sym typeface="Verdana"/>
            </a:endParaRPr>
          </a:p>
        </p:txBody>
      </p:sp>
      <p:sp>
        <p:nvSpPr>
          <p:cNvPr id="222" name="Google Shape;222;p25"/>
          <p:cNvSpPr txBox="1"/>
          <p:nvPr/>
        </p:nvSpPr>
        <p:spPr>
          <a:xfrm>
            <a:off x="1221450" y="3328150"/>
            <a:ext cx="6454500" cy="12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Courier New"/>
                <a:ea typeface="Courier New"/>
                <a:cs typeface="Courier New"/>
                <a:sym typeface="Courier New"/>
              </a:rPr>
              <a:t>throw -1; // throw a literal integer value</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throw ENUM_INVALID_INDEX; // throw an enum value</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throw "Can not take square root of negative number"; // throw a literal C-style (const char*) string</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throw dX; // throw a double variable that was previously defined</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throw MyException("Fatal Error"); // Throw an object of class MyException</a:t>
            </a:r>
            <a:endParaRPr b="1" sz="1100">
              <a:latin typeface="Courier New"/>
              <a:ea typeface="Courier New"/>
              <a:cs typeface="Courier New"/>
              <a:sym typeface="Courier New"/>
            </a:endParaRPr>
          </a:p>
          <a:p>
            <a:pPr indent="0" lvl="0" marL="0" rtl="0" algn="l">
              <a:spcBef>
                <a:spcPts val="0"/>
              </a:spcBef>
              <a:spcAft>
                <a:spcPts val="0"/>
              </a:spcAft>
              <a:buNone/>
            </a:pPr>
            <a:r>
              <a:t/>
            </a:r>
            <a:endParaRPr b="1" sz="11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Exceptions: Try</a:t>
            </a:r>
            <a:endParaRPr/>
          </a:p>
        </p:txBody>
      </p:sp>
      <p:sp>
        <p:nvSpPr>
          <p:cNvPr id="228" name="Google Shape;228;p26"/>
          <p:cNvSpPr txBox="1"/>
          <p:nvPr>
            <p:ph idx="1" type="body"/>
          </p:nvPr>
        </p:nvSpPr>
        <p:spPr>
          <a:xfrm>
            <a:off x="819150" y="1990725"/>
            <a:ext cx="7505700" cy="147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Football Example again: Once a referee has thrown a penalty flag, what happens next?</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The players notice that a penalty has occurred and stop play.</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b="1" lang="en">
                <a:solidFill>
                  <a:srgbClr val="000000"/>
                </a:solidFill>
                <a:highlight>
                  <a:srgbClr val="FFFFFF"/>
                </a:highlight>
                <a:latin typeface="Verdana"/>
                <a:ea typeface="Verdana"/>
                <a:cs typeface="Verdana"/>
                <a:sym typeface="Verdana"/>
              </a:rPr>
              <a:t>try</a:t>
            </a:r>
            <a:r>
              <a:rPr lang="en">
                <a:solidFill>
                  <a:srgbClr val="000000"/>
                </a:solidFill>
                <a:highlight>
                  <a:srgbClr val="FFFFFF"/>
                </a:highlight>
                <a:latin typeface="Verdana"/>
                <a:ea typeface="Verdana"/>
                <a:cs typeface="Verdana"/>
                <a:sym typeface="Verdana"/>
              </a:rPr>
              <a:t> keyword to defines a block of statements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The try block acts as an observer, looking for any exceptions that are thrown by any of the statements within the try block.</a:t>
            </a:r>
            <a:endParaRPr>
              <a:solidFill>
                <a:srgbClr val="000000"/>
              </a:solidFill>
              <a:highlight>
                <a:srgbClr val="FFFFFF"/>
              </a:highlight>
              <a:latin typeface="Verdana"/>
              <a:ea typeface="Verdana"/>
              <a:cs typeface="Verdana"/>
              <a:sym typeface="Verdana"/>
            </a:endParaRPr>
          </a:p>
        </p:txBody>
      </p:sp>
      <p:sp>
        <p:nvSpPr>
          <p:cNvPr id="229" name="Google Shape;229;p26"/>
          <p:cNvSpPr txBox="1"/>
          <p:nvPr/>
        </p:nvSpPr>
        <p:spPr>
          <a:xfrm>
            <a:off x="1120575" y="340657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try</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Statements that may throw exceptions you want to handle go here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throw -1; // here's a trivial throw statement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230" name="Google Shape;230;p26"/>
          <p:cNvSpPr txBox="1"/>
          <p:nvPr/>
        </p:nvSpPr>
        <p:spPr>
          <a:xfrm>
            <a:off x="997325" y="424922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highlight>
                  <a:srgbClr val="FFFFFF"/>
                </a:highlight>
                <a:latin typeface="Verdana"/>
                <a:ea typeface="Verdana"/>
                <a:cs typeface="Verdana"/>
                <a:sym typeface="Verdana"/>
              </a:rPr>
              <a:t>Note that the try block doesn’t define HOW we’re going to handle the exception</a:t>
            </a:r>
            <a:endParaRPr sz="12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Exceptions: Catch</a:t>
            </a:r>
            <a:endParaRPr/>
          </a:p>
        </p:txBody>
      </p:sp>
      <p:sp>
        <p:nvSpPr>
          <p:cNvPr id="236" name="Google Shape;236;p27"/>
          <p:cNvSpPr txBox="1"/>
          <p:nvPr>
            <p:ph idx="1" type="body"/>
          </p:nvPr>
        </p:nvSpPr>
        <p:spPr>
          <a:xfrm>
            <a:off x="819150" y="1990725"/>
            <a:ext cx="7505700" cy="1303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Okay one last time, the football example again, </a:t>
            </a:r>
            <a:r>
              <a:rPr lang="en">
                <a:solidFill>
                  <a:srgbClr val="000000"/>
                </a:solidFill>
                <a:highlight>
                  <a:srgbClr val="FFFFFF"/>
                </a:highlight>
                <a:latin typeface="Verdana"/>
                <a:ea typeface="Verdana"/>
                <a:cs typeface="Verdana"/>
                <a:sym typeface="Verdana"/>
              </a:rPr>
              <a:t>After the penalty has been called and play has stopped, the referee assesses the penalty and executes it. In other words, the penalty must be handled before normal play can resume.</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Actually handling exceptions is the job of the </a:t>
            </a:r>
            <a:r>
              <a:rPr b="1" lang="en">
                <a:solidFill>
                  <a:srgbClr val="000000"/>
                </a:solidFill>
                <a:highlight>
                  <a:srgbClr val="FFFFFF"/>
                </a:highlight>
                <a:latin typeface="Verdana"/>
                <a:ea typeface="Verdana"/>
                <a:cs typeface="Verdana"/>
                <a:sym typeface="Verdana"/>
              </a:rPr>
              <a:t>catch</a:t>
            </a:r>
            <a:r>
              <a:rPr lang="en">
                <a:solidFill>
                  <a:srgbClr val="000000"/>
                </a:solidFill>
                <a:highlight>
                  <a:srgbClr val="FFFFFF"/>
                </a:highlight>
                <a:latin typeface="Verdana"/>
                <a:ea typeface="Verdana"/>
                <a:cs typeface="Verdana"/>
                <a:sym typeface="Verdana"/>
              </a:rPr>
              <a:t> block(s)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Catch parameters work just like function parameters</a:t>
            </a:r>
            <a:endParaRPr>
              <a:solidFill>
                <a:srgbClr val="000000"/>
              </a:solidFill>
              <a:highlight>
                <a:srgbClr val="FFFFFF"/>
              </a:highlight>
              <a:latin typeface="Verdana"/>
              <a:ea typeface="Verdana"/>
              <a:cs typeface="Verdana"/>
              <a:sym typeface="Verdana"/>
            </a:endParaRPr>
          </a:p>
        </p:txBody>
      </p:sp>
      <p:sp>
        <p:nvSpPr>
          <p:cNvPr id="237" name="Google Shape;237;p27"/>
          <p:cNvSpPr txBox="1"/>
          <p:nvPr/>
        </p:nvSpPr>
        <p:spPr>
          <a:xfrm>
            <a:off x="1243850" y="329455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catch (int x)</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Handle an exception of type int here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std::cerr &lt;&lt; "We caught an int exception with value" &lt;&lt; x &lt;&lt; '\n';</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Exceptions</a:t>
            </a:r>
            <a:endParaRPr/>
          </a:p>
        </p:txBody>
      </p:sp>
      <p:pic>
        <p:nvPicPr>
          <p:cNvPr id="243" name="Google Shape;243;p28"/>
          <p:cNvPicPr preferRelativeResize="0"/>
          <p:nvPr/>
        </p:nvPicPr>
        <p:blipFill>
          <a:blip r:embed="rId3">
            <a:alphaModFix/>
          </a:blip>
          <a:stretch>
            <a:fillRect/>
          </a:stretch>
        </p:blipFill>
        <p:spPr>
          <a:xfrm>
            <a:off x="948025" y="1493150"/>
            <a:ext cx="5103149" cy="2652851"/>
          </a:xfrm>
          <a:prstGeom prst="rect">
            <a:avLst/>
          </a:prstGeom>
          <a:noFill/>
          <a:ln>
            <a:noFill/>
          </a:ln>
        </p:spPr>
      </p:pic>
      <p:sp>
        <p:nvSpPr>
          <p:cNvPr id="244" name="Google Shape;244;p28"/>
          <p:cNvSpPr txBox="1"/>
          <p:nvPr/>
        </p:nvSpPr>
        <p:spPr>
          <a:xfrm>
            <a:off x="948025" y="429185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highlight>
                  <a:srgbClr val="FFFFFF"/>
                </a:highlight>
                <a:latin typeface="Courier New"/>
                <a:ea typeface="Courier New"/>
                <a:cs typeface="Courier New"/>
                <a:sym typeface="Courier New"/>
              </a:rPr>
              <a:t>We caught an int exception with value -1</a:t>
            </a:r>
            <a:endParaRPr b="1"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highlight>
                  <a:srgbClr val="FFFFFF"/>
                </a:highlight>
                <a:latin typeface="Courier New"/>
                <a:ea typeface="Courier New"/>
                <a:cs typeface="Courier New"/>
                <a:sym typeface="Courier New"/>
              </a:rPr>
              <a:t>Continuing on our merry way</a:t>
            </a:r>
            <a:endParaRPr b="1"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this pointer</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Function Overloading</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Operator Overloading</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Exceptions</a:t>
            </a:r>
            <a:endParaRPr>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his pointer</a:t>
            </a:r>
            <a:endParaRPr/>
          </a:p>
        </p:txBody>
      </p:sp>
      <p:sp>
        <p:nvSpPr>
          <p:cNvPr id="141" name="Google Shape;141;p15"/>
          <p:cNvSpPr txBox="1"/>
          <p:nvPr>
            <p:ph idx="1" type="body"/>
          </p:nvPr>
        </p:nvSpPr>
        <p:spPr>
          <a:xfrm>
            <a:off x="819150" y="1580025"/>
            <a:ext cx="3820200" cy="282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latin typeface="Verdana"/>
                <a:ea typeface="Verdana"/>
                <a:cs typeface="Verdana"/>
                <a:sym typeface="Verdana"/>
              </a:rPr>
              <a:t>Hidden pointer</a:t>
            </a:r>
            <a:r>
              <a:rPr lang="en"/>
              <a:t> </a:t>
            </a:r>
            <a:endParaRPr/>
          </a:p>
          <a:p>
            <a:pPr indent="-311150" lvl="0" marL="457200" rtl="0" algn="l">
              <a:spcBef>
                <a:spcPts val="0"/>
              </a:spcBef>
              <a:spcAft>
                <a:spcPts val="0"/>
              </a:spcAft>
              <a:buSzPts val="1300"/>
              <a:buFont typeface="Verdana"/>
              <a:buChar char="●"/>
            </a:pPr>
            <a:r>
              <a:rPr b="1" lang="en">
                <a:latin typeface="Verdana"/>
                <a:ea typeface="Verdana"/>
                <a:cs typeface="Verdana"/>
                <a:sym typeface="Verdana"/>
              </a:rPr>
              <a:t>this is a constant pointer?</a:t>
            </a:r>
            <a:endParaRPr b="1">
              <a:latin typeface="Verdana"/>
              <a:ea typeface="Verdana"/>
              <a:cs typeface="Verdana"/>
              <a:sym typeface="Verdana"/>
            </a:endParaRPr>
          </a:p>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When we call </a:t>
            </a:r>
            <a:r>
              <a:rPr b="1" lang="en">
                <a:solidFill>
                  <a:srgbClr val="000000"/>
                </a:solidFill>
                <a:highlight>
                  <a:srgbClr val="FFFFFF"/>
                </a:highlight>
                <a:latin typeface="Courier New"/>
                <a:ea typeface="Courier New"/>
                <a:cs typeface="Courier New"/>
                <a:sym typeface="Courier New"/>
              </a:rPr>
              <a:t>simple.setID(2)</a:t>
            </a:r>
            <a:r>
              <a:rPr lang="en">
                <a:solidFill>
                  <a:srgbClr val="000000"/>
                </a:solidFill>
                <a:highlight>
                  <a:srgbClr val="FFFFFF"/>
                </a:highlight>
                <a:latin typeface="Verdana"/>
                <a:ea typeface="Verdana"/>
                <a:cs typeface="Verdana"/>
                <a:sym typeface="Verdana"/>
              </a:rPr>
              <a:t>, the compiler actually calls </a:t>
            </a:r>
            <a:r>
              <a:rPr b="1" lang="en">
                <a:solidFill>
                  <a:srgbClr val="000000"/>
                </a:solidFill>
                <a:highlight>
                  <a:srgbClr val="FFFFFF"/>
                </a:highlight>
                <a:latin typeface="Courier New"/>
                <a:ea typeface="Courier New"/>
                <a:cs typeface="Courier New"/>
                <a:sym typeface="Courier New"/>
              </a:rPr>
              <a:t>setID(&amp;simple, 2)</a:t>
            </a:r>
            <a:r>
              <a:rPr lang="en"/>
              <a:t> </a:t>
            </a:r>
            <a:endParaRPr/>
          </a:p>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Inside </a:t>
            </a:r>
            <a:r>
              <a:rPr b="1" lang="en">
                <a:solidFill>
                  <a:srgbClr val="000000"/>
                </a:solidFill>
                <a:highlight>
                  <a:srgbClr val="FFFFFF"/>
                </a:highlight>
                <a:latin typeface="Courier New"/>
                <a:ea typeface="Courier New"/>
                <a:cs typeface="Courier New"/>
                <a:sym typeface="Courier New"/>
              </a:rPr>
              <a:t>setID(),</a:t>
            </a:r>
            <a:r>
              <a:rPr lang="en">
                <a:solidFill>
                  <a:srgbClr val="000000"/>
                </a:solidFill>
                <a:highlight>
                  <a:srgbClr val="FFFFFF"/>
                </a:highlight>
                <a:latin typeface="Verdana"/>
                <a:ea typeface="Verdana"/>
                <a:cs typeface="Verdana"/>
                <a:sym typeface="Verdana"/>
              </a:rPr>
              <a:t> the “this” pointer holds the address of object simple.</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For </a:t>
            </a:r>
            <a:r>
              <a:rPr b="1" lang="en">
                <a:solidFill>
                  <a:srgbClr val="000000"/>
                </a:solidFill>
                <a:highlight>
                  <a:srgbClr val="FFFFFF"/>
                </a:highlight>
                <a:latin typeface="Courier New"/>
                <a:ea typeface="Courier New"/>
                <a:cs typeface="Courier New"/>
                <a:sym typeface="Courier New"/>
              </a:rPr>
              <a:t>m_id = id</a:t>
            </a:r>
            <a:r>
              <a:rPr lang="en">
                <a:solidFill>
                  <a:srgbClr val="000000"/>
                </a:solidFill>
                <a:highlight>
                  <a:srgbClr val="FFFFFF"/>
                </a:highlight>
                <a:latin typeface="Verdana"/>
                <a:ea typeface="Verdana"/>
                <a:cs typeface="Verdana"/>
                <a:sym typeface="Verdana"/>
              </a:rPr>
              <a:t>, the compiler is actually executing </a:t>
            </a:r>
            <a:r>
              <a:rPr b="1" lang="en">
                <a:solidFill>
                  <a:srgbClr val="000000"/>
                </a:solidFill>
                <a:highlight>
                  <a:srgbClr val="FFFFFF"/>
                </a:highlight>
                <a:latin typeface="Courier New"/>
                <a:ea typeface="Courier New"/>
                <a:cs typeface="Courier New"/>
                <a:sym typeface="Courier New"/>
              </a:rPr>
              <a:t>this-&gt;m_id = id</a:t>
            </a:r>
            <a:endParaRPr b="1">
              <a:solidFill>
                <a:srgbClr val="000000"/>
              </a:solidFill>
              <a:highlight>
                <a:srgbClr val="FFFFFF"/>
              </a:highlight>
              <a:latin typeface="Courier New"/>
              <a:ea typeface="Courier New"/>
              <a:cs typeface="Courier New"/>
              <a:sym typeface="Courier New"/>
            </a:endParaRPr>
          </a:p>
        </p:txBody>
      </p:sp>
      <p:sp>
        <p:nvSpPr>
          <p:cNvPr id="142" name="Google Shape;142;p15"/>
          <p:cNvSpPr txBox="1"/>
          <p:nvPr>
            <p:ph idx="1" type="body"/>
          </p:nvPr>
        </p:nvSpPr>
        <p:spPr>
          <a:xfrm>
            <a:off x="4815175" y="1687600"/>
            <a:ext cx="3461400" cy="30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class Simple{</a:t>
            </a:r>
            <a:br>
              <a:rPr b="1" lang="en" sz="1000">
                <a:latin typeface="Courier New"/>
                <a:ea typeface="Courier New"/>
                <a:cs typeface="Courier New"/>
                <a:sym typeface="Courier New"/>
              </a:rPr>
            </a:br>
            <a:r>
              <a:rPr b="1" lang="en" sz="1000">
                <a:latin typeface="Courier New"/>
                <a:ea typeface="Courier New"/>
                <a:cs typeface="Courier New"/>
                <a:sym typeface="Courier New"/>
              </a:rPr>
              <a:t>private:</a:t>
            </a:r>
            <a:br>
              <a:rPr b="1" lang="en" sz="1000">
                <a:latin typeface="Courier New"/>
                <a:ea typeface="Courier New"/>
                <a:cs typeface="Courier New"/>
                <a:sym typeface="Courier New"/>
              </a:rPr>
            </a:br>
            <a:r>
              <a:rPr b="1" lang="en" sz="1000">
                <a:latin typeface="Courier New"/>
                <a:ea typeface="Courier New"/>
                <a:cs typeface="Courier New"/>
                <a:sym typeface="Courier New"/>
              </a:rPr>
              <a:t>	int m_id;</a:t>
            </a:r>
            <a:br>
              <a:rPr b="1" lang="en" sz="1000">
                <a:latin typeface="Courier New"/>
                <a:ea typeface="Courier New"/>
                <a:cs typeface="Courier New"/>
                <a:sym typeface="Courier New"/>
              </a:rPr>
            </a:br>
            <a:r>
              <a:rPr b="1" lang="en" sz="1000">
                <a:latin typeface="Courier New"/>
                <a:ea typeface="Courier New"/>
                <a:cs typeface="Courier New"/>
                <a:sym typeface="Courier New"/>
              </a:rPr>
              <a:t>Public:</a:t>
            </a:r>
            <a:br>
              <a:rPr b="1" lang="en" sz="1000">
                <a:latin typeface="Courier New"/>
                <a:ea typeface="Courier New"/>
                <a:cs typeface="Courier New"/>
                <a:sym typeface="Courier New"/>
              </a:rPr>
            </a:br>
            <a:r>
              <a:rPr b="1" lang="en" sz="1000">
                <a:latin typeface="Courier New"/>
                <a:ea typeface="Courier New"/>
                <a:cs typeface="Courier New"/>
                <a:sym typeface="Courier New"/>
              </a:rPr>
              <a:t>	Simple(int id){</a:t>
            </a:r>
            <a:br>
              <a:rPr b="1" lang="en" sz="1000">
                <a:latin typeface="Courier New"/>
                <a:ea typeface="Courier New"/>
                <a:cs typeface="Courier New"/>
                <a:sym typeface="Courier New"/>
              </a:rPr>
            </a:br>
            <a:r>
              <a:rPr b="1" lang="en" sz="1000">
                <a:latin typeface="Courier New"/>
                <a:ea typeface="Courier New"/>
                <a:cs typeface="Courier New"/>
                <a:sym typeface="Courier New"/>
              </a:rPr>
              <a:t>        setID(id);</a:t>
            </a:r>
            <a:br>
              <a:rPr b="1" lang="en" sz="1000">
                <a:latin typeface="Courier New"/>
                <a:ea typeface="Courier New"/>
                <a:cs typeface="Courier New"/>
                <a:sym typeface="Courier New"/>
              </a:rPr>
            </a:br>
            <a:r>
              <a:rPr b="1" lang="en" sz="1000">
                <a:latin typeface="Courier New"/>
                <a:ea typeface="Courier New"/>
                <a:cs typeface="Courier New"/>
                <a:sym typeface="Courier New"/>
              </a:rPr>
              <a:t>	}</a:t>
            </a:r>
            <a:br>
              <a:rPr b="1" lang="en" sz="1000">
                <a:latin typeface="Courier New"/>
                <a:ea typeface="Courier New"/>
                <a:cs typeface="Courier New"/>
                <a:sym typeface="Courier New"/>
              </a:rPr>
            </a:br>
            <a:br>
              <a:rPr b="1" lang="en" sz="1000">
                <a:latin typeface="Courier New"/>
                <a:ea typeface="Courier New"/>
                <a:cs typeface="Courier New"/>
                <a:sym typeface="Courier New"/>
              </a:rPr>
            </a:br>
            <a:r>
              <a:rPr b="1" lang="en" sz="1000">
                <a:latin typeface="Courier New"/>
                <a:ea typeface="Courier New"/>
                <a:cs typeface="Courier New"/>
                <a:sym typeface="Courier New"/>
              </a:rPr>
              <a:t>	void setID(int id) { m_id = id; }</a:t>
            </a:r>
            <a:br>
              <a:rPr b="1" lang="en" sz="1000">
                <a:latin typeface="Courier New"/>
                <a:ea typeface="Courier New"/>
                <a:cs typeface="Courier New"/>
                <a:sym typeface="Courier New"/>
              </a:rPr>
            </a:br>
            <a:r>
              <a:rPr b="1" lang="en" sz="1000">
                <a:latin typeface="Courier New"/>
                <a:ea typeface="Courier New"/>
                <a:cs typeface="Courier New"/>
                <a:sym typeface="Courier New"/>
              </a:rPr>
              <a:t>	int getID() { return m_id; }</a:t>
            </a:r>
            <a:br>
              <a:rPr b="1" lang="en" sz="1000">
                <a:latin typeface="Courier New"/>
                <a:ea typeface="Courier New"/>
                <a:cs typeface="Courier New"/>
                <a:sym typeface="Courier New"/>
              </a:rPr>
            </a:br>
            <a:r>
              <a:rPr b="1" lang="en" sz="1000">
                <a:latin typeface="Courier New"/>
                <a:ea typeface="Courier New"/>
                <a:cs typeface="Courier New"/>
                <a:sym typeface="Courier New"/>
              </a:rPr>
              <a:t>};</a:t>
            </a:r>
            <a:br>
              <a:rPr b="1" lang="en" sz="1000">
                <a:latin typeface="Courier New"/>
                <a:ea typeface="Courier New"/>
                <a:cs typeface="Courier New"/>
                <a:sym typeface="Courier New"/>
              </a:rPr>
            </a:br>
            <a:r>
              <a:rPr b="1" lang="en" sz="1000">
                <a:latin typeface="Courier New"/>
                <a:ea typeface="Courier New"/>
                <a:cs typeface="Courier New"/>
                <a:sym typeface="Courier New"/>
              </a:rPr>
              <a:t>int main(){</a:t>
            </a:r>
            <a:br>
              <a:rPr b="1" lang="en" sz="1000">
                <a:latin typeface="Courier New"/>
                <a:ea typeface="Courier New"/>
                <a:cs typeface="Courier New"/>
                <a:sym typeface="Courier New"/>
              </a:rPr>
            </a:br>
            <a:r>
              <a:rPr b="1" lang="en" sz="1000">
                <a:latin typeface="Courier New"/>
                <a:ea typeface="Courier New"/>
                <a:cs typeface="Courier New"/>
                <a:sym typeface="Courier New"/>
              </a:rPr>
              <a:t>	Simple simple(1);</a:t>
            </a:r>
            <a:br>
              <a:rPr b="1" lang="en" sz="1000">
                <a:latin typeface="Courier New"/>
                <a:ea typeface="Courier New"/>
                <a:cs typeface="Courier New"/>
                <a:sym typeface="Courier New"/>
              </a:rPr>
            </a:br>
            <a:r>
              <a:rPr b="1" lang="en" sz="1000">
                <a:latin typeface="Courier New"/>
                <a:ea typeface="Courier New"/>
                <a:cs typeface="Courier New"/>
                <a:sym typeface="Courier New"/>
              </a:rPr>
              <a:t>	simple.setID(2);</a:t>
            </a:r>
            <a:br>
              <a:rPr b="1" lang="en" sz="1000">
                <a:latin typeface="Courier New"/>
                <a:ea typeface="Courier New"/>
                <a:cs typeface="Courier New"/>
                <a:sym typeface="Courier New"/>
              </a:rPr>
            </a:br>
            <a:r>
              <a:rPr b="1" lang="en" sz="1000">
                <a:latin typeface="Courier New"/>
                <a:ea typeface="Courier New"/>
                <a:cs typeface="Courier New"/>
                <a:sym typeface="Courier New"/>
              </a:rPr>
              <a:t>	std::cout &lt;&lt; simple.getID() &lt;&lt; '\n'; </a:t>
            </a:r>
            <a:br>
              <a:rPr b="1" lang="en" sz="1000">
                <a:latin typeface="Courier New"/>
                <a:ea typeface="Courier New"/>
                <a:cs typeface="Courier New"/>
                <a:sym typeface="Courier New"/>
              </a:rPr>
            </a:br>
            <a:r>
              <a:rPr b="1" lang="en" sz="1000">
                <a:latin typeface="Courier New"/>
                <a:ea typeface="Courier New"/>
                <a:cs typeface="Courier New"/>
                <a:sym typeface="Courier New"/>
              </a:rPr>
              <a:t>	return 0;</a:t>
            </a:r>
            <a:br>
              <a:rPr b="1" lang="en" sz="1000">
                <a:latin typeface="Courier New"/>
                <a:ea typeface="Courier New"/>
                <a:cs typeface="Courier New"/>
                <a:sym typeface="Courier New"/>
              </a:rPr>
            </a:b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1600"/>
              </a:spcBef>
              <a:spcAft>
                <a:spcPts val="1600"/>
              </a:spcAft>
              <a:buNone/>
            </a:pPr>
            <a:r>
              <a:t/>
            </a:r>
            <a:endParaRPr b="1" sz="1000">
              <a:latin typeface="Courier New"/>
              <a:ea typeface="Courier New"/>
              <a:cs typeface="Courier New"/>
              <a:sym typeface="Courier New"/>
            </a:endParaRPr>
          </a:p>
        </p:txBody>
      </p:sp>
      <p:sp>
        <p:nvSpPr>
          <p:cNvPr id="143" name="Google Shape;143;p15"/>
          <p:cNvSpPr txBox="1"/>
          <p:nvPr/>
        </p:nvSpPr>
        <p:spPr>
          <a:xfrm>
            <a:off x="6645125" y="3910800"/>
            <a:ext cx="2129100" cy="24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000">
                <a:solidFill>
                  <a:srgbClr val="FF0000"/>
                </a:solidFill>
                <a:highlight>
                  <a:srgbClr val="FFFFFF"/>
                </a:highlight>
                <a:latin typeface="Courier New"/>
                <a:ea typeface="Courier New"/>
                <a:cs typeface="Courier New"/>
                <a:sym typeface="Courier New"/>
              </a:rPr>
              <a:t>setID(&amp;simple, 2)</a:t>
            </a:r>
            <a:endParaRPr>
              <a:solidFill>
                <a:srgbClr val="FF0000"/>
              </a:solidFill>
              <a:latin typeface="Courier New"/>
              <a:ea typeface="Courier New"/>
              <a:cs typeface="Courier New"/>
              <a:sym typeface="Courier New"/>
            </a:endParaRPr>
          </a:p>
        </p:txBody>
      </p:sp>
      <p:sp>
        <p:nvSpPr>
          <p:cNvPr id="144" name="Google Shape;144;p15"/>
          <p:cNvSpPr txBox="1"/>
          <p:nvPr/>
        </p:nvSpPr>
        <p:spPr>
          <a:xfrm>
            <a:off x="4280550" y="2868675"/>
            <a:ext cx="4740000" cy="24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000">
                <a:solidFill>
                  <a:srgbClr val="FF0000"/>
                </a:solidFill>
                <a:highlight>
                  <a:srgbClr val="FFFFFF"/>
                </a:highlight>
                <a:latin typeface="Courier New"/>
                <a:ea typeface="Courier New"/>
                <a:cs typeface="Courier New"/>
                <a:sym typeface="Courier New"/>
              </a:rPr>
              <a:t>void setID(Simple* const this, int id) { this-&gt;m_id = id; }</a:t>
            </a:r>
            <a:endParaRPr>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his pointer</a:t>
            </a:r>
            <a:endParaRPr/>
          </a:p>
        </p:txBody>
      </p:sp>
      <p:sp>
        <p:nvSpPr>
          <p:cNvPr id="150" name="Google Shape;150;p16"/>
          <p:cNvSpPr txBox="1"/>
          <p:nvPr>
            <p:ph idx="1" type="body"/>
          </p:nvPr>
        </p:nvSpPr>
        <p:spPr>
          <a:xfrm>
            <a:off x="819150" y="1990725"/>
            <a:ext cx="7505700" cy="58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Most of the time, you never need to explicitly reference the “this” pointer</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BUT</a:t>
            </a:r>
            <a:endParaRPr>
              <a:solidFill>
                <a:srgbClr val="000000"/>
              </a:solidFill>
              <a:highlight>
                <a:srgbClr val="FFFFFF"/>
              </a:highlight>
              <a:latin typeface="Verdana"/>
              <a:ea typeface="Verdana"/>
              <a:cs typeface="Verdana"/>
              <a:sym typeface="Verdana"/>
            </a:endParaRPr>
          </a:p>
        </p:txBody>
      </p:sp>
      <p:sp>
        <p:nvSpPr>
          <p:cNvPr id="151" name="Google Shape;151;p16"/>
          <p:cNvSpPr txBox="1"/>
          <p:nvPr>
            <p:ph idx="1" type="body"/>
          </p:nvPr>
        </p:nvSpPr>
        <p:spPr>
          <a:xfrm>
            <a:off x="819150" y="2571750"/>
            <a:ext cx="7505700" cy="192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000">
                <a:solidFill>
                  <a:srgbClr val="000000"/>
                </a:solidFill>
                <a:highlight>
                  <a:srgbClr val="FFFFFF"/>
                </a:highlight>
                <a:latin typeface="Courier New"/>
                <a:ea typeface="Courier New"/>
                <a:cs typeface="Courier New"/>
                <a:sym typeface="Courier New"/>
              </a:rPr>
              <a:t>class Something{</a:t>
            </a:r>
            <a:br>
              <a:rPr b="1" lang="en" sz="1000">
                <a:solidFill>
                  <a:srgbClr val="000000"/>
                </a:solidFill>
                <a:highlight>
                  <a:srgbClr val="FFFFFF"/>
                </a:highlight>
                <a:latin typeface="Courier New"/>
                <a:ea typeface="Courier New"/>
                <a:cs typeface="Courier New"/>
                <a:sym typeface="Courier New"/>
              </a:rPr>
            </a:br>
            <a:r>
              <a:rPr b="1" lang="en" sz="1000">
                <a:solidFill>
                  <a:srgbClr val="000000"/>
                </a:solidFill>
                <a:highlight>
                  <a:srgbClr val="FFFFFF"/>
                </a:highlight>
                <a:latin typeface="Courier New"/>
                <a:ea typeface="Courier New"/>
                <a:cs typeface="Courier New"/>
                <a:sym typeface="Courier New"/>
              </a:rPr>
              <a:t>Private:</a:t>
            </a:r>
            <a:br>
              <a:rPr b="1" lang="en" sz="1000">
                <a:solidFill>
                  <a:srgbClr val="000000"/>
                </a:solidFill>
                <a:highlight>
                  <a:srgbClr val="FFFFFF"/>
                </a:highlight>
                <a:latin typeface="Courier New"/>
                <a:ea typeface="Courier New"/>
                <a:cs typeface="Courier New"/>
                <a:sym typeface="Courier New"/>
              </a:rPr>
            </a:br>
            <a:r>
              <a:rPr b="1" lang="en" sz="1000">
                <a:solidFill>
                  <a:srgbClr val="000000"/>
                </a:solidFill>
                <a:highlight>
                  <a:srgbClr val="FFFFFF"/>
                </a:highlight>
                <a:latin typeface="Courier New"/>
                <a:ea typeface="Courier New"/>
                <a:cs typeface="Courier New"/>
                <a:sym typeface="Courier New"/>
              </a:rPr>
              <a:t>	int data;</a:t>
            </a:r>
            <a:br>
              <a:rPr b="1" lang="en" sz="1000">
                <a:solidFill>
                  <a:srgbClr val="000000"/>
                </a:solidFill>
                <a:highlight>
                  <a:srgbClr val="FFFFFF"/>
                </a:highlight>
                <a:latin typeface="Courier New"/>
                <a:ea typeface="Courier New"/>
                <a:cs typeface="Courier New"/>
                <a:sym typeface="Courier New"/>
              </a:rPr>
            </a:br>
            <a:r>
              <a:rPr b="1" lang="en" sz="1000">
                <a:solidFill>
                  <a:srgbClr val="000000"/>
                </a:solidFill>
                <a:highlight>
                  <a:srgbClr val="FFFFFF"/>
                </a:highlight>
                <a:latin typeface="Courier New"/>
                <a:ea typeface="Courier New"/>
                <a:cs typeface="Courier New"/>
                <a:sym typeface="Courier New"/>
              </a:rPr>
              <a:t>Public:</a:t>
            </a:r>
            <a:br>
              <a:rPr b="1" lang="en" sz="1000">
                <a:solidFill>
                  <a:srgbClr val="000000"/>
                </a:solidFill>
                <a:highlight>
                  <a:srgbClr val="FFFFFF"/>
                </a:highlight>
                <a:latin typeface="Courier New"/>
                <a:ea typeface="Courier New"/>
                <a:cs typeface="Courier New"/>
                <a:sym typeface="Courier New"/>
              </a:rPr>
            </a:br>
            <a:r>
              <a:rPr b="1" lang="en" sz="1000">
                <a:solidFill>
                  <a:srgbClr val="000000"/>
                </a:solidFill>
                <a:highlight>
                  <a:srgbClr val="FFFFFF"/>
                </a:highlight>
                <a:latin typeface="Courier New"/>
                <a:ea typeface="Courier New"/>
                <a:cs typeface="Courier New"/>
                <a:sym typeface="Courier New"/>
              </a:rPr>
              <a:t>    Something(int data){</a:t>
            </a:r>
            <a:br>
              <a:rPr b="1" lang="en" sz="1000">
                <a:solidFill>
                  <a:srgbClr val="000000"/>
                </a:solidFill>
                <a:highlight>
                  <a:srgbClr val="FFFFFF"/>
                </a:highlight>
                <a:latin typeface="Courier New"/>
                <a:ea typeface="Courier New"/>
                <a:cs typeface="Courier New"/>
                <a:sym typeface="Courier New"/>
              </a:rPr>
            </a:br>
            <a:r>
              <a:rPr b="1" lang="en" sz="1000">
                <a:solidFill>
                  <a:srgbClr val="000000"/>
                </a:solidFill>
                <a:highlight>
                  <a:srgbClr val="FFFFFF"/>
                </a:highlight>
                <a:latin typeface="Courier New"/>
                <a:ea typeface="Courier New"/>
                <a:cs typeface="Courier New"/>
                <a:sym typeface="Courier New"/>
              </a:rPr>
              <a:t>	this-&gt;data = data; // this-&gt;data is the member, data is the local parameter</a:t>
            </a:r>
            <a:br>
              <a:rPr b="1" lang="en" sz="1000">
                <a:solidFill>
                  <a:srgbClr val="000000"/>
                </a:solidFill>
                <a:highlight>
                  <a:srgbClr val="FFFFFF"/>
                </a:highlight>
                <a:latin typeface="Courier New"/>
                <a:ea typeface="Courier New"/>
                <a:cs typeface="Courier New"/>
                <a:sym typeface="Courier New"/>
              </a:rPr>
            </a:br>
            <a:r>
              <a:rPr b="1" lang="en" sz="1000">
                <a:solidFill>
                  <a:srgbClr val="000000"/>
                </a:solidFill>
                <a:highlight>
                  <a:srgbClr val="FFFFFF"/>
                </a:highlight>
                <a:latin typeface="Courier New"/>
                <a:ea typeface="Courier New"/>
                <a:cs typeface="Courier New"/>
                <a:sym typeface="Courier New"/>
              </a:rPr>
              <a:t>	}</a:t>
            </a:r>
            <a:br>
              <a:rPr b="1" lang="en" sz="1000">
                <a:solidFill>
                  <a:srgbClr val="000000"/>
                </a:solidFill>
                <a:highlight>
                  <a:srgbClr val="FFFFFF"/>
                </a:highlight>
                <a:latin typeface="Courier New"/>
                <a:ea typeface="Courier New"/>
                <a:cs typeface="Courier New"/>
                <a:sym typeface="Courier New"/>
              </a:rPr>
            </a:br>
            <a:r>
              <a:rPr b="1" lang="en" sz="1000">
                <a:solidFill>
                  <a:srgbClr val="000000"/>
                </a:solidFill>
                <a:highlight>
                  <a:srgbClr val="FFFFFF"/>
                </a:highlight>
                <a:latin typeface="Courier New"/>
                <a:ea typeface="Courier New"/>
                <a:cs typeface="Courier New"/>
                <a:sym typeface="Courier New"/>
              </a:rPr>
              <a:t>};</a:t>
            </a:r>
            <a:endParaRPr b="1" sz="1000">
              <a:solidFill>
                <a:srgbClr val="000000"/>
              </a:solidFill>
              <a:highlight>
                <a:srgbClr val="FFFFFF"/>
              </a:highlight>
              <a:latin typeface="Courier New"/>
              <a:ea typeface="Courier New"/>
              <a:cs typeface="Courier New"/>
              <a:sym typeface="Courier New"/>
            </a:endParaRPr>
          </a:p>
          <a:p>
            <a:pPr indent="0" lvl="0" marL="457200" rtl="0" algn="l">
              <a:spcBef>
                <a:spcPts val="1600"/>
              </a:spcBef>
              <a:spcAft>
                <a:spcPts val="1600"/>
              </a:spcAft>
              <a:buNone/>
            </a:pPr>
            <a:r>
              <a:t/>
            </a:r>
            <a:endParaRPr sz="1000">
              <a:solidFill>
                <a:srgbClr val="000000"/>
              </a:solidFill>
              <a:highlight>
                <a:srgbClr val="FFFFFF"/>
              </a:highlight>
              <a:latin typeface="Verdana"/>
              <a:ea typeface="Verdana"/>
              <a:cs typeface="Verdana"/>
              <a:sym typeface="Verdana"/>
            </a:endParaRPr>
          </a:p>
        </p:txBody>
      </p:sp>
      <p:sp>
        <p:nvSpPr>
          <p:cNvPr id="152" name="Google Shape;152;p16"/>
          <p:cNvSpPr txBox="1"/>
          <p:nvPr/>
        </p:nvSpPr>
        <p:spPr>
          <a:xfrm>
            <a:off x="3473850" y="3637000"/>
            <a:ext cx="23982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Avoids confusion</a:t>
            </a:r>
            <a:endParaRPr b="1" sz="1000">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Overloading</a:t>
            </a:r>
            <a:endParaRPr/>
          </a:p>
        </p:txBody>
      </p:sp>
      <p:sp>
        <p:nvSpPr>
          <p:cNvPr id="158" name="Google Shape;158;p17"/>
          <p:cNvSpPr txBox="1"/>
          <p:nvPr>
            <p:ph idx="1" type="body"/>
          </p:nvPr>
        </p:nvSpPr>
        <p:spPr>
          <a:xfrm>
            <a:off x="819150" y="1990725"/>
            <a:ext cx="4234800" cy="246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Allows to create multiple functions with </a:t>
            </a:r>
            <a:r>
              <a:rPr b="1" lang="en">
                <a:solidFill>
                  <a:srgbClr val="000000"/>
                </a:solidFill>
                <a:highlight>
                  <a:srgbClr val="FFFFFF"/>
                </a:highlight>
                <a:latin typeface="Verdana"/>
                <a:ea typeface="Verdana"/>
                <a:cs typeface="Verdana"/>
                <a:sym typeface="Verdana"/>
              </a:rPr>
              <a:t>same name</a:t>
            </a:r>
            <a:r>
              <a:rPr lang="en">
                <a:solidFill>
                  <a:srgbClr val="000000"/>
                </a:solidFill>
                <a:highlight>
                  <a:srgbClr val="FFFFFF"/>
                </a:highlight>
                <a:latin typeface="Verdana"/>
                <a:ea typeface="Verdana"/>
                <a:cs typeface="Verdana"/>
                <a:sym typeface="Verdana"/>
              </a:rPr>
              <a:t>, must have </a:t>
            </a:r>
            <a:r>
              <a:rPr b="1" lang="en">
                <a:solidFill>
                  <a:srgbClr val="000000"/>
                </a:solidFill>
                <a:highlight>
                  <a:srgbClr val="FFFFFF"/>
                </a:highlight>
                <a:latin typeface="Verdana"/>
                <a:ea typeface="Verdana"/>
                <a:cs typeface="Verdana"/>
                <a:sym typeface="Verdana"/>
              </a:rPr>
              <a:t>different parameters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What about return types?</a:t>
            </a:r>
            <a:endParaRPr>
              <a:solidFill>
                <a:srgbClr val="000000"/>
              </a:solidFill>
              <a:highlight>
                <a:srgbClr val="FFFFFF"/>
              </a:highlight>
              <a:latin typeface="Verdana"/>
              <a:ea typeface="Verdana"/>
              <a:cs typeface="Verdana"/>
              <a:sym typeface="Verdana"/>
            </a:endParaRPr>
          </a:p>
        </p:txBody>
      </p:sp>
      <p:sp>
        <p:nvSpPr>
          <p:cNvPr id="159" name="Google Shape;159;p17"/>
          <p:cNvSpPr txBox="1"/>
          <p:nvPr/>
        </p:nvSpPr>
        <p:spPr>
          <a:xfrm>
            <a:off x="4668900" y="1318225"/>
            <a:ext cx="4222500" cy="3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 the ‘add’ function</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int    add(int a, int b)       {return a+b;}</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float  add(float a, float b)   {return a+b;}</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double add(double a, double b) {return a+b;}</a:t>
            </a:r>
            <a:endParaRPr b="1" sz="1200">
              <a:latin typeface="Courier New"/>
              <a:ea typeface="Courier New"/>
              <a:cs typeface="Courier New"/>
              <a:sym typeface="Courier New"/>
            </a:endParaRPr>
          </a:p>
          <a:p>
            <a:pPr indent="0" lvl="0" marL="0" rtl="0" algn="l">
              <a:spcBef>
                <a:spcPts val="0"/>
              </a:spcBef>
              <a:spcAft>
                <a:spcPts val="0"/>
              </a:spcAft>
              <a:buNone/>
            </a:pPr>
            <a:r>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int main() {</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int    ai = 1,   bi = 1;</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float  af = 2.f, bf = 2.f;</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double ad = 2.,  bd = 2.d;</a:t>
            </a:r>
            <a:endParaRPr b="1" sz="1200">
              <a:latin typeface="Courier New"/>
              <a:ea typeface="Courier New"/>
              <a:cs typeface="Courier New"/>
              <a:sym typeface="Courier New"/>
            </a:endParaRPr>
          </a:p>
          <a:p>
            <a:pPr indent="457200" lvl="0" marL="0" rtl="0" algn="l">
              <a:spcBef>
                <a:spcPts val="0"/>
              </a:spcBef>
              <a:spcAft>
                <a:spcPts val="0"/>
              </a:spcAft>
              <a:buNone/>
            </a:pPr>
            <a:r>
              <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std::cout</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	&lt;&lt; add(ai, bi) // ai + bi</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	&lt;&lt; add(af, bf) // af + bf</a:t>
            </a:r>
            <a:endParaRPr b="1" sz="1200">
              <a:latin typeface="Courier New"/>
              <a:ea typeface="Courier New"/>
              <a:cs typeface="Courier New"/>
              <a:sym typeface="Courier New"/>
            </a:endParaRPr>
          </a:p>
          <a:p>
            <a:pPr indent="457200" lvl="0" marL="0" rtl="0" algn="l">
              <a:spcBef>
                <a:spcPts val="0"/>
              </a:spcBef>
              <a:spcAft>
                <a:spcPts val="0"/>
              </a:spcAft>
              <a:buNone/>
            </a:pPr>
            <a:r>
              <a:rPr b="1" lang="en" sz="1200">
                <a:latin typeface="Courier New"/>
                <a:ea typeface="Courier New"/>
                <a:cs typeface="Courier New"/>
                <a:sym typeface="Courier New"/>
              </a:rPr>
              <a:t>	&lt;&lt; add(ad, bd);</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return 0;</a:t>
            </a:r>
            <a:endParaRPr b="1"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Overloading</a:t>
            </a:r>
            <a:endParaRPr/>
          </a:p>
        </p:txBody>
      </p:sp>
      <p:sp>
        <p:nvSpPr>
          <p:cNvPr id="165" name="Google Shape;165;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Does this work?</a:t>
            </a:r>
            <a:endParaRPr>
              <a:latin typeface="Verdana"/>
              <a:ea typeface="Verdana"/>
              <a:cs typeface="Verdana"/>
              <a:sym typeface="Verdana"/>
            </a:endParaRPr>
          </a:p>
          <a:p>
            <a:pPr indent="0" lvl="0" marL="0" rtl="0" algn="l">
              <a:spcBef>
                <a:spcPts val="1600"/>
              </a:spcBef>
              <a:spcAft>
                <a:spcPts val="0"/>
              </a:spcAft>
              <a:buNone/>
            </a:pPr>
            <a:r>
              <a:rPr b="1" lang="en">
                <a:latin typeface="Courier New"/>
                <a:ea typeface="Courier New"/>
                <a:cs typeface="Courier New"/>
                <a:sym typeface="Courier New"/>
              </a:rPr>
              <a:t>int getRandomValue();</a:t>
            </a:r>
            <a:br>
              <a:rPr b="1" lang="en">
                <a:latin typeface="Courier New"/>
                <a:ea typeface="Courier New"/>
                <a:cs typeface="Courier New"/>
                <a:sym typeface="Courier New"/>
              </a:rPr>
            </a:br>
            <a:r>
              <a:rPr b="1" lang="en">
                <a:latin typeface="Courier New"/>
                <a:ea typeface="Courier New"/>
                <a:cs typeface="Courier New"/>
                <a:sym typeface="Courier New"/>
              </a:rPr>
              <a:t>double getRandomValue();</a:t>
            </a:r>
            <a:endParaRPr b="1">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6" name="Google Shape;166;p18"/>
          <p:cNvPicPr preferRelativeResize="0"/>
          <p:nvPr/>
        </p:nvPicPr>
        <p:blipFill rotWithShape="1">
          <a:blip r:embed="rId3">
            <a:alphaModFix/>
          </a:blip>
          <a:srcRect b="0" l="-8380" r="8379" t="0"/>
          <a:stretch/>
        </p:blipFill>
        <p:spPr>
          <a:xfrm>
            <a:off x="885475" y="3077125"/>
            <a:ext cx="6689701" cy="103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 Overloading</a:t>
            </a:r>
            <a:endParaRPr/>
          </a:p>
        </p:txBody>
      </p:sp>
      <p:sp>
        <p:nvSpPr>
          <p:cNvPr id="172" name="Google Shape;172;p19"/>
          <p:cNvSpPr txBox="1"/>
          <p:nvPr>
            <p:ph idx="1" type="body"/>
          </p:nvPr>
        </p:nvSpPr>
        <p:spPr>
          <a:xfrm>
            <a:off x="819150" y="1990725"/>
            <a:ext cx="36633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Overloaded operators are functions with special function names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Almost any existing operator in C++ can be overloaded</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Some Exceptions are</a:t>
            </a:r>
            <a:endParaRPr>
              <a:solidFill>
                <a:srgbClr val="000000"/>
              </a:solidFill>
              <a:highlight>
                <a:srgbClr val="FFFFFF"/>
              </a:highlight>
              <a:latin typeface="Verdana"/>
              <a:ea typeface="Verdana"/>
              <a:cs typeface="Verdana"/>
              <a:sym typeface="Verdana"/>
            </a:endParaRPr>
          </a:p>
          <a:p>
            <a:pPr indent="-298450" lvl="1" marL="914400" rtl="0" algn="l">
              <a:spcBef>
                <a:spcPts val="0"/>
              </a:spcBef>
              <a:spcAft>
                <a:spcPts val="0"/>
              </a:spcAft>
              <a:buClr>
                <a:srgbClr val="000000"/>
              </a:buClr>
              <a:buSzPts val="1100"/>
              <a:buFont typeface="Verdana"/>
              <a:buChar char="○"/>
            </a:pPr>
            <a:r>
              <a:rPr lang="en">
                <a:solidFill>
                  <a:srgbClr val="000000"/>
                </a:solidFill>
                <a:highlight>
                  <a:srgbClr val="FFFFFF"/>
                </a:highlight>
                <a:latin typeface="Verdana"/>
                <a:ea typeface="Verdana"/>
                <a:cs typeface="Verdana"/>
                <a:sym typeface="Verdana"/>
              </a:rPr>
              <a:t>conditional (?:), sizeof, scope (::), member selector (.), member pointer selector (.*)</a:t>
            </a:r>
            <a:endParaRPr>
              <a:solidFill>
                <a:srgbClr val="000000"/>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a:solidFill>
                <a:srgbClr val="000000"/>
              </a:solidFill>
              <a:highlight>
                <a:srgbClr val="FFFFFF"/>
              </a:highlight>
              <a:latin typeface="Verdana"/>
              <a:ea typeface="Verdana"/>
              <a:cs typeface="Verdana"/>
              <a:sym typeface="Verdana"/>
            </a:endParaRPr>
          </a:p>
        </p:txBody>
      </p:sp>
      <p:sp>
        <p:nvSpPr>
          <p:cNvPr id="173" name="Google Shape;173;p19"/>
          <p:cNvSpPr txBox="1"/>
          <p:nvPr/>
        </p:nvSpPr>
        <p:spPr>
          <a:xfrm>
            <a:off x="4572000" y="1990725"/>
            <a:ext cx="32832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Courier New"/>
                <a:ea typeface="Courier New"/>
                <a:cs typeface="Courier New"/>
                <a:sym typeface="Courier New"/>
              </a:rPr>
              <a:t>int x = 2;</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int y = 3;</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std::cout &lt;&lt; x + y &lt;&lt; '\n';</a:t>
            </a:r>
            <a:endParaRPr b="1" sz="1300">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4" name="Google Shape;174;p19"/>
          <p:cNvSpPr txBox="1"/>
          <p:nvPr/>
        </p:nvSpPr>
        <p:spPr>
          <a:xfrm>
            <a:off x="4572000" y="2743725"/>
            <a:ext cx="32832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Courier New"/>
                <a:ea typeface="Courier New"/>
                <a:cs typeface="Courier New"/>
                <a:sym typeface="Courier New"/>
              </a:rPr>
              <a:t>double z = 2.0;</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double w = 3.0;</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std::cout &lt;&lt; w + z &lt;&lt; '\n';</a:t>
            </a:r>
            <a:endParaRPr b="1" sz="1300">
              <a:latin typeface="Courier New"/>
              <a:ea typeface="Courier New"/>
              <a:cs typeface="Courier New"/>
              <a:sym typeface="Courier New"/>
            </a:endParaRPr>
          </a:p>
          <a:p>
            <a:pPr indent="0" lvl="0" marL="0" rtl="0" algn="l">
              <a:spcBef>
                <a:spcPts val="0"/>
              </a:spcBef>
              <a:spcAft>
                <a:spcPts val="0"/>
              </a:spcAft>
              <a:buNone/>
            </a:pPr>
            <a:r>
              <a:t/>
            </a:r>
            <a:endParaRPr b="1" sz="1300">
              <a:latin typeface="Courier New"/>
              <a:ea typeface="Courier New"/>
              <a:cs typeface="Courier New"/>
              <a:sym typeface="Courier New"/>
            </a:endParaRPr>
          </a:p>
        </p:txBody>
      </p:sp>
      <p:sp>
        <p:nvSpPr>
          <p:cNvPr id="175" name="Google Shape;175;p19"/>
          <p:cNvSpPr txBox="1"/>
          <p:nvPr/>
        </p:nvSpPr>
        <p:spPr>
          <a:xfrm>
            <a:off x="4572000" y="3496725"/>
            <a:ext cx="43479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Courier New"/>
                <a:ea typeface="Courier New"/>
                <a:cs typeface="Courier New"/>
                <a:sym typeface="Courier New"/>
              </a:rPr>
              <a:t>Mystring string1 = "Hello, ";</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Mystring string2 = "World!";</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std::cout &lt;&lt; string1 + string2 &lt;&lt; '\n';</a:t>
            </a:r>
            <a:endParaRPr b="1" sz="1300">
              <a:latin typeface="Courier New"/>
              <a:ea typeface="Courier New"/>
              <a:cs typeface="Courier New"/>
              <a:sym typeface="Courier New"/>
            </a:endParaRPr>
          </a:p>
          <a:p>
            <a:pPr indent="0" lvl="0" marL="0" rtl="0" algn="l">
              <a:spcBef>
                <a:spcPts val="0"/>
              </a:spcBef>
              <a:spcAft>
                <a:spcPts val="0"/>
              </a:spcAft>
              <a:buNone/>
            </a:pPr>
            <a:r>
              <a:t/>
            </a:r>
            <a:endParaRPr b="1" sz="1300">
              <a:latin typeface="Courier New"/>
              <a:ea typeface="Courier New"/>
              <a:cs typeface="Courier New"/>
              <a:sym typeface="Courier New"/>
            </a:endParaRPr>
          </a:p>
        </p:txBody>
      </p:sp>
      <p:sp>
        <p:nvSpPr>
          <p:cNvPr id="176" name="Google Shape;176;p19"/>
          <p:cNvSpPr txBox="1"/>
          <p:nvPr/>
        </p:nvSpPr>
        <p:spPr>
          <a:xfrm>
            <a:off x="7608775" y="2409213"/>
            <a:ext cx="1042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AA84F"/>
                </a:solidFill>
                <a:latin typeface="Courier New"/>
                <a:ea typeface="Courier New"/>
                <a:cs typeface="Courier New"/>
                <a:sym typeface="Courier New"/>
              </a:rPr>
              <a:t>Built In </a:t>
            </a:r>
            <a:endParaRPr b="1" sz="1300">
              <a:solidFill>
                <a:srgbClr val="6AA84F"/>
              </a:solidFill>
              <a:latin typeface="Courier New"/>
              <a:ea typeface="Courier New"/>
              <a:cs typeface="Courier New"/>
              <a:sym typeface="Courier New"/>
            </a:endParaRPr>
          </a:p>
        </p:txBody>
      </p:sp>
      <p:sp>
        <p:nvSpPr>
          <p:cNvPr id="177" name="Google Shape;177;p19"/>
          <p:cNvSpPr txBox="1"/>
          <p:nvPr/>
        </p:nvSpPr>
        <p:spPr>
          <a:xfrm>
            <a:off x="4634750" y="4249725"/>
            <a:ext cx="3859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00"/>
                </a:solidFill>
                <a:highlight>
                  <a:srgbClr val="FFFFFF"/>
                </a:highlight>
                <a:latin typeface="Courier New"/>
                <a:ea typeface="Courier New"/>
                <a:cs typeface="Courier New"/>
                <a:sym typeface="Courier New"/>
              </a:rPr>
              <a:t>compiler does not have a built-in version of the plus</a:t>
            </a:r>
            <a:endParaRPr b="1" sz="1300">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 Overloading</a:t>
            </a:r>
            <a:endParaRPr/>
          </a:p>
        </p:txBody>
      </p:sp>
      <p:sp>
        <p:nvSpPr>
          <p:cNvPr id="183" name="Google Shape;183;p20"/>
          <p:cNvSpPr txBox="1"/>
          <p:nvPr>
            <p:ph idx="1" type="body"/>
          </p:nvPr>
        </p:nvSpPr>
        <p:spPr>
          <a:xfrm>
            <a:off x="819150" y="1990725"/>
            <a:ext cx="4134000" cy="24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You can overload an operator either as a member function or as a non-member function.</a:t>
            </a:r>
            <a:endParaRPr>
              <a:latin typeface="Verdana"/>
              <a:ea typeface="Verdana"/>
              <a:cs typeface="Verdana"/>
              <a:sym typeface="Verdana"/>
            </a:endParaRPr>
          </a:p>
          <a:p>
            <a:pPr indent="0" lvl="0" marL="0" rtl="0" algn="l">
              <a:spcBef>
                <a:spcPts val="1600"/>
              </a:spcBef>
              <a:spcAft>
                <a:spcPts val="0"/>
              </a:spcAft>
              <a:buNone/>
            </a:pPr>
            <a:r>
              <a:rPr lang="en">
                <a:latin typeface="Verdana"/>
                <a:ea typeface="Verdana"/>
                <a:cs typeface="Verdana"/>
                <a:sym typeface="Verdana"/>
              </a:rPr>
              <a:t>Restrictions:</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You cannot create new operators.</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The overloads of operators &amp;&amp; and || lose short-circuit evaluation.</a:t>
            </a:r>
            <a:endParaRPr>
              <a:latin typeface="Verdana"/>
              <a:ea typeface="Verdana"/>
              <a:cs typeface="Verdana"/>
              <a:sym typeface="Verdana"/>
            </a:endParaRPr>
          </a:p>
        </p:txBody>
      </p:sp>
      <p:pic>
        <p:nvPicPr>
          <p:cNvPr id="184" name="Google Shape;184;p20"/>
          <p:cNvPicPr preferRelativeResize="0"/>
          <p:nvPr/>
        </p:nvPicPr>
        <p:blipFill>
          <a:blip r:embed="rId3">
            <a:alphaModFix/>
          </a:blip>
          <a:stretch>
            <a:fillRect/>
          </a:stretch>
        </p:blipFill>
        <p:spPr>
          <a:xfrm>
            <a:off x="4953150" y="1706075"/>
            <a:ext cx="3886049" cy="23792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 Overloading</a:t>
            </a:r>
            <a:endParaRPr/>
          </a:p>
        </p:txBody>
      </p:sp>
      <p:sp>
        <p:nvSpPr>
          <p:cNvPr id="190" name="Google Shape;190;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SO why use this?</a:t>
            </a:r>
            <a:endParaRPr>
              <a:latin typeface="Verdana"/>
              <a:ea typeface="Verdana"/>
              <a:cs typeface="Verdana"/>
              <a:sym typeface="Verdana"/>
            </a:endParaRPr>
          </a:p>
          <a:p>
            <a:pPr indent="0" lvl="0" marL="0" rtl="0" algn="l">
              <a:spcBef>
                <a:spcPts val="1600"/>
              </a:spcBef>
              <a:spcAft>
                <a:spcPts val="0"/>
              </a:spcAft>
              <a:buNone/>
            </a:pPr>
            <a:r>
              <a:t/>
            </a:r>
            <a:endParaRPr>
              <a:latin typeface="Verdana"/>
              <a:ea typeface="Verdana"/>
              <a:cs typeface="Verdana"/>
              <a:sym typeface="Verdana"/>
            </a:endParaRPr>
          </a:p>
          <a:p>
            <a:pPr indent="0" lvl="0" marL="0" rtl="0" algn="l">
              <a:spcBef>
                <a:spcPts val="1600"/>
              </a:spcBef>
              <a:spcAft>
                <a:spcPts val="1600"/>
              </a:spcAft>
              <a:buNone/>
            </a:pPr>
            <a:r>
              <a:t/>
            </a:r>
            <a:endParaRPr>
              <a:latin typeface="Verdana"/>
              <a:ea typeface="Verdana"/>
              <a:cs typeface="Verdana"/>
              <a:sym typeface="Verdana"/>
            </a:endParaRPr>
          </a:p>
        </p:txBody>
      </p:sp>
      <p:sp>
        <p:nvSpPr>
          <p:cNvPr id="191" name="Google Shape;191;p21"/>
          <p:cNvSpPr txBox="1"/>
          <p:nvPr/>
        </p:nvSpPr>
        <p:spPr>
          <a:xfrm>
            <a:off x="895475" y="2500775"/>
            <a:ext cx="6290100" cy="7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2"/>
                </a:solidFill>
                <a:latin typeface="Courier New"/>
                <a:ea typeface="Courier New"/>
                <a:cs typeface="Courier New"/>
                <a:sym typeface="Courier New"/>
              </a:rPr>
              <a:t>calculation = add(multiply(a, b),divide(a, b));</a:t>
            </a:r>
            <a:endParaRPr b="1" sz="1300">
              <a:solidFill>
                <a:schemeClr val="dk2"/>
              </a:solidFill>
              <a:latin typeface="Courier New"/>
              <a:ea typeface="Courier New"/>
              <a:cs typeface="Courier New"/>
              <a:sym typeface="Courier New"/>
            </a:endParaRPr>
          </a:p>
          <a:p>
            <a:pPr indent="0" lvl="0" marL="0" rtl="0" algn="l">
              <a:lnSpc>
                <a:spcPct val="115000"/>
              </a:lnSpc>
              <a:spcBef>
                <a:spcPts val="1600"/>
              </a:spcBef>
              <a:spcAft>
                <a:spcPts val="1600"/>
              </a:spcAft>
              <a:buNone/>
            </a:pPr>
            <a:r>
              <a:rPr b="1" lang="en" sz="1300">
                <a:solidFill>
                  <a:schemeClr val="dk2"/>
                </a:solidFill>
                <a:latin typeface="Courier New"/>
                <a:ea typeface="Courier New"/>
                <a:cs typeface="Courier New"/>
                <a:sym typeface="Courier New"/>
              </a:rPr>
              <a:t>calculation = (a*b)+(a/b);</a:t>
            </a:r>
            <a:endParaRPr b="1">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