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T Sans Narrow"/>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PTSansNarrow-bold.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c6def523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c6def523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c6def523f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c6def523f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c6def523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c6def523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c6def523f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c6def523f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c6def523f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c6def523f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c6def523f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c6def523f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c6def523f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c6def523f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c6def523f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c6def523f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c6def523f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c6def523f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c6def523f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c6def523f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c6def523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c6def523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c6def523f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c6def523f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c6def523f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c6def523f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c6def523f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c6def523f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c6def523f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c6def523f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c6ff120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c6ff120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c6ff120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c6ff120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c6ff120a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c6ff120a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c6ff120a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c6ff120a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c6ff120a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c6ff120a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c6def52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c6def52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c6def523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c6def523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microsoft.com/en-us/cpp/cpp/constructors-cpp?view=vs-201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hyperlink" Target="http://home.cse.ust.hk/~dekai/2012H_2014Q1/lectures/l08_constructors.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microsoft.com/en-us/cpp/cpp/constructors-cpp?view=vs-201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ECS 36B - OOP</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Discussion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Constructor</a:t>
            </a:r>
            <a:endParaRPr/>
          </a:p>
        </p:txBody>
      </p:sp>
      <p:sp>
        <p:nvSpPr>
          <p:cNvPr id="124" name="Google Shape;124;p22"/>
          <p:cNvSpPr txBox="1"/>
          <p:nvPr>
            <p:ph idx="1" type="body"/>
          </p:nvPr>
        </p:nvSpPr>
        <p:spPr>
          <a:xfrm>
            <a:off x="311700" y="1152475"/>
            <a:ext cx="4140000" cy="20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class Word { </a:t>
            </a:r>
            <a:endParaRPr sz="1800"/>
          </a:p>
          <a:p>
            <a:pPr indent="0" lvl="0" marL="0" rtl="0" algn="l">
              <a:spcBef>
                <a:spcPts val="0"/>
              </a:spcBef>
              <a:spcAft>
                <a:spcPts val="0"/>
              </a:spcAft>
              <a:buNone/>
            </a:pPr>
            <a:r>
              <a:rPr lang="en" sz="1800"/>
              <a:t>public</a:t>
            </a:r>
            <a:r>
              <a:rPr lang="en" sz="1800"/>
              <a:t>:</a:t>
            </a:r>
            <a:r>
              <a:rPr lang="en" sz="1800"/>
              <a:t> </a:t>
            </a:r>
            <a:endParaRPr sz="1800"/>
          </a:p>
          <a:p>
            <a:pPr indent="457200" lvl="0" marL="0" rtl="0" algn="l">
              <a:spcBef>
                <a:spcPts val="0"/>
              </a:spcBef>
              <a:spcAft>
                <a:spcPts val="0"/>
              </a:spcAft>
              <a:buNone/>
            </a:pPr>
            <a:r>
              <a:rPr lang="en" sz="1800"/>
              <a:t>Word()  { frequency = 0; str = 0; } </a:t>
            </a:r>
            <a:endParaRPr sz="1800"/>
          </a:p>
          <a:p>
            <a:pPr indent="0" lvl="0" marL="0" rtl="0" algn="l">
              <a:spcBef>
                <a:spcPts val="0"/>
              </a:spcBef>
              <a:spcAft>
                <a:spcPts val="0"/>
              </a:spcAft>
              <a:buNone/>
            </a:pPr>
            <a:r>
              <a:rPr lang="en" sz="1800"/>
              <a:t>private: </a:t>
            </a:r>
            <a:endParaRPr sz="1800"/>
          </a:p>
          <a:p>
            <a:pPr indent="457200" lvl="0" marL="0" rtl="0" algn="l">
              <a:spcBef>
                <a:spcPts val="0"/>
              </a:spcBef>
              <a:spcAft>
                <a:spcPts val="0"/>
              </a:spcAft>
              <a:buNone/>
            </a:pPr>
            <a:r>
              <a:rPr lang="en" sz="1800"/>
              <a:t>int frequency; char* str; </a:t>
            </a:r>
            <a:endParaRPr sz="1800"/>
          </a:p>
          <a:p>
            <a:pPr indent="0" lvl="0" marL="0" rtl="0" algn="l">
              <a:spcBef>
                <a:spcPts val="0"/>
              </a:spcBef>
              <a:spcAft>
                <a:spcPts val="0"/>
              </a:spcAft>
              <a:buNone/>
            </a:pPr>
            <a:r>
              <a:rPr lang="en" sz="1800"/>
              <a:t>}; </a:t>
            </a:r>
            <a:endParaRPr/>
          </a:p>
        </p:txBody>
      </p:sp>
      <p:sp>
        <p:nvSpPr>
          <p:cNvPr id="125" name="Google Shape;125;p22"/>
          <p:cNvSpPr txBox="1"/>
          <p:nvPr>
            <p:ph idx="2" type="body"/>
          </p:nvPr>
        </p:nvSpPr>
        <p:spPr>
          <a:xfrm>
            <a:off x="4832400" y="1152475"/>
            <a:ext cx="3999900" cy="20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int main(int argc, char* argv[]) { </a:t>
            </a:r>
            <a:endParaRPr sz="1800"/>
          </a:p>
          <a:p>
            <a:pPr indent="457200" lvl="0" marL="0" rtl="0" algn="l">
              <a:spcBef>
                <a:spcPts val="0"/>
              </a:spcBef>
              <a:spcAft>
                <a:spcPts val="0"/>
              </a:spcAft>
              <a:buClr>
                <a:schemeClr val="dk1"/>
              </a:buClr>
              <a:buSzPts val="1100"/>
              <a:buFont typeface="Arial"/>
              <a:buNone/>
            </a:pPr>
            <a:r>
              <a:rPr lang="en" sz="1800"/>
              <a:t>Word movie; </a:t>
            </a:r>
            <a:endParaRPr sz="1800"/>
          </a:p>
          <a:p>
            <a:pPr indent="0" lvl="0" marL="0" rtl="0" algn="l">
              <a:spcBef>
                <a:spcPts val="0"/>
              </a:spcBef>
              <a:spcAft>
                <a:spcPts val="0"/>
              </a:spcAft>
              <a:buClr>
                <a:schemeClr val="dk1"/>
              </a:buClr>
              <a:buSzPts val="1100"/>
              <a:buFont typeface="Arial"/>
              <a:buNone/>
            </a:pPr>
            <a:r>
              <a:rPr lang="en" sz="1800"/>
              <a:t>}</a:t>
            </a:r>
            <a:endParaRPr sz="1800"/>
          </a:p>
          <a:p>
            <a:pPr indent="0" lvl="0" marL="0" rtl="0" algn="l">
              <a:spcBef>
                <a:spcPts val="0"/>
              </a:spcBef>
              <a:spcAft>
                <a:spcPts val="1600"/>
              </a:spcAft>
              <a:buNone/>
            </a:pPr>
            <a:r>
              <a:t/>
            </a:r>
            <a:endParaRPr/>
          </a:p>
        </p:txBody>
      </p:sp>
      <p:sp>
        <p:nvSpPr>
          <p:cNvPr id="126" name="Google Shape;126;p22"/>
          <p:cNvSpPr txBox="1"/>
          <p:nvPr>
            <p:ph idx="2" type="body"/>
          </p:nvPr>
        </p:nvSpPr>
        <p:spPr>
          <a:xfrm>
            <a:off x="311850" y="3830925"/>
            <a:ext cx="8520600" cy="8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default constructor is a constructor that is called with NO argument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It is used to initialize an object with user-defined default values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Constructor</a:t>
            </a:r>
            <a:endParaRPr/>
          </a:p>
        </p:txBody>
      </p:sp>
      <p:sp>
        <p:nvSpPr>
          <p:cNvPr id="132" name="Google Shape;132;p23"/>
          <p:cNvSpPr txBox="1"/>
          <p:nvPr>
            <p:ph idx="1" type="body"/>
          </p:nvPr>
        </p:nvSpPr>
        <p:spPr>
          <a:xfrm>
            <a:off x="311700" y="1266175"/>
            <a:ext cx="3999900" cy="14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class</a:t>
            </a:r>
            <a:r>
              <a:rPr lang="en" sz="1800"/>
              <a:t> Word { </a:t>
            </a:r>
            <a:endParaRPr sz="1800"/>
          </a:p>
          <a:p>
            <a:pPr indent="0" lvl="0" marL="0" rtl="0" algn="l">
              <a:spcBef>
                <a:spcPts val="0"/>
              </a:spcBef>
              <a:spcAft>
                <a:spcPts val="0"/>
              </a:spcAft>
              <a:buNone/>
            </a:pPr>
            <a:r>
              <a:rPr lang="en" sz="1800"/>
              <a:t>public:</a:t>
            </a:r>
            <a:endParaRPr sz="1800"/>
          </a:p>
          <a:p>
            <a:pPr indent="457200" lvl="0" marL="0" rtl="0" algn="l">
              <a:spcBef>
                <a:spcPts val="0"/>
              </a:spcBef>
              <a:spcAft>
                <a:spcPts val="0"/>
              </a:spcAft>
              <a:buNone/>
            </a:pPr>
            <a:r>
              <a:rPr lang="en" sz="1800"/>
              <a:t>int frequency; </a:t>
            </a:r>
            <a:endParaRPr sz="1800"/>
          </a:p>
          <a:p>
            <a:pPr indent="457200" lvl="0" marL="0" rtl="0" algn="l">
              <a:spcBef>
                <a:spcPts val="0"/>
              </a:spcBef>
              <a:spcAft>
                <a:spcPts val="0"/>
              </a:spcAft>
              <a:buNone/>
            </a:pPr>
            <a:r>
              <a:rPr lang="en" sz="1800"/>
              <a:t>char* str; </a:t>
            </a:r>
            <a:endParaRPr sz="1800"/>
          </a:p>
          <a:p>
            <a:pPr indent="0" lvl="0" marL="0" rtl="0" algn="l">
              <a:spcBef>
                <a:spcPts val="0"/>
              </a:spcBef>
              <a:spcAft>
                <a:spcPts val="0"/>
              </a:spcAft>
              <a:buNone/>
            </a:pPr>
            <a:r>
              <a:rPr lang="en" sz="1800"/>
              <a:t>};</a:t>
            </a:r>
            <a:endParaRPr sz="1800"/>
          </a:p>
        </p:txBody>
      </p:sp>
      <p:sp>
        <p:nvSpPr>
          <p:cNvPr id="133" name="Google Shape;133;p23"/>
          <p:cNvSpPr txBox="1"/>
          <p:nvPr>
            <p:ph idx="2" type="body"/>
          </p:nvPr>
        </p:nvSpPr>
        <p:spPr>
          <a:xfrm>
            <a:off x="4832400" y="1266175"/>
            <a:ext cx="3999900" cy="14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int main(int argc, char* argv[]) { </a:t>
            </a:r>
            <a:endParaRPr sz="1800"/>
          </a:p>
          <a:p>
            <a:pPr indent="457200" lvl="0" marL="0" rtl="0" algn="l">
              <a:spcBef>
                <a:spcPts val="0"/>
              </a:spcBef>
              <a:spcAft>
                <a:spcPts val="0"/>
              </a:spcAft>
              <a:buNone/>
            </a:pPr>
            <a:r>
              <a:rPr lang="en" sz="1800"/>
              <a:t>Word movie; </a:t>
            </a:r>
            <a:endParaRPr sz="1800"/>
          </a:p>
          <a:p>
            <a:pPr indent="0" lvl="0" marL="0" rtl="0" algn="l">
              <a:spcBef>
                <a:spcPts val="0"/>
              </a:spcBef>
              <a:spcAft>
                <a:spcPts val="0"/>
              </a:spcAft>
              <a:buNone/>
            </a:pPr>
            <a:r>
              <a:rPr lang="en" sz="1800"/>
              <a:t>}</a:t>
            </a:r>
            <a:endParaRPr sz="1800"/>
          </a:p>
        </p:txBody>
      </p:sp>
      <p:sp>
        <p:nvSpPr>
          <p:cNvPr id="134" name="Google Shape;134;p23"/>
          <p:cNvSpPr txBox="1"/>
          <p:nvPr>
            <p:ph idx="2" type="body"/>
          </p:nvPr>
        </p:nvSpPr>
        <p:spPr>
          <a:xfrm>
            <a:off x="311850" y="3068925"/>
            <a:ext cx="8520600" cy="17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 there are NO user-defined constructors, the compiler will generate</a:t>
            </a:r>
            <a:endParaRPr sz="1800"/>
          </a:p>
          <a:p>
            <a:pPr indent="0" lvl="0" marL="0" rtl="0" algn="l">
              <a:spcBef>
                <a:spcPts val="0"/>
              </a:spcBef>
              <a:spcAft>
                <a:spcPts val="0"/>
              </a:spcAft>
              <a:buNone/>
            </a:pPr>
            <a:r>
              <a:rPr lang="en" sz="1800"/>
              <a:t>the default constructor: X::X() for class X for you.</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Word() { } only creates a record with space for an int quantity and a</a:t>
            </a:r>
            <a:endParaRPr sz="1800"/>
          </a:p>
          <a:p>
            <a:pPr indent="0" lvl="0" marL="0" rtl="0" algn="l">
              <a:spcBef>
                <a:spcPts val="0"/>
              </a:spcBef>
              <a:spcAft>
                <a:spcPts val="0"/>
              </a:spcAft>
              <a:buNone/>
            </a:pPr>
            <a:r>
              <a:rPr lang="en" sz="1800"/>
              <a:t>char* quantity. </a:t>
            </a:r>
            <a:r>
              <a:rPr b="1" lang="en" sz="1800"/>
              <a:t>Their initial values CANNOT be trusted.</a:t>
            </a:r>
            <a:endParaRPr b="1" sz="1800"/>
          </a:p>
        </p:txBody>
      </p:sp>
      <p:sp>
        <p:nvSpPr>
          <p:cNvPr id="135" name="Google Shape;135;p23"/>
          <p:cNvSpPr txBox="1"/>
          <p:nvPr/>
        </p:nvSpPr>
        <p:spPr>
          <a:xfrm>
            <a:off x="5256900" y="2150475"/>
            <a:ext cx="30000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FF0000"/>
                </a:solidFill>
              </a:rPr>
              <a:t>which constructor called?</a:t>
            </a:r>
            <a:endParaRPr sz="18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Constructor</a:t>
            </a:r>
            <a:endParaRPr/>
          </a:p>
        </p:txBody>
      </p:sp>
      <p:sp>
        <p:nvSpPr>
          <p:cNvPr id="141" name="Google Shape;141;p24"/>
          <p:cNvSpPr txBox="1"/>
          <p:nvPr>
            <p:ph idx="1" type="body"/>
          </p:nvPr>
        </p:nvSpPr>
        <p:spPr>
          <a:xfrm>
            <a:off x="311700" y="1266175"/>
            <a:ext cx="3999900" cy="14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struct Word { </a:t>
            </a:r>
            <a:endParaRPr sz="1800"/>
          </a:p>
          <a:p>
            <a:pPr indent="457200" lvl="0" marL="0" rtl="0" algn="l">
              <a:spcBef>
                <a:spcPts val="0"/>
              </a:spcBef>
              <a:spcAft>
                <a:spcPts val="0"/>
              </a:spcAft>
              <a:buNone/>
            </a:pPr>
            <a:r>
              <a:rPr lang="en" sz="1800"/>
              <a:t>int frequency; </a:t>
            </a:r>
            <a:endParaRPr sz="1800"/>
          </a:p>
          <a:p>
            <a:pPr indent="457200" lvl="0" marL="0" rtl="0" algn="l">
              <a:spcBef>
                <a:spcPts val="0"/>
              </a:spcBef>
              <a:spcAft>
                <a:spcPts val="0"/>
              </a:spcAft>
              <a:buNone/>
            </a:pPr>
            <a:r>
              <a:rPr lang="en" sz="1800"/>
              <a:t>char* str; </a:t>
            </a:r>
            <a:endParaRPr sz="1800"/>
          </a:p>
          <a:p>
            <a:pPr indent="0" lvl="0" marL="0" rtl="0" algn="l">
              <a:spcBef>
                <a:spcPts val="0"/>
              </a:spcBef>
              <a:spcAft>
                <a:spcPts val="0"/>
              </a:spcAft>
              <a:buNone/>
            </a:pPr>
            <a:r>
              <a:rPr lang="en" sz="1800"/>
              <a:t>};</a:t>
            </a:r>
            <a:endParaRPr sz="1800"/>
          </a:p>
        </p:txBody>
      </p:sp>
      <p:sp>
        <p:nvSpPr>
          <p:cNvPr id="142" name="Google Shape;142;p24"/>
          <p:cNvSpPr txBox="1"/>
          <p:nvPr>
            <p:ph idx="2" type="body"/>
          </p:nvPr>
        </p:nvSpPr>
        <p:spPr>
          <a:xfrm>
            <a:off x="4832400" y="1266175"/>
            <a:ext cx="3999900" cy="14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int main(int argc, char* argv[]) { </a:t>
            </a:r>
            <a:endParaRPr sz="1800"/>
          </a:p>
          <a:p>
            <a:pPr indent="457200" lvl="0" marL="0" rtl="0" algn="l">
              <a:spcBef>
                <a:spcPts val="0"/>
              </a:spcBef>
              <a:spcAft>
                <a:spcPts val="0"/>
              </a:spcAft>
              <a:buNone/>
            </a:pPr>
            <a:r>
              <a:rPr lang="en" sz="1800"/>
              <a:t>Word movie; </a:t>
            </a:r>
            <a:endParaRPr sz="1800"/>
          </a:p>
          <a:p>
            <a:pPr indent="0" lvl="0" marL="0" rtl="0" algn="l">
              <a:spcBef>
                <a:spcPts val="0"/>
              </a:spcBef>
              <a:spcAft>
                <a:spcPts val="0"/>
              </a:spcAft>
              <a:buClr>
                <a:schemeClr val="dk1"/>
              </a:buClr>
              <a:buSzPts val="1100"/>
              <a:buFont typeface="Arial"/>
              <a:buNone/>
            </a:pPr>
            <a:r>
              <a:rPr lang="en" sz="1800"/>
              <a:t>}</a:t>
            </a:r>
            <a:endParaRPr sz="1800"/>
          </a:p>
        </p:txBody>
      </p:sp>
      <p:sp>
        <p:nvSpPr>
          <p:cNvPr id="143" name="Google Shape;143;p24"/>
          <p:cNvSpPr txBox="1"/>
          <p:nvPr/>
        </p:nvSpPr>
        <p:spPr>
          <a:xfrm>
            <a:off x="5256900" y="2150475"/>
            <a:ext cx="30000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FF0000"/>
                </a:solidFill>
              </a:rPr>
              <a:t>which constructor called?</a:t>
            </a:r>
            <a:endParaRPr sz="1800">
              <a:solidFill>
                <a:srgbClr val="FF0000"/>
              </a:solidFill>
            </a:endParaRPr>
          </a:p>
        </p:txBody>
      </p:sp>
      <p:sp>
        <p:nvSpPr>
          <p:cNvPr id="144" name="Google Shape;144;p24"/>
          <p:cNvSpPr txBox="1"/>
          <p:nvPr>
            <p:ph idx="2" type="body"/>
          </p:nvPr>
        </p:nvSpPr>
        <p:spPr>
          <a:xfrm>
            <a:off x="311850" y="3068925"/>
            <a:ext cx="8520600" cy="17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 there are NO user-defined constructors, the compiler will generate</a:t>
            </a:r>
            <a:endParaRPr sz="1800"/>
          </a:p>
          <a:p>
            <a:pPr indent="0" lvl="0" marL="0" rtl="0" algn="l">
              <a:spcBef>
                <a:spcPts val="0"/>
              </a:spcBef>
              <a:spcAft>
                <a:spcPts val="0"/>
              </a:spcAft>
              <a:buNone/>
            </a:pPr>
            <a:r>
              <a:rPr lang="en" sz="1800"/>
              <a:t>the default constructor: X::X() for class X for you.</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Word() { } only creates a record with space for an int quantity and a</a:t>
            </a:r>
            <a:endParaRPr sz="1800"/>
          </a:p>
          <a:p>
            <a:pPr indent="0" lvl="0" marL="0" rtl="0" algn="l">
              <a:spcBef>
                <a:spcPts val="0"/>
              </a:spcBef>
              <a:spcAft>
                <a:spcPts val="0"/>
              </a:spcAft>
              <a:buNone/>
            </a:pPr>
            <a:r>
              <a:rPr lang="en" sz="1800"/>
              <a:t>char* quantity. </a:t>
            </a:r>
            <a:r>
              <a:rPr b="1" lang="en" sz="1800"/>
              <a:t>Their initial values CANNOT be trusted.</a:t>
            </a:r>
            <a:endParaRPr b="1" sz="1800"/>
          </a:p>
        </p:txBody>
      </p:sp>
      <p:sp>
        <p:nvSpPr>
          <p:cNvPr id="145" name="Google Shape;145;p24"/>
          <p:cNvSpPr txBox="1"/>
          <p:nvPr/>
        </p:nvSpPr>
        <p:spPr>
          <a:xfrm>
            <a:off x="1832400" y="1320475"/>
            <a:ext cx="30000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FF0000"/>
                </a:solidFill>
              </a:rPr>
              <a:t>Identical to previous struct</a:t>
            </a:r>
            <a:endParaRPr sz="18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Constructor: Bug</a:t>
            </a:r>
            <a:endParaRPr/>
          </a:p>
        </p:txBody>
      </p:sp>
      <p:sp>
        <p:nvSpPr>
          <p:cNvPr id="151" name="Google Shape;151;p25"/>
          <p:cNvSpPr txBox="1"/>
          <p:nvPr>
            <p:ph idx="1" type="body"/>
          </p:nvPr>
        </p:nvSpPr>
        <p:spPr>
          <a:xfrm>
            <a:off x="311700" y="1494775"/>
            <a:ext cx="3999900" cy="35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class Word { … </a:t>
            </a:r>
            <a:endParaRPr sz="1800"/>
          </a:p>
          <a:p>
            <a:pPr indent="0" lvl="0" marL="0" rtl="0" algn="l">
              <a:spcBef>
                <a:spcPts val="0"/>
              </a:spcBef>
              <a:spcAft>
                <a:spcPts val="0"/>
              </a:spcAft>
              <a:buNone/>
            </a:pPr>
            <a:r>
              <a:rPr lang="en" sz="1800"/>
              <a:t>public: </a:t>
            </a:r>
            <a:endParaRPr sz="1800"/>
          </a:p>
          <a:p>
            <a:pPr indent="457200" lvl="0" marL="0" rtl="0" algn="l">
              <a:spcBef>
                <a:spcPts val="0"/>
              </a:spcBef>
              <a:spcAft>
                <a:spcPts val="0"/>
              </a:spcAft>
              <a:buNone/>
            </a:pPr>
            <a:r>
              <a:rPr lang="en" sz="1800"/>
              <a:t>Word(const char* s, int k = 0); </a:t>
            </a:r>
            <a:endParaRPr sz="1800"/>
          </a:p>
          <a:p>
            <a:pPr indent="0" lvl="0" marL="0" rtl="0" algn="l">
              <a:spcBef>
                <a:spcPts val="0"/>
              </a:spcBef>
              <a:spcAft>
                <a:spcPts val="0"/>
              </a:spcAft>
              <a:buNone/>
            </a:pPr>
            <a:r>
              <a:rPr lang="en"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int main() { </a:t>
            </a:r>
            <a:endParaRPr sz="1800"/>
          </a:p>
          <a:p>
            <a:pPr indent="457200" lvl="0" marL="0" rtl="0" algn="l">
              <a:spcBef>
                <a:spcPts val="0"/>
              </a:spcBef>
              <a:spcAft>
                <a:spcPts val="0"/>
              </a:spcAft>
              <a:buNone/>
            </a:pPr>
            <a:r>
              <a:rPr lang="en" sz="1800"/>
              <a:t>// which constructor? </a:t>
            </a:r>
            <a:endParaRPr sz="1800"/>
          </a:p>
          <a:p>
            <a:pPr indent="457200" lvl="0" marL="0" rtl="0" algn="l">
              <a:spcBef>
                <a:spcPts val="0"/>
              </a:spcBef>
              <a:spcAft>
                <a:spcPts val="0"/>
              </a:spcAft>
              <a:buNone/>
            </a:pPr>
            <a:r>
              <a:rPr lang="en" sz="1800"/>
              <a:t>Word movie; </a:t>
            </a:r>
            <a:endParaRPr sz="1800"/>
          </a:p>
          <a:p>
            <a:pPr indent="457200" lvl="0" marL="0" rtl="0" algn="l">
              <a:spcBef>
                <a:spcPts val="0"/>
              </a:spcBef>
              <a:spcAft>
                <a:spcPts val="0"/>
              </a:spcAft>
              <a:buNone/>
            </a:pPr>
            <a:r>
              <a:rPr lang="en" sz="1800"/>
              <a:t>// which constructor? </a:t>
            </a:r>
            <a:endParaRPr sz="1800"/>
          </a:p>
          <a:p>
            <a:pPr indent="457200" lvl="0" marL="0" rtl="0" algn="l">
              <a:spcBef>
                <a:spcPts val="0"/>
              </a:spcBef>
              <a:spcAft>
                <a:spcPts val="0"/>
              </a:spcAft>
              <a:buNone/>
            </a:pPr>
            <a:r>
              <a:rPr lang="en" sz="1800"/>
              <a:t>Word song(“Mountain“); </a:t>
            </a:r>
            <a:endParaRPr sz="1800"/>
          </a:p>
          <a:p>
            <a:pPr indent="0" lvl="0" marL="0" rtl="0" algn="l">
              <a:spcBef>
                <a:spcPts val="0"/>
              </a:spcBef>
              <a:spcAft>
                <a:spcPts val="0"/>
              </a:spcAft>
              <a:buNone/>
            </a:pPr>
            <a:r>
              <a:rPr lang="en" sz="1800"/>
              <a:t>} </a:t>
            </a:r>
            <a:endParaRPr sz="1800"/>
          </a:p>
        </p:txBody>
      </p:sp>
      <p:sp>
        <p:nvSpPr>
          <p:cNvPr id="152" name="Google Shape;152;p25"/>
          <p:cNvSpPr txBox="1"/>
          <p:nvPr>
            <p:ph idx="2" type="body"/>
          </p:nvPr>
        </p:nvSpPr>
        <p:spPr>
          <a:xfrm>
            <a:off x="2644500" y="1178952"/>
            <a:ext cx="6370200" cy="853500"/>
          </a:xfrm>
          <a:prstGeom prst="rect">
            <a:avLst/>
          </a:prstGeom>
          <a:solidFill>
            <a:srgbClr val="434343"/>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latin typeface="Courier New"/>
                <a:ea typeface="Courier New"/>
                <a:cs typeface="Courier New"/>
                <a:sym typeface="Courier New"/>
              </a:rPr>
              <a:t>a.cc: 16: no matching function for call to ‘Word::Word()’</a:t>
            </a:r>
            <a:endParaRPr>
              <a:solidFill>
                <a:schemeClr val="lt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lt1"/>
                </a:solidFill>
                <a:latin typeface="Courier New"/>
                <a:ea typeface="Courier New"/>
                <a:cs typeface="Courier New"/>
                <a:sym typeface="Courier New"/>
              </a:rPr>
              <a:t>a.cc: 12: candidates are: Word::Word(const Word &amp;)</a:t>
            </a:r>
            <a:endParaRPr>
              <a:solidFill>
                <a:schemeClr val="lt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lt1"/>
                </a:solidFill>
                <a:latin typeface="Courier New"/>
                <a:ea typeface="Courier New"/>
                <a:cs typeface="Courier New"/>
                <a:sym typeface="Courier New"/>
              </a:rPr>
              <a:t>a.cc: 7: Word::Word(const char*, int)</a:t>
            </a:r>
            <a:endParaRPr>
              <a:solidFill>
                <a:schemeClr val="lt1"/>
              </a:solidFill>
              <a:latin typeface="Courier New"/>
              <a:ea typeface="Courier New"/>
              <a:cs typeface="Courier New"/>
              <a:sym typeface="Courier New"/>
            </a:endParaRPr>
          </a:p>
        </p:txBody>
      </p:sp>
      <p:sp>
        <p:nvSpPr>
          <p:cNvPr id="153" name="Google Shape;153;p25"/>
          <p:cNvSpPr txBox="1"/>
          <p:nvPr>
            <p:ph idx="2" type="body"/>
          </p:nvPr>
        </p:nvSpPr>
        <p:spPr>
          <a:xfrm>
            <a:off x="3923650" y="3043800"/>
            <a:ext cx="4908900" cy="12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BUT: only when there are NO user-defined constructors, will the compiler automatically supply the default constructor.</a:t>
            </a: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26"/>
          <p:cNvPicPr preferRelativeResize="0"/>
          <p:nvPr/>
        </p:nvPicPr>
        <p:blipFill>
          <a:blip r:embed="rId3">
            <a:alphaModFix/>
          </a:blip>
          <a:stretch>
            <a:fillRect/>
          </a:stretch>
        </p:blipFill>
        <p:spPr>
          <a:xfrm>
            <a:off x="0" y="0"/>
            <a:ext cx="9143999" cy="48423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7"/>
          <p:cNvPicPr preferRelativeResize="0"/>
          <p:nvPr/>
        </p:nvPicPr>
        <p:blipFill>
          <a:blip r:embed="rId3">
            <a:alphaModFix/>
          </a:blip>
          <a:stretch>
            <a:fillRect/>
          </a:stretch>
        </p:blipFill>
        <p:spPr>
          <a:xfrm>
            <a:off x="704850" y="476250"/>
            <a:ext cx="7734300" cy="4191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28"/>
          <p:cNvPicPr preferRelativeResize="0"/>
          <p:nvPr/>
        </p:nvPicPr>
        <p:blipFill>
          <a:blip r:embed="rId3">
            <a:alphaModFix/>
          </a:blip>
          <a:stretch>
            <a:fillRect/>
          </a:stretch>
        </p:blipFill>
        <p:spPr>
          <a:xfrm>
            <a:off x="152400" y="152400"/>
            <a:ext cx="8725341"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Conversion Constructor</a:t>
            </a:r>
            <a:endParaRPr/>
          </a:p>
        </p:txBody>
      </p:sp>
      <p:sp>
        <p:nvSpPr>
          <p:cNvPr id="174" name="Google Shape;174;p29"/>
          <p:cNvSpPr txBox="1"/>
          <p:nvPr>
            <p:ph idx="1" type="body"/>
          </p:nvPr>
        </p:nvSpPr>
        <p:spPr>
          <a:xfrm>
            <a:off x="311700" y="3137125"/>
            <a:ext cx="8520600" cy="135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constructor accepting a single argument specifies a conversion from its argument type to the type of its class: Word(const char*) converts from type const char* to type Word.</a:t>
            </a:r>
            <a:endParaRPr/>
          </a:p>
          <a:p>
            <a:pPr indent="0" lvl="0" marL="0" rtl="0" algn="l">
              <a:spcBef>
                <a:spcPts val="1600"/>
              </a:spcBef>
              <a:spcAft>
                <a:spcPts val="0"/>
              </a:spcAft>
              <a:buNone/>
            </a:pPr>
            <a:r>
              <a:rPr lang="en"/>
              <a:t>Notice that if all but ONE argument of a constructor have default values, it is still considered a conversion constructor.</a:t>
            </a:r>
            <a:endParaRPr/>
          </a:p>
          <a:p>
            <a:pPr indent="0" lvl="0" marL="0" rtl="0" algn="l">
              <a:spcBef>
                <a:spcPts val="1600"/>
              </a:spcBef>
              <a:spcAft>
                <a:spcPts val="1600"/>
              </a:spcAft>
              <a:buNone/>
            </a:pPr>
            <a:r>
              <a:rPr lang="en"/>
              <a:t> </a:t>
            </a:r>
            <a:endParaRPr/>
          </a:p>
        </p:txBody>
      </p:sp>
      <p:pic>
        <p:nvPicPr>
          <p:cNvPr id="175" name="Google Shape;175;p29"/>
          <p:cNvPicPr preferRelativeResize="0"/>
          <p:nvPr/>
        </p:nvPicPr>
        <p:blipFill rotWithShape="1">
          <a:blip r:embed="rId3">
            <a:alphaModFix/>
          </a:blip>
          <a:srcRect b="43582" l="0" r="0" t="0"/>
          <a:stretch/>
        </p:blipFill>
        <p:spPr>
          <a:xfrm>
            <a:off x="369925" y="1104625"/>
            <a:ext cx="4545482" cy="2124375"/>
          </a:xfrm>
          <a:prstGeom prst="rect">
            <a:avLst/>
          </a:prstGeom>
          <a:noFill/>
          <a:ln>
            <a:noFill/>
          </a:ln>
        </p:spPr>
      </p:pic>
      <p:pic>
        <p:nvPicPr>
          <p:cNvPr id="176" name="Google Shape;176;p29"/>
          <p:cNvPicPr preferRelativeResize="0"/>
          <p:nvPr/>
        </p:nvPicPr>
        <p:blipFill rotWithShape="1">
          <a:blip r:embed="rId3">
            <a:alphaModFix/>
          </a:blip>
          <a:srcRect b="0" l="0" r="15902" t="56892"/>
          <a:stretch/>
        </p:blipFill>
        <p:spPr>
          <a:xfrm>
            <a:off x="4956174" y="1104625"/>
            <a:ext cx="3822474" cy="1623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Copy Constructor</a:t>
            </a:r>
            <a:endParaRPr/>
          </a:p>
        </p:txBody>
      </p:sp>
      <p:sp>
        <p:nvSpPr>
          <p:cNvPr id="182" name="Google Shape;182;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copy constructor has only ONE argument of the same class </a:t>
            </a:r>
            <a:endParaRPr/>
          </a:p>
          <a:p>
            <a:pPr indent="0" lvl="0" marL="0" rtl="0" algn="l">
              <a:spcBef>
                <a:spcPts val="1600"/>
              </a:spcBef>
              <a:spcAft>
                <a:spcPts val="0"/>
              </a:spcAft>
              <a:buNone/>
            </a:pPr>
            <a:r>
              <a:rPr lang="en"/>
              <a:t>Syntax: X(const X&amp;) for the class X.</a:t>
            </a:r>
            <a:endParaRPr/>
          </a:p>
          <a:p>
            <a:pPr indent="0" lvl="0" marL="0" rtl="0" algn="l">
              <a:spcBef>
                <a:spcPts val="1600"/>
              </a:spcBef>
              <a:spcAft>
                <a:spcPts val="0"/>
              </a:spcAft>
              <a:buNone/>
            </a:pPr>
            <a:r>
              <a:rPr lang="en"/>
              <a:t>It is called upon:</a:t>
            </a:r>
            <a:endParaRPr/>
          </a:p>
          <a:p>
            <a:pPr indent="-342900" lvl="0" marL="457200" rtl="0" algn="l">
              <a:spcBef>
                <a:spcPts val="1600"/>
              </a:spcBef>
              <a:spcAft>
                <a:spcPts val="0"/>
              </a:spcAft>
              <a:buSzPts val="1800"/>
              <a:buChar char="●"/>
            </a:pPr>
            <a:r>
              <a:rPr lang="en"/>
              <a:t>parameter passing to a function (call-by-value) </a:t>
            </a:r>
            <a:endParaRPr/>
          </a:p>
          <a:p>
            <a:pPr indent="-342900" lvl="0" marL="457200" rtl="0" algn="l">
              <a:spcBef>
                <a:spcPts val="0"/>
              </a:spcBef>
              <a:spcAft>
                <a:spcPts val="0"/>
              </a:spcAft>
              <a:buSzPts val="1800"/>
              <a:buChar char="●"/>
            </a:pPr>
            <a:r>
              <a:rPr lang="en"/>
              <a:t>initialization assignment: Word x(“Oscars”); Word y = x; </a:t>
            </a:r>
            <a:endParaRPr/>
          </a:p>
          <a:p>
            <a:pPr indent="-342900" lvl="0" marL="457200" rtl="0" algn="l">
              <a:spcBef>
                <a:spcPts val="0"/>
              </a:spcBef>
              <a:spcAft>
                <a:spcPts val="0"/>
              </a:spcAft>
              <a:buSzPts val="1800"/>
              <a:buChar char="●"/>
            </a:pPr>
            <a:r>
              <a:rPr lang="en"/>
              <a:t>value returned by a function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Copy Constructor</a:t>
            </a:r>
            <a:endParaRPr/>
          </a:p>
        </p:txBody>
      </p:sp>
      <p:pic>
        <p:nvPicPr>
          <p:cNvPr id="188" name="Google Shape;188;p31"/>
          <p:cNvPicPr preferRelativeResize="0"/>
          <p:nvPr/>
        </p:nvPicPr>
        <p:blipFill>
          <a:blip r:embed="rId3">
            <a:alphaModFix/>
          </a:blip>
          <a:stretch>
            <a:fillRect/>
          </a:stretch>
        </p:blipFill>
        <p:spPr>
          <a:xfrm>
            <a:off x="236700" y="1184526"/>
            <a:ext cx="8678701" cy="2738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Access Specifiers/Modifiers</a:t>
            </a:r>
            <a:endParaRPr/>
          </a:p>
          <a:p>
            <a:pPr indent="-342900" lvl="0" marL="457200" rtl="0" algn="l">
              <a:spcBef>
                <a:spcPts val="0"/>
              </a:spcBef>
              <a:spcAft>
                <a:spcPts val="0"/>
              </a:spcAft>
              <a:buSzPts val="1800"/>
              <a:buAutoNum type="arabicPeriod"/>
            </a:pPr>
            <a:r>
              <a:rPr lang="en"/>
              <a:t>Constructors</a:t>
            </a:r>
            <a:endParaRPr/>
          </a:p>
          <a:p>
            <a:pPr indent="-342900" lvl="0" marL="457200" rtl="0" algn="l">
              <a:spcBef>
                <a:spcPts val="0"/>
              </a:spcBef>
              <a:spcAft>
                <a:spcPts val="0"/>
              </a:spcAft>
              <a:buSzPts val="1800"/>
              <a:buAutoNum type="arabicPeriod"/>
            </a:pPr>
            <a:r>
              <a:rPr lang="en"/>
              <a:t>Order of Construction</a:t>
            </a:r>
            <a:endParaRPr/>
          </a:p>
          <a:p>
            <a:pPr indent="0" lvl="0" marL="0" rtl="0" algn="l">
              <a:spcBef>
                <a:spcPts val="1600"/>
              </a:spcBef>
              <a:spcAft>
                <a:spcPts val="1600"/>
              </a:spcAft>
              <a:buNone/>
            </a:pPr>
            <a:r>
              <a:t/>
            </a:r>
            <a:endParaRPr/>
          </a:p>
        </p:txBody>
      </p:sp>
      <p:sp>
        <p:nvSpPr>
          <p:cNvPr id="74" name="Google Shape;74;p14"/>
          <p:cNvSpPr txBox="1"/>
          <p:nvPr/>
        </p:nvSpPr>
        <p:spPr>
          <a:xfrm>
            <a:off x="0" y="4833300"/>
            <a:ext cx="4879500" cy="3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https://docs.microsoft.com/en-us/cpp/cpp/constructors-cpp?view=vs-2019</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Copy Constructor</a:t>
            </a:r>
            <a:endParaRPr/>
          </a:p>
        </p:txBody>
      </p:sp>
      <p:pic>
        <p:nvPicPr>
          <p:cNvPr id="194" name="Google Shape;194;p32"/>
          <p:cNvPicPr preferRelativeResize="0"/>
          <p:nvPr/>
        </p:nvPicPr>
        <p:blipFill>
          <a:blip r:embed="rId3">
            <a:alphaModFix/>
          </a:blip>
          <a:stretch>
            <a:fillRect/>
          </a:stretch>
        </p:blipFill>
        <p:spPr>
          <a:xfrm>
            <a:off x="311700" y="1152424"/>
            <a:ext cx="5883468" cy="3740825"/>
          </a:xfrm>
          <a:prstGeom prst="rect">
            <a:avLst/>
          </a:prstGeom>
          <a:noFill/>
          <a:ln>
            <a:noFill/>
          </a:ln>
        </p:spPr>
      </p:pic>
      <p:pic>
        <p:nvPicPr>
          <p:cNvPr id="195" name="Google Shape;195;p32"/>
          <p:cNvPicPr preferRelativeResize="0"/>
          <p:nvPr/>
        </p:nvPicPr>
        <p:blipFill>
          <a:blip r:embed="rId4">
            <a:alphaModFix/>
          </a:blip>
          <a:stretch>
            <a:fillRect/>
          </a:stretch>
        </p:blipFill>
        <p:spPr>
          <a:xfrm>
            <a:off x="6157443" y="1698375"/>
            <a:ext cx="2644032" cy="23563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Copy Constructor</a:t>
            </a:r>
            <a:endParaRPr/>
          </a:p>
        </p:txBody>
      </p:sp>
      <p:pic>
        <p:nvPicPr>
          <p:cNvPr id="201" name="Google Shape;201;p33"/>
          <p:cNvPicPr preferRelativeResize="0"/>
          <p:nvPr/>
        </p:nvPicPr>
        <p:blipFill>
          <a:blip r:embed="rId3">
            <a:alphaModFix/>
          </a:blip>
          <a:stretch>
            <a:fillRect/>
          </a:stretch>
        </p:blipFill>
        <p:spPr>
          <a:xfrm>
            <a:off x="311700" y="1152424"/>
            <a:ext cx="5883468" cy="3740825"/>
          </a:xfrm>
          <a:prstGeom prst="rect">
            <a:avLst/>
          </a:prstGeom>
          <a:noFill/>
          <a:ln>
            <a:noFill/>
          </a:ln>
        </p:spPr>
      </p:pic>
      <p:pic>
        <p:nvPicPr>
          <p:cNvPr id="202" name="Google Shape;202;p33"/>
          <p:cNvPicPr preferRelativeResize="0"/>
          <p:nvPr/>
        </p:nvPicPr>
        <p:blipFill>
          <a:blip r:embed="rId4">
            <a:alphaModFix/>
          </a:blip>
          <a:stretch>
            <a:fillRect/>
          </a:stretch>
        </p:blipFill>
        <p:spPr>
          <a:xfrm>
            <a:off x="5895800" y="1661950"/>
            <a:ext cx="2903450" cy="2381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of Construction</a:t>
            </a:r>
            <a:endParaRPr/>
          </a:p>
        </p:txBody>
      </p:sp>
      <p:sp>
        <p:nvSpPr>
          <p:cNvPr id="208" name="Google Shape;208;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calls base class and member constructors in the order of declaration.</a:t>
            </a:r>
            <a:endParaRPr/>
          </a:p>
          <a:p>
            <a:pPr indent="0" lvl="0" marL="0" rtl="0" algn="l">
              <a:spcBef>
                <a:spcPts val="1600"/>
              </a:spcBef>
              <a:spcAft>
                <a:spcPts val="0"/>
              </a:spcAft>
              <a:buNone/>
            </a:pPr>
            <a:r>
              <a:rPr lang="en"/>
              <a:t>If the class is derived from virtual base classes, it initializes the object's virtual base pointers.</a:t>
            </a:r>
            <a:endParaRPr/>
          </a:p>
          <a:p>
            <a:pPr indent="0" lvl="0" marL="0" rtl="0" algn="l">
              <a:spcBef>
                <a:spcPts val="1600"/>
              </a:spcBef>
              <a:spcAft>
                <a:spcPts val="0"/>
              </a:spcAft>
              <a:buNone/>
            </a:pPr>
            <a:r>
              <a:rPr lang="en"/>
              <a:t>If the class has or inherits virtual functions, it initializes the object's virtual function pointers. Virtual function pointers point to the class's virtual function table to enable correct binding of virtual function calls to code.</a:t>
            </a:r>
            <a:endParaRPr/>
          </a:p>
          <a:p>
            <a:pPr indent="0" lvl="0" marL="0" rtl="0" algn="l">
              <a:spcBef>
                <a:spcPts val="1600"/>
              </a:spcBef>
              <a:spcAft>
                <a:spcPts val="1600"/>
              </a:spcAft>
              <a:buNone/>
            </a:pPr>
            <a:r>
              <a:rPr lang="en"/>
              <a:t>It executes any code in its function body.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 of Three</a:t>
            </a:r>
            <a:endParaRPr/>
          </a:p>
        </p:txBody>
      </p:sp>
      <p:sp>
        <p:nvSpPr>
          <p:cNvPr id="214" name="Google Shape;214;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rule of three (also known as the Law of The Big Three or The Big Three) is a rule of thumb in C++ (prior to C++11) </a:t>
            </a:r>
            <a:endParaRPr/>
          </a:p>
          <a:p>
            <a:pPr indent="0" lvl="0" marL="0" rtl="0" algn="l">
              <a:spcBef>
                <a:spcPts val="1600"/>
              </a:spcBef>
              <a:spcAft>
                <a:spcPts val="0"/>
              </a:spcAft>
              <a:buNone/>
            </a:pPr>
            <a:r>
              <a:rPr lang="en"/>
              <a:t>It claims that if a class defines one (or more) of the following it should probably explicitly define all three:</a:t>
            </a:r>
            <a:endParaRPr/>
          </a:p>
          <a:p>
            <a:pPr indent="-342900" lvl="0" marL="457200" rtl="0" algn="l">
              <a:spcBef>
                <a:spcPts val="1600"/>
              </a:spcBef>
              <a:spcAft>
                <a:spcPts val="0"/>
              </a:spcAft>
              <a:buSzPts val="1800"/>
              <a:buChar char="●"/>
            </a:pPr>
            <a:r>
              <a:rPr lang="en"/>
              <a:t>destructor</a:t>
            </a:r>
            <a:endParaRPr/>
          </a:p>
          <a:p>
            <a:pPr indent="-342900" lvl="0" marL="457200" rtl="0" algn="l">
              <a:spcBef>
                <a:spcPts val="0"/>
              </a:spcBef>
              <a:spcAft>
                <a:spcPts val="0"/>
              </a:spcAft>
              <a:buSzPts val="1800"/>
              <a:buChar char="●"/>
            </a:pPr>
            <a:r>
              <a:rPr lang="en"/>
              <a:t>copy constructor</a:t>
            </a:r>
            <a:endParaRPr/>
          </a:p>
          <a:p>
            <a:pPr indent="-342900" lvl="0" marL="457200" rtl="0" algn="l">
              <a:spcBef>
                <a:spcPts val="0"/>
              </a:spcBef>
              <a:spcAft>
                <a:spcPts val="0"/>
              </a:spcAft>
              <a:buSzPts val="1800"/>
              <a:buChar char="●"/>
            </a:pPr>
            <a:r>
              <a:rPr lang="en"/>
              <a:t>copy assignment operator</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Reading: Rule of Five &amp; Rule of Zero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 Specifiers and its Types</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Access Specifiers determine who has access to the members that follow the specifiers</a:t>
            </a:r>
            <a:endParaRPr/>
          </a:p>
          <a:p>
            <a:pPr indent="-342900" lvl="0" marL="457200" rtl="0" algn="l">
              <a:spcBef>
                <a:spcPts val="0"/>
              </a:spcBef>
              <a:spcAft>
                <a:spcPts val="0"/>
              </a:spcAft>
              <a:buSzPts val="1800"/>
              <a:buChar char="●"/>
            </a:pPr>
            <a:r>
              <a:rPr lang="en"/>
              <a:t>Question: What is the default access specifier in C++?</a:t>
            </a:r>
            <a:endParaRPr/>
          </a:p>
          <a:p>
            <a:pPr indent="-342900" lvl="0" marL="457200" rtl="0" algn="l">
              <a:spcBef>
                <a:spcPts val="0"/>
              </a:spcBef>
              <a:spcAft>
                <a:spcPts val="0"/>
              </a:spcAft>
              <a:buSzPts val="1800"/>
              <a:buChar char="●"/>
            </a:pPr>
            <a:r>
              <a:rPr lang="en"/>
              <a:t>Types</a:t>
            </a:r>
            <a:endParaRPr/>
          </a:p>
          <a:p>
            <a:pPr indent="-317500" lvl="1" marL="914400" rtl="0" algn="l">
              <a:spcBef>
                <a:spcPts val="0"/>
              </a:spcBef>
              <a:spcAft>
                <a:spcPts val="0"/>
              </a:spcAft>
              <a:buSzPts val="1400"/>
              <a:buChar char="○"/>
            </a:pPr>
            <a:r>
              <a:rPr lang="en"/>
              <a:t>Public</a:t>
            </a:r>
            <a:endParaRPr/>
          </a:p>
          <a:p>
            <a:pPr indent="-317500" lvl="1" marL="914400" rtl="0" algn="l">
              <a:spcBef>
                <a:spcPts val="0"/>
              </a:spcBef>
              <a:spcAft>
                <a:spcPts val="0"/>
              </a:spcAft>
              <a:buSzPts val="1400"/>
              <a:buChar char="○"/>
            </a:pPr>
            <a:r>
              <a:rPr lang="en"/>
              <a:t>Private</a:t>
            </a:r>
            <a:endParaRPr/>
          </a:p>
          <a:p>
            <a:pPr indent="-317500" lvl="1" marL="914400" rtl="0" algn="l">
              <a:spcBef>
                <a:spcPts val="0"/>
              </a:spcBef>
              <a:spcAft>
                <a:spcPts val="0"/>
              </a:spcAft>
              <a:buSzPts val="1400"/>
              <a:buChar char="○"/>
            </a:pPr>
            <a:r>
              <a:rPr lang="en"/>
              <a:t>Protected (Self-Read)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 Specifiers: Public</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87" name="Google Shape;87;p16"/>
          <p:cNvSpPr txBox="1"/>
          <p:nvPr>
            <p:ph idx="1" type="body"/>
          </p:nvPr>
        </p:nvSpPr>
        <p:spPr>
          <a:xfrm>
            <a:off x="311700" y="1217975"/>
            <a:ext cx="6142200" cy="37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class </a:t>
            </a:r>
            <a:r>
              <a:rPr lang="en"/>
              <a:t>DateClass</a:t>
            </a:r>
            <a:r>
              <a:rPr lang="en" sz="1800"/>
              <a:t> { </a:t>
            </a:r>
            <a:endParaRPr sz="1800"/>
          </a:p>
          <a:p>
            <a:pPr indent="0" lvl="0" marL="0" rtl="0" algn="l">
              <a:spcBef>
                <a:spcPts val="0"/>
              </a:spcBef>
              <a:spcAft>
                <a:spcPts val="0"/>
              </a:spcAft>
              <a:buNone/>
            </a:pPr>
            <a:r>
              <a:rPr lang="en" sz="1800"/>
              <a:t>public: </a:t>
            </a:r>
            <a:endParaRPr sz="1800"/>
          </a:p>
          <a:p>
            <a:pPr indent="457200" lvl="0" marL="0" rtl="0" algn="l">
              <a:spcBef>
                <a:spcPts val="0"/>
              </a:spcBef>
              <a:spcAft>
                <a:spcPts val="0"/>
              </a:spcAft>
              <a:buNone/>
            </a:pPr>
            <a:r>
              <a:rPr lang="en"/>
              <a:t>int month;  //can be accessed by anyone</a:t>
            </a:r>
            <a:endParaRPr/>
          </a:p>
          <a:p>
            <a:pPr indent="457200" lvl="0" marL="0" rtl="0" algn="l">
              <a:spcBef>
                <a:spcPts val="0"/>
              </a:spcBef>
              <a:spcAft>
                <a:spcPts val="0"/>
              </a:spcAft>
              <a:buNone/>
            </a:pPr>
            <a:r>
              <a:rPr lang="en"/>
              <a:t>int day;       //can be accessed by anyone</a:t>
            </a:r>
            <a:endParaRPr/>
          </a:p>
          <a:p>
            <a:pPr indent="457200" lvl="0" marL="0" rtl="0" algn="l">
              <a:spcBef>
                <a:spcPts val="0"/>
              </a:spcBef>
              <a:spcAft>
                <a:spcPts val="0"/>
              </a:spcAft>
              <a:buNone/>
            </a:pPr>
            <a:r>
              <a:rPr lang="en"/>
              <a:t>int year;     //can be accessed by anyone</a:t>
            </a:r>
            <a:endParaRPr/>
          </a:p>
          <a:p>
            <a:pPr indent="0" lvl="0" marL="0" rtl="0" algn="l">
              <a:spcBef>
                <a:spcPts val="0"/>
              </a:spcBef>
              <a:spcAft>
                <a:spcPts val="0"/>
              </a:spcAft>
              <a:buNone/>
            </a:pPr>
            <a:r>
              <a:rPr lang="en" sz="1800"/>
              <a:t>}; </a:t>
            </a:r>
            <a:endParaRPr sz="1800"/>
          </a:p>
          <a:p>
            <a:pPr indent="0" lvl="0" marL="0" rtl="0" algn="l">
              <a:spcBef>
                <a:spcPts val="0"/>
              </a:spcBef>
              <a:spcAft>
                <a:spcPts val="0"/>
              </a:spcAft>
              <a:buNone/>
            </a:pPr>
            <a:r>
              <a:t/>
            </a:r>
            <a:endParaRPr/>
          </a:p>
          <a:p>
            <a:pPr indent="0" lvl="0" marL="0" rtl="0" algn="l">
              <a:spcBef>
                <a:spcPts val="0"/>
              </a:spcBef>
              <a:spcAft>
                <a:spcPts val="0"/>
              </a:spcAft>
              <a:buNone/>
            </a:pPr>
            <a:r>
              <a:rPr lang="en"/>
              <a:t>int main() {</a:t>
            </a:r>
            <a:endParaRPr/>
          </a:p>
          <a:p>
            <a:pPr indent="0" lvl="0" marL="0" rtl="0" algn="l">
              <a:spcBef>
                <a:spcPts val="0"/>
              </a:spcBef>
              <a:spcAft>
                <a:spcPts val="0"/>
              </a:spcAft>
              <a:buNone/>
            </a:pPr>
            <a:r>
              <a:rPr lang="en"/>
              <a:t>	DateClass date;</a:t>
            </a:r>
            <a:endParaRPr/>
          </a:p>
          <a:p>
            <a:pPr indent="0" lvl="0" marL="0" rtl="0" algn="l">
              <a:spcBef>
                <a:spcPts val="0"/>
              </a:spcBef>
              <a:spcAft>
                <a:spcPts val="0"/>
              </a:spcAft>
              <a:buNone/>
            </a:pPr>
            <a:r>
              <a:rPr lang="en"/>
              <a:t>	date.month = 11; //okay because month is public</a:t>
            </a:r>
            <a:endParaRPr/>
          </a:p>
          <a:p>
            <a:pPr indent="0" lvl="0" marL="0" rtl="0" algn="l">
              <a:spcBef>
                <a:spcPts val="0"/>
              </a:spcBef>
              <a:spcAft>
                <a:spcPts val="0"/>
              </a:spcAft>
              <a:buNone/>
            </a:pP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 Specifiers: Private</a:t>
            </a:r>
            <a:endParaRPr/>
          </a:p>
        </p:txBody>
      </p:sp>
      <p:sp>
        <p:nvSpPr>
          <p:cNvPr id="93" name="Google Shape;93;p17"/>
          <p:cNvSpPr txBox="1"/>
          <p:nvPr>
            <p:ph idx="1" type="body"/>
          </p:nvPr>
        </p:nvSpPr>
        <p:spPr>
          <a:xfrm>
            <a:off x="311700" y="1217975"/>
            <a:ext cx="8832300" cy="37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class </a:t>
            </a:r>
            <a:r>
              <a:rPr lang="en"/>
              <a:t>DateClass</a:t>
            </a:r>
            <a:r>
              <a:rPr lang="en" sz="1800"/>
              <a:t> { </a:t>
            </a:r>
            <a:endParaRPr sz="1800"/>
          </a:p>
          <a:p>
            <a:pPr indent="457200" lvl="0" marL="0" rtl="0" algn="l">
              <a:spcBef>
                <a:spcPts val="0"/>
              </a:spcBef>
              <a:spcAft>
                <a:spcPts val="0"/>
              </a:spcAft>
              <a:buNone/>
            </a:pPr>
            <a:r>
              <a:rPr lang="en"/>
              <a:t>int month;  //private by default can only be accessed by member functions</a:t>
            </a:r>
            <a:endParaRPr/>
          </a:p>
          <a:p>
            <a:pPr indent="457200" lvl="0" marL="0" rtl="0" algn="l">
              <a:spcBef>
                <a:spcPts val="0"/>
              </a:spcBef>
              <a:spcAft>
                <a:spcPts val="0"/>
              </a:spcAft>
              <a:buNone/>
            </a:pPr>
            <a:r>
              <a:rPr lang="en"/>
              <a:t>int day;       //</a:t>
            </a:r>
            <a:r>
              <a:rPr lang="en"/>
              <a:t>private by default can only be accessed by member functions</a:t>
            </a:r>
            <a:endParaRPr/>
          </a:p>
          <a:p>
            <a:pPr indent="457200" lvl="0" marL="0" rtl="0" algn="l">
              <a:spcBef>
                <a:spcPts val="0"/>
              </a:spcBef>
              <a:spcAft>
                <a:spcPts val="0"/>
              </a:spcAft>
              <a:buNone/>
            </a:pPr>
            <a:r>
              <a:rPr lang="en"/>
              <a:t>int year;     //</a:t>
            </a:r>
            <a:r>
              <a:rPr lang="en"/>
              <a:t>private by default can only be accessed by member functions</a:t>
            </a:r>
            <a:endParaRPr/>
          </a:p>
          <a:p>
            <a:pPr indent="0" lvl="0" marL="0" rtl="0" algn="l">
              <a:spcBef>
                <a:spcPts val="0"/>
              </a:spcBef>
              <a:spcAft>
                <a:spcPts val="0"/>
              </a:spcAft>
              <a:buNone/>
            </a:pPr>
            <a:r>
              <a:rPr lang="en" sz="1800"/>
              <a:t>}; </a:t>
            </a:r>
            <a:endParaRPr sz="1800"/>
          </a:p>
          <a:p>
            <a:pPr indent="0" lvl="0" marL="0" rtl="0" algn="l">
              <a:spcBef>
                <a:spcPts val="0"/>
              </a:spcBef>
              <a:spcAft>
                <a:spcPts val="0"/>
              </a:spcAft>
              <a:buNone/>
            </a:pPr>
            <a:r>
              <a:t/>
            </a:r>
            <a:endParaRPr/>
          </a:p>
          <a:p>
            <a:pPr indent="0" lvl="0" marL="0" rtl="0" algn="l">
              <a:spcBef>
                <a:spcPts val="0"/>
              </a:spcBef>
              <a:spcAft>
                <a:spcPts val="0"/>
              </a:spcAft>
              <a:buNone/>
            </a:pPr>
            <a:r>
              <a:rPr lang="en"/>
              <a:t>int main() {</a:t>
            </a:r>
            <a:endParaRPr/>
          </a:p>
          <a:p>
            <a:pPr indent="0" lvl="0" marL="0" rtl="0" algn="l">
              <a:spcBef>
                <a:spcPts val="0"/>
              </a:spcBef>
              <a:spcAft>
                <a:spcPts val="0"/>
              </a:spcAft>
              <a:buNone/>
            </a:pPr>
            <a:r>
              <a:rPr lang="en"/>
              <a:t>	DateClass date;</a:t>
            </a:r>
            <a:endParaRPr/>
          </a:p>
          <a:p>
            <a:pPr indent="0" lvl="0" marL="0" rtl="0" algn="l">
              <a:spcBef>
                <a:spcPts val="0"/>
              </a:spcBef>
              <a:spcAft>
                <a:spcPts val="0"/>
              </a:spcAft>
              <a:buNone/>
            </a:pPr>
            <a:r>
              <a:rPr lang="en"/>
              <a:t>	date.month = 11; //error</a:t>
            </a:r>
            <a:endParaRPr/>
          </a:p>
          <a:p>
            <a:pPr indent="0" lvl="0" marL="0" rtl="0" algn="l">
              <a:spcBef>
                <a:spcPts val="0"/>
              </a:spcBef>
              <a:spcAft>
                <a:spcPts val="0"/>
              </a:spcAft>
              <a:buNone/>
            </a:pP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Access Specifiers?</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achieve </a:t>
            </a:r>
            <a:r>
              <a:rPr b="1" lang="en"/>
              <a:t>Encapsulation (Data Hiding)</a:t>
            </a:r>
            <a:endParaRPr b="1"/>
          </a:p>
          <a:p>
            <a:pPr indent="-342900" lvl="0" marL="457200" rtl="0" algn="l">
              <a:spcBef>
                <a:spcPts val="0"/>
              </a:spcBef>
              <a:spcAft>
                <a:spcPts val="0"/>
              </a:spcAft>
              <a:buSzPts val="1800"/>
              <a:buChar char="●"/>
            </a:pPr>
            <a:r>
              <a:rPr lang="en"/>
              <a:t>For eg: TV has a remote control to turn the TV on/off</a:t>
            </a:r>
            <a:endParaRPr/>
          </a:p>
          <a:p>
            <a:pPr indent="-342900" lvl="0" marL="457200" rtl="0" algn="l">
              <a:spcBef>
                <a:spcPts val="0"/>
              </a:spcBef>
              <a:spcAft>
                <a:spcPts val="0"/>
              </a:spcAft>
              <a:buSzPts val="1800"/>
              <a:buChar char="●"/>
            </a:pPr>
            <a:r>
              <a:rPr lang="en"/>
              <a:t>Button is a simple interface here</a:t>
            </a:r>
            <a:endParaRPr/>
          </a:p>
          <a:p>
            <a:pPr indent="-342900" lvl="0" marL="457200" rtl="0" algn="l">
              <a:spcBef>
                <a:spcPts val="0"/>
              </a:spcBef>
              <a:spcAft>
                <a:spcPts val="0"/>
              </a:spcAft>
              <a:buSzPts val="1800"/>
              <a:buChar char="●"/>
            </a:pPr>
            <a:r>
              <a:rPr lang="en"/>
              <a:t>How it operates is hidden away from us</a:t>
            </a:r>
            <a:endParaRPr/>
          </a:p>
          <a:p>
            <a:pPr indent="-342900" lvl="0" marL="457200" rtl="0" algn="l">
              <a:spcBef>
                <a:spcPts val="0"/>
              </a:spcBef>
              <a:spcAft>
                <a:spcPts val="0"/>
              </a:spcAft>
              <a:buSzPts val="1800"/>
              <a:buChar char="●"/>
            </a:pPr>
            <a:r>
              <a:rPr lang="en"/>
              <a:t>You don’t need to know the details of the implementation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a:t>
            </a:r>
            <a:endParaRPr/>
          </a:p>
        </p:txBody>
      </p:sp>
      <p:pic>
        <p:nvPicPr>
          <p:cNvPr id="105" name="Google Shape;105;p19"/>
          <p:cNvPicPr preferRelativeResize="0"/>
          <p:nvPr/>
        </p:nvPicPr>
        <p:blipFill>
          <a:blip r:embed="rId3">
            <a:alphaModFix/>
          </a:blip>
          <a:stretch>
            <a:fillRect/>
          </a:stretch>
        </p:blipFill>
        <p:spPr>
          <a:xfrm>
            <a:off x="425900" y="1152425"/>
            <a:ext cx="7818999" cy="3588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20"/>
          <p:cNvPicPr preferRelativeResize="0"/>
          <p:nvPr/>
        </p:nvPicPr>
        <p:blipFill rotWithShape="1">
          <a:blip r:embed="rId3">
            <a:alphaModFix/>
          </a:blip>
          <a:srcRect b="0" l="0" r="0" t="11245"/>
          <a:stretch/>
        </p:blipFill>
        <p:spPr>
          <a:xfrm>
            <a:off x="457200" y="0"/>
            <a:ext cx="8310902" cy="5143501"/>
          </a:xfrm>
          <a:prstGeom prst="rect">
            <a:avLst/>
          </a:prstGeom>
          <a:noFill/>
          <a:ln>
            <a:noFill/>
          </a:ln>
        </p:spPr>
      </p:pic>
      <p:sp>
        <p:nvSpPr>
          <p:cNvPr id="111" name="Google Shape;111;p20"/>
          <p:cNvSpPr txBox="1"/>
          <p:nvPr/>
        </p:nvSpPr>
        <p:spPr>
          <a:xfrm>
            <a:off x="0" y="4829100"/>
            <a:ext cx="79101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http://home.cse.ust.hk/~dekai/2012H_2014Q1/lectures/l08_constructors.pdf</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Constructor</a:t>
            </a:r>
            <a:endParaRPr/>
          </a:p>
        </p:txBody>
      </p:sp>
      <p:sp>
        <p:nvSpPr>
          <p:cNvPr id="117" name="Google Shape;117;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Default </a:t>
            </a:r>
            <a:r>
              <a:rPr lang="en"/>
              <a:t>Constructor</a:t>
            </a:r>
            <a:endParaRPr/>
          </a:p>
          <a:p>
            <a:pPr indent="-342900" lvl="0" marL="457200" rtl="0" algn="l">
              <a:spcBef>
                <a:spcPts val="0"/>
              </a:spcBef>
              <a:spcAft>
                <a:spcPts val="0"/>
              </a:spcAft>
              <a:buSzPts val="1800"/>
              <a:buAutoNum type="arabicPeriod"/>
            </a:pPr>
            <a:r>
              <a:rPr lang="en"/>
              <a:t>Type Conversion Constructor</a:t>
            </a:r>
            <a:endParaRPr/>
          </a:p>
          <a:p>
            <a:pPr indent="-342900" lvl="0" marL="457200" rtl="0" algn="l">
              <a:spcBef>
                <a:spcPts val="0"/>
              </a:spcBef>
              <a:spcAft>
                <a:spcPts val="0"/>
              </a:spcAft>
              <a:buSzPts val="1800"/>
              <a:buAutoNum type="arabicPeriod"/>
            </a:pPr>
            <a:r>
              <a:rPr lang="en"/>
              <a:t>Copy </a:t>
            </a:r>
            <a:r>
              <a:rPr lang="en"/>
              <a:t>Constructor</a:t>
            </a:r>
            <a:endParaRPr/>
          </a:p>
          <a:p>
            <a:pPr indent="-342900" lvl="0" marL="457200" rtl="0" algn="l">
              <a:spcBef>
                <a:spcPts val="0"/>
              </a:spcBef>
              <a:spcAft>
                <a:spcPts val="0"/>
              </a:spcAft>
              <a:buSzPts val="1800"/>
              <a:buAutoNum type="arabicPeriod"/>
            </a:pPr>
            <a:r>
              <a:rPr lang="en"/>
              <a:t>Move </a:t>
            </a:r>
            <a:r>
              <a:rPr lang="en"/>
              <a:t>Constructor (Self-Learning)</a:t>
            </a:r>
            <a:endParaRPr/>
          </a:p>
          <a:p>
            <a:pPr indent="0" lvl="0" marL="0" rtl="0" algn="l">
              <a:spcBef>
                <a:spcPts val="1600"/>
              </a:spcBef>
              <a:spcAft>
                <a:spcPts val="1600"/>
              </a:spcAft>
              <a:buNone/>
            </a:pPr>
            <a:r>
              <a:t/>
            </a:r>
            <a:endParaRPr/>
          </a:p>
        </p:txBody>
      </p:sp>
      <p:sp>
        <p:nvSpPr>
          <p:cNvPr id="118" name="Google Shape;118;p21"/>
          <p:cNvSpPr txBox="1"/>
          <p:nvPr/>
        </p:nvSpPr>
        <p:spPr>
          <a:xfrm>
            <a:off x="0" y="4680900"/>
            <a:ext cx="4879500" cy="3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https://docs.microsoft.com/en-us/cpp/cpp/constructors-cpp?view=vs-2019</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