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e3d97caec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e3d97caec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e3d97caec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e3d97caec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e3d97caec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e3d97caec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e3d97caec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e3d97caec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e3d97caec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e3d97caec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e3d97caec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e3d97caec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e3d97caec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e3d97caec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e3d97caec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e3d97caec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e3d97caec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e3d97caec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e3d97caec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e3d97caec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3d97caec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e3d97caec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e3d97caec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e3d97caec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e3d97caec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e3d97caec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e3d97caec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e3d97caec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e3d97caec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e3d97caec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e3d97caec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e3d97caec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3d97caec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3d97caec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3d97caec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e3d97caec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e3d97cae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e3d97cae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e3d97cae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e3d97cae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3d97caec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e3d97caec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e3d97cae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e3d97cae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3d97caec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e3d97caec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- 36B Discussion 3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46"/>
            <a:ext cx="53613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Members, Inheritance, Class Design, </a:t>
            </a:r>
            <a:r>
              <a:rPr lang="en"/>
              <a:t>Access Control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r>
              <a:rPr lang="en"/>
              <a:t>: Order of construction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392200" y="1530325"/>
            <a:ext cx="3238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Base{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int m_id;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Base(int id=0) : m_id(id){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std::cout &lt;&lt; "Base\n";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int getId() const { return m_id;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470625" y="32496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Derived: public Base{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double m_cost;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Derived(double cost=0.0) : m_cost(cost){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std::cout &lt;&lt; "Derived\n";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double getCost() const { return m_cost;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3877250" y="153032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std::cout &lt;&lt; "Instantiating Base\n";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Base cBase;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std::cout &lt;&lt; "Instantiating Derived\n";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Derived cDerived;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4190975" y="305922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Instantiating Base</a:t>
            </a:r>
            <a:endParaRPr b="1" sz="10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endParaRPr b="1" sz="10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Instantiating Derived</a:t>
            </a:r>
            <a:endParaRPr b="1" sz="10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endParaRPr b="1" sz="10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Derived</a:t>
            </a:r>
            <a:endParaRPr b="1" sz="10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Order of Construction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819150" y="1990725"/>
            <a:ext cx="3752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Because Derived inherits functions and variables from Base, you may assume that the members of Base are copied into Derived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Instead, we can consider Derived as a two part class: one part Derived, and one part Base.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250" y="1952600"/>
            <a:ext cx="1552575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0575" y="2143100"/>
            <a:ext cx="150495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819150" y="3609525"/>
            <a:ext cx="3905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C++ constructs derived classes in phases, </a:t>
            </a:r>
            <a:r>
              <a:rPr b="1"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starting</a:t>
            </a:r>
            <a:r>
              <a:rPr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with the </a:t>
            </a:r>
            <a:r>
              <a:rPr b="1"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most-base </a:t>
            </a:r>
            <a:r>
              <a:rPr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b="1"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finishing</a:t>
            </a:r>
            <a:r>
              <a:rPr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with the </a:t>
            </a:r>
            <a:r>
              <a:rPr b="1"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most-child</a:t>
            </a:r>
            <a:r>
              <a:rPr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class</a:t>
            </a:r>
            <a:endParaRPr b="1"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Order of Destruction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819150" y="1990725"/>
            <a:ext cx="3427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Each destructor is called in the </a:t>
            </a:r>
            <a:r>
              <a:rPr b="1" i="1" lang="en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reverse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order of construction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Example, when student is destroyed, the Student destructor is called first, then the Address destructor, then the Person destructor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4333325" y="1324375"/>
            <a:ext cx="4561800" cy="3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b="1" sz="1000">
              <a:solidFill>
                <a:srgbClr val="233A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1" sz="1000">
              <a:solidFill>
                <a:srgbClr val="233A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ourier New"/>
                <a:ea typeface="Courier New"/>
                <a:cs typeface="Courier New"/>
                <a:sym typeface="Courier New"/>
              </a:rPr>
              <a:t>class Address {</a:t>
            </a:r>
            <a:endParaRPr b="1" sz="1000">
              <a:solidFill>
                <a:srgbClr val="233A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solidFill>
                <a:srgbClr val="233A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ourier New"/>
                <a:ea typeface="Courier New"/>
                <a:cs typeface="Courier New"/>
                <a:sym typeface="Courier New"/>
              </a:rPr>
              <a:t>  Address()  { cout &lt;&lt; "Address's constructor" &lt;&lt; endl; }</a:t>
            </a:r>
            <a:endParaRPr b="1" sz="1000">
              <a:solidFill>
                <a:srgbClr val="233A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ourier New"/>
                <a:ea typeface="Courier New"/>
                <a:cs typeface="Courier New"/>
                <a:sym typeface="Courier New"/>
              </a:rPr>
              <a:t>  ~Address() { cout &lt;&lt; "Address's destructor" &lt;&lt; endl;  }</a:t>
            </a:r>
            <a:endParaRPr b="1" sz="1000">
              <a:solidFill>
                <a:srgbClr val="233A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solidFill>
                <a:srgbClr val="233A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endParaRPr b="1" sz="1000">
              <a:solidFill>
                <a:srgbClr val="233A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solidFill>
                <a:srgbClr val="233A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ourier New"/>
                <a:ea typeface="Courier New"/>
                <a:cs typeface="Courier New"/>
                <a:sym typeface="Courier New"/>
              </a:rPr>
              <a:t>  Person()  { cout &lt;&lt; "Person's constructor" &lt;&lt; endl; }</a:t>
            </a:r>
            <a:endParaRPr b="1" sz="1000">
              <a:solidFill>
                <a:srgbClr val="233A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ourier New"/>
                <a:ea typeface="Courier New"/>
                <a:cs typeface="Courier New"/>
                <a:sym typeface="Courier New"/>
              </a:rPr>
              <a:t>  ~Person() { cout &lt;&lt; "Person's destructor" &lt;&lt; endl;  }</a:t>
            </a:r>
            <a:endParaRPr b="1" sz="1000">
              <a:solidFill>
                <a:srgbClr val="233A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solidFill>
                <a:srgbClr val="233A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ourier New"/>
                <a:ea typeface="Courier New"/>
                <a:cs typeface="Courier New"/>
                <a:sym typeface="Courier New"/>
              </a:rPr>
              <a:t>class Student : public Person {</a:t>
            </a:r>
            <a:endParaRPr b="1" sz="1000">
              <a:solidFill>
                <a:srgbClr val="233A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ourier New"/>
                <a:ea typeface="Courier New"/>
                <a:cs typeface="Courier New"/>
                <a:sym typeface="Courier New"/>
              </a:rPr>
              <a:t>private: Address address;</a:t>
            </a:r>
            <a:endParaRPr b="1" sz="1000">
              <a:solidFill>
                <a:srgbClr val="233A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solidFill>
                <a:srgbClr val="233A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ourier New"/>
                <a:ea typeface="Courier New"/>
                <a:cs typeface="Courier New"/>
                <a:sym typeface="Courier New"/>
              </a:rPr>
              <a:t>  Student()  { cout &lt;&lt; "Student's constructor" &lt;&lt; endl; }</a:t>
            </a:r>
            <a:endParaRPr b="1" sz="1000">
              <a:solidFill>
                <a:srgbClr val="233A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ourier New"/>
                <a:ea typeface="Courier New"/>
                <a:cs typeface="Courier New"/>
                <a:sym typeface="Courier New"/>
              </a:rPr>
              <a:t>  ~Student() { cout &lt;&lt; "Student's destructor" &lt;&lt; endl;  }</a:t>
            </a:r>
            <a:endParaRPr b="1" sz="1000">
              <a:solidFill>
                <a:srgbClr val="233A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solidFill>
                <a:srgbClr val="233A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 Student x; }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33A4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Order of Destruction</a:t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1033325" y="2136000"/>
            <a:ext cx="2193000" cy="705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Person's constructor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Address's constructor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Student's constructor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1033325" y="3231000"/>
            <a:ext cx="2193000" cy="705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Student's destructor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Address's destructor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Person's destructor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Debug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590550" y="1990725"/>
            <a:ext cx="4100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No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Class D must call the constructor B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Unless there is default constructor for B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160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Moreover, constructors and destructor are an exception. They are never inherited.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4628050" y="4758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//Will this work??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#include&lt;iostream&gt;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B{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private: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int x;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B(int x_val): x(x_val) {};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void displayB()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    cout&lt;&lt;"X = "&lt;&lt;x&lt;&lt;endl;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D: public B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private: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int y;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D(){};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void displayB()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    cout&lt;&lt;"Y = "&lt;&lt;y&lt;&lt;endl;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D derived;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590550" y="34200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Read more about </a:t>
            </a:r>
            <a:r>
              <a:rPr lang="en" sz="13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Inheritance</a:t>
            </a:r>
            <a:r>
              <a:rPr lang="en" sz="13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Chain</a:t>
            </a:r>
            <a:endParaRPr sz="13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Design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“IS-A” relationship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b="1" lang="en">
                <a:latin typeface="Verdana"/>
                <a:ea typeface="Verdana"/>
                <a:cs typeface="Verdana"/>
                <a:sym typeface="Verdana"/>
              </a:rPr>
              <a:t>Inheritance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“HAS-A”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b="1" lang="en">
                <a:latin typeface="Verdana"/>
                <a:ea typeface="Verdana"/>
                <a:cs typeface="Verdana"/>
                <a:sym typeface="Verdana"/>
              </a:rPr>
              <a:t>Composition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5188325" y="1400725"/>
            <a:ext cx="64545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Apple: public Fruit{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Apple “IS-A” Fruit</a:t>
            </a:r>
            <a:endParaRPr b="1"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5188325" y="2975850"/>
            <a:ext cx="64545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Room{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Table table = new Table ();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Room “HAS-A” Table</a:t>
            </a:r>
            <a:endParaRPr b="1"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830700" y="1519350"/>
            <a:ext cx="4018800" cy="23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Student : </a:t>
            </a:r>
            <a:r>
              <a:rPr b="1" lang="en" sz="11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Person {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private: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Course* enrolled;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int num_courses;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Student(string n, string a, Department d)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: Person(n, a, d)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, enrolled(NULL)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, num_courses(0)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{}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bool enroll_course(const string&amp;);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bool drop_course(const Course&amp;);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4922425" y="1014950"/>
            <a:ext cx="3709200" cy="30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class Person {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private: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string name;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string address;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Department dept;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protected: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void set_name(const char* name);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void set_address(const char* adr);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void set_department(Department dept);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Person(string n, string a, Department d)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: name(n), address(a), dept(d) {};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string get_name() const;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string get_address() const;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Department get_department() const;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651263" y="4112451"/>
            <a:ext cx="7093482" cy="3047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E06666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06666"/>
                </a:solidFill>
                <a:latin typeface="Arial"/>
              </a:rPr>
              <a:t>Are public functions/fields accessible in Student?</a:t>
            </a:r>
          </a:p>
        </p:txBody>
      </p:sp>
      <p:sp>
        <p:nvSpPr>
          <p:cNvPr id="245" name="Google Shape;245;p28"/>
          <p:cNvSpPr/>
          <p:nvPr/>
        </p:nvSpPr>
        <p:spPr>
          <a:xfrm>
            <a:off x="2126013" y="4493426"/>
            <a:ext cx="4891955" cy="3047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E06666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06666"/>
                </a:solidFill>
                <a:latin typeface="Arial"/>
              </a:rPr>
              <a:t>How about protected and private?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830700" y="1519350"/>
            <a:ext cx="40188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Student : </a:t>
            </a:r>
            <a:r>
              <a:rPr b="1" lang="en" sz="11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Person {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private: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Course* enrolled; 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int num_courses;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Student(string n, string a, Department d) 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: Person(n, a, d)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, enrolled(NULL)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, num_courses(0) 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{}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bool enroll_course(const string&amp;); 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bool drop_course(const Course&amp;); 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4922425" y="1014950"/>
            <a:ext cx="3709200" cy="30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class Person {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private: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string name;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string address;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Department dept;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protected: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void set_name(const char* name); </a:t>
            </a:r>
            <a:endParaRPr b="1"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void set_address(const char* adr); </a:t>
            </a:r>
            <a:endParaRPr b="1"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void set_department(Department dept); </a:t>
            </a:r>
            <a:endParaRPr b="1"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Person(string n, string a, Department d) 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: name(n), address(a), dept(d) {}; 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string get_name() const; 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string get_address() const; 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Department get_department() const; 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1798188" y="3811626"/>
            <a:ext cx="834450" cy="3008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B5394"/>
                </a:solidFill>
                <a:latin typeface="Arial"/>
              </a:rPr>
              <a:t>public</a:t>
            </a:r>
          </a:p>
        </p:txBody>
      </p:sp>
      <p:sp>
        <p:nvSpPr>
          <p:cNvPr id="254" name="Google Shape;254;p29"/>
          <p:cNvSpPr/>
          <p:nvPr/>
        </p:nvSpPr>
        <p:spPr>
          <a:xfrm>
            <a:off x="2696688" y="1963151"/>
            <a:ext cx="951497" cy="3008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9900"/>
                </a:solidFill>
                <a:latin typeface="Arial"/>
              </a:rPr>
              <a:t>private</a:t>
            </a:r>
          </a:p>
        </p:txBody>
      </p:sp>
      <p:sp>
        <p:nvSpPr>
          <p:cNvPr id="255" name="Google Shape;255;p29"/>
          <p:cNvSpPr/>
          <p:nvPr/>
        </p:nvSpPr>
        <p:spPr>
          <a:xfrm>
            <a:off x="6859638" y="1731201"/>
            <a:ext cx="1325322" cy="3008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38761D"/>
                </a:solidFill>
                <a:latin typeface="Arial"/>
              </a:rPr>
              <a:t>protected</a:t>
            </a:r>
          </a:p>
        </p:txBody>
      </p:sp>
      <p:sp>
        <p:nvSpPr>
          <p:cNvPr id="256" name="Google Shape;256;p29"/>
          <p:cNvSpPr/>
          <p:nvPr/>
        </p:nvSpPr>
        <p:spPr>
          <a:xfrm>
            <a:off x="6359800" y="3811626"/>
            <a:ext cx="834450" cy="3008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B5394"/>
                </a:solidFill>
                <a:latin typeface="Arial"/>
              </a:rPr>
              <a:t>public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830700" y="1519350"/>
            <a:ext cx="40188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Student : </a:t>
            </a:r>
            <a:r>
              <a:rPr b="1" lang="en" sz="11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Person {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private: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Course* enrolled;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int num_courses;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Student(string n, string a, Department d)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: Person(n, a, d)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, enrolled(NULL)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, num_courses(0)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{}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bool enroll_course(const string&amp;);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bool drop_course(const Course&amp;);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4922425" y="1014950"/>
            <a:ext cx="3709200" cy="30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class Person {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private: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string name;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string address;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Department dept;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protected: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void set_name(const char* name);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void set_address(const char* adr);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void set_department(Department dept);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Person(string n, string a, Department d)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: name(n), address(a), dept(d) {};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string get_name() const;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string get_address() const;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Department get_department() const;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476225" y="4112459"/>
            <a:ext cx="7367933" cy="2678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E06666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06666"/>
                </a:solidFill>
                <a:latin typeface="Arial"/>
              </a:rPr>
              <a:t>Are the functions/fields accessible in Student?</a:t>
            </a:r>
          </a:p>
        </p:txBody>
      </p:sp>
      <p:sp>
        <p:nvSpPr>
          <p:cNvPr id="265" name="Google Shape;265;p30"/>
          <p:cNvSpPr/>
          <p:nvPr/>
        </p:nvSpPr>
        <p:spPr>
          <a:xfrm>
            <a:off x="2126013" y="4493426"/>
            <a:ext cx="4891955" cy="3047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E06666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06666"/>
                </a:solidFill>
                <a:latin typeface="Arial"/>
              </a:rPr>
              <a:t>How about protected and private?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</a:t>
            </a:r>
            <a:endParaRPr/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830700" y="1519350"/>
            <a:ext cx="40188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Student : </a:t>
            </a:r>
            <a:r>
              <a:rPr b="1" lang="en" sz="11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Person {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private: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Course* enrolled; 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int num_courses; 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Student(string n, string a, Department d) 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: Person(n, a, d)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, enrolled(NULL)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, num_courses(0) 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{}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bool enroll_course(const string&amp;); 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bool drop_course(const Course&amp;); 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4922425" y="1014950"/>
            <a:ext cx="3709200" cy="30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class Person {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private: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string name;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string address;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Department dept;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protected: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void set_name(const char* name); </a:t>
            </a:r>
            <a:endParaRPr b="1"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void set_address(const char* adr); </a:t>
            </a:r>
            <a:endParaRPr b="1"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void set_department(Department dept); </a:t>
            </a:r>
            <a:endParaRPr b="1"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Person(string n, string a, Department d) </a:t>
            </a:r>
            <a:endParaRPr b="1"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: name(n), address(a), dept(d) {}; </a:t>
            </a:r>
            <a:endParaRPr b="1"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string get_name() const; </a:t>
            </a:r>
            <a:endParaRPr b="1"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string get_address() const; </a:t>
            </a:r>
            <a:endParaRPr b="1"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Department get_department() const;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6859638" y="1731201"/>
            <a:ext cx="1325322" cy="3008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38761D"/>
                </a:solidFill>
                <a:latin typeface="Arial"/>
              </a:rPr>
              <a:t>protected</a:t>
            </a:r>
          </a:p>
        </p:txBody>
      </p:sp>
      <p:sp>
        <p:nvSpPr>
          <p:cNvPr id="274" name="Google Shape;274;p31"/>
          <p:cNvSpPr/>
          <p:nvPr/>
        </p:nvSpPr>
        <p:spPr>
          <a:xfrm>
            <a:off x="1798188" y="3811626"/>
            <a:ext cx="834450" cy="3008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B5394"/>
                </a:solidFill>
                <a:latin typeface="Arial"/>
              </a:rPr>
              <a:t>public</a:t>
            </a:r>
          </a:p>
        </p:txBody>
      </p:sp>
      <p:sp>
        <p:nvSpPr>
          <p:cNvPr id="275" name="Google Shape;275;p31"/>
          <p:cNvSpPr/>
          <p:nvPr/>
        </p:nvSpPr>
        <p:spPr>
          <a:xfrm>
            <a:off x="2696688" y="1963151"/>
            <a:ext cx="951497" cy="3008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9900"/>
                </a:solidFill>
                <a:latin typeface="Arial"/>
              </a:rPr>
              <a:t>private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Static Members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Inheritance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Class Design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Access Control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</a:t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830700" y="1519350"/>
            <a:ext cx="40188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Student : </a:t>
            </a:r>
            <a:r>
              <a:rPr b="1" lang="en" sz="11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Person {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private: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Course* enrolled;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int num_courses;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Student(string n, string a, Department d)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: Person(n, a, d)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, enrolled(NULL)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, num_courses(0)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{}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bool enroll_course(const string&amp;);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bool drop_course(const Course&amp;);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4922425" y="1014950"/>
            <a:ext cx="3709200" cy="30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class Person {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private: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string name;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string address;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Department dept;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protected: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void set_name(const char* name);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void set_address(const char* adr);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void set_department(Department dept);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Person(string n, string a, Department d)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: name(n), address(a), dept(d) {};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string get_name() const;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string get_address() const;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Department get_department() const;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32"/>
          <p:cNvSpPr/>
          <p:nvPr/>
        </p:nvSpPr>
        <p:spPr>
          <a:xfrm>
            <a:off x="476225" y="4112459"/>
            <a:ext cx="7367933" cy="2678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E06666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06666"/>
                </a:solidFill>
                <a:latin typeface="Arial"/>
              </a:rPr>
              <a:t>Are the functions/fields accessible in Student?</a:t>
            </a:r>
          </a:p>
        </p:txBody>
      </p:sp>
      <p:sp>
        <p:nvSpPr>
          <p:cNvPr id="284" name="Google Shape;284;p32"/>
          <p:cNvSpPr/>
          <p:nvPr/>
        </p:nvSpPr>
        <p:spPr>
          <a:xfrm>
            <a:off x="2126013" y="4493426"/>
            <a:ext cx="4891955" cy="3047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E06666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06666"/>
                </a:solidFill>
                <a:latin typeface="Arial"/>
              </a:rPr>
              <a:t>How about protected and private?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</a:t>
            </a:r>
            <a:endParaRPr/>
          </a:p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830700" y="1519350"/>
            <a:ext cx="40188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Student : </a:t>
            </a:r>
            <a:r>
              <a:rPr b="1" lang="en" sz="11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Person {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private: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Course* enrolled; 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int num_courses; 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Student(string n, string a, Department d) 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: Person(n, a, d)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, enrolled(NULL)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, num_courses(0) 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{}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bool enroll_course(const string&amp;); 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bool drop_course(const Course&amp;); </a:t>
            </a:r>
            <a:endParaRPr b="1"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4922425" y="1014950"/>
            <a:ext cx="3709200" cy="30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class Person {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private: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string name;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string address;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Department dept;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protected: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void set_name(const char* name); 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void set_address(const char* adr); 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void set_department(Department dept); 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Person(string n, string a, Department d) 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: name(n), address(a), dept(d) {}; 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string get_name() const; 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string get_address() const; 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Department get_department() const; 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6859638" y="1731201"/>
            <a:ext cx="951497" cy="3008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9900"/>
                </a:solidFill>
                <a:latin typeface="Arial"/>
              </a:rPr>
              <a:t>private</a:t>
            </a:r>
          </a:p>
        </p:txBody>
      </p:sp>
      <p:sp>
        <p:nvSpPr>
          <p:cNvPr id="293" name="Google Shape;293;p33"/>
          <p:cNvSpPr/>
          <p:nvPr/>
        </p:nvSpPr>
        <p:spPr>
          <a:xfrm>
            <a:off x="1798188" y="3811626"/>
            <a:ext cx="834450" cy="3008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B5394"/>
                </a:solidFill>
                <a:latin typeface="Arial"/>
              </a:rPr>
              <a:t>public</a:t>
            </a:r>
          </a:p>
        </p:txBody>
      </p:sp>
      <p:sp>
        <p:nvSpPr>
          <p:cNvPr id="294" name="Google Shape;294;p33"/>
          <p:cNvSpPr/>
          <p:nvPr/>
        </p:nvSpPr>
        <p:spPr>
          <a:xfrm>
            <a:off x="2696688" y="1963151"/>
            <a:ext cx="951497" cy="3008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9900"/>
                </a:solidFill>
                <a:latin typeface="Arial"/>
              </a:rPr>
              <a:t>private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Control: Summary</a:t>
            </a:r>
            <a:endParaRPr/>
          </a:p>
        </p:txBody>
      </p:sp>
      <p:sp>
        <p:nvSpPr>
          <p:cNvPr id="300" name="Google Shape;300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Public</a:t>
            </a:r>
            <a:r>
              <a:rPr lang="en"/>
              <a:t> inheritance preserves the original accessibility of the base class’ public and protected members: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public</a:t>
            </a:r>
            <a:r>
              <a:rPr lang="en"/>
              <a:t> 		=&gt; </a:t>
            </a:r>
            <a:r>
              <a:rPr b="1" lang="en">
                <a:solidFill>
                  <a:srgbClr val="0B5394"/>
                </a:solidFill>
              </a:rPr>
              <a:t>public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protected</a:t>
            </a:r>
            <a:r>
              <a:rPr lang="en"/>
              <a:t> 	=&gt; </a:t>
            </a:r>
            <a:r>
              <a:rPr b="1" lang="en">
                <a:solidFill>
                  <a:srgbClr val="38761D"/>
                </a:solidFill>
              </a:rPr>
              <a:t>protected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private</a:t>
            </a:r>
            <a:r>
              <a:rPr lang="en"/>
              <a:t> 	=&gt; not accessible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Protected</a:t>
            </a:r>
            <a:r>
              <a:rPr lang="en"/>
              <a:t> inheritance causes the accessibility of inherited public and protected members to be protected.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public</a:t>
            </a:r>
            <a:r>
              <a:rPr lang="en"/>
              <a:t> 		=&gt; </a:t>
            </a:r>
            <a:r>
              <a:rPr b="1" lang="en">
                <a:solidFill>
                  <a:srgbClr val="38761D"/>
                </a:solidFill>
              </a:rPr>
              <a:t>protected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protected</a:t>
            </a:r>
            <a:r>
              <a:rPr lang="en"/>
              <a:t> 	=&gt; </a:t>
            </a:r>
            <a:r>
              <a:rPr b="1" lang="en">
                <a:solidFill>
                  <a:srgbClr val="38761D"/>
                </a:solidFill>
              </a:rPr>
              <a:t>protected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private</a:t>
            </a:r>
            <a:r>
              <a:rPr lang="en"/>
              <a:t> 	=&gt; not accessible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Private</a:t>
            </a:r>
            <a:r>
              <a:rPr lang="en"/>
              <a:t> inheritance renders all inherited members private.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public</a:t>
            </a:r>
            <a:r>
              <a:rPr lang="en"/>
              <a:t> 		=&gt; </a:t>
            </a:r>
            <a:r>
              <a:rPr b="1" lang="en">
                <a:solidFill>
                  <a:srgbClr val="FF9900"/>
                </a:solidFill>
              </a:rPr>
              <a:t>private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protected</a:t>
            </a:r>
            <a:r>
              <a:rPr lang="en"/>
              <a:t> 	=&gt; </a:t>
            </a:r>
            <a:r>
              <a:rPr b="1" lang="en">
                <a:solidFill>
                  <a:srgbClr val="FF9900"/>
                </a:solidFill>
              </a:rPr>
              <a:t>private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private</a:t>
            </a:r>
            <a:r>
              <a:rPr lang="en"/>
              <a:t> 	=&gt; not accessible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for thought</a:t>
            </a:r>
            <a:endParaRPr/>
          </a:p>
        </p:txBody>
      </p:sp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Multiple Inheritance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Diamond Problem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7" name="Google Shape;3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838" y="2433375"/>
            <a:ext cx="273367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488" y="2983263"/>
            <a:ext cx="210502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29258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Members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955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Static member variables are shared by all objects of the class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Static members are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 associated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with class objects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Better to think of static members as belonging to the class itself, not to the objects of the class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Cannot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be initialized using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constructors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What happens when static variable is private?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initialization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allowed?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Can we access it without the object in main?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Members: Variables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620925"/>
            <a:ext cx="3506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Something{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 m_value = 1;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Something first;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Something second;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first.m_value = 2;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std::cout &lt;&lt; first.m_value &lt;&lt; '\n';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std::cout &lt;&lt; second.m_value &lt;&lt; '\n';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885250" y="4213400"/>
            <a:ext cx="818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sz="1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4168575" y="1620925"/>
            <a:ext cx="42021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Something{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int s_value;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Something::s_value = 1;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Something first;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Something second;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first.s_value = 2;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std::cout &lt;&lt; first.s_value &lt;&lt; '\n';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std::cout &lt;&lt; second.s_value &lt;&lt; '\n';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4410625" y="4213400"/>
            <a:ext cx="818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sz="1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Members: Variables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819150" y="1535200"/>
            <a:ext cx="6543000" cy="28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Something{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int p;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static int s_value; // declares the static member variable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Something::p = 10 // How about this?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Something::s_value = 1; // defines the static member variable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// note: we're not instantiating any objects of type Something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Something::p = 10; // Can this be done?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Something::s_value = 2;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std::cout &lt;&lt; Something::s_value &lt;&lt; '\n';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4157400" y="2568250"/>
            <a:ext cx="16023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← is allowed</a:t>
            </a:r>
            <a:endParaRPr b="1"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4235825" y="3435575"/>
            <a:ext cx="16023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← this isn’t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Members: Functions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652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Static member functions are not attached to any particular object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Can be called directly by using the class name and the scope resolution operator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Are not attached to an object, they have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 </a:t>
            </a:r>
            <a:r>
              <a:rPr b="1" i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pointer!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Can directly access other static members (variables or functions), 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but not non-static members</a:t>
            </a:r>
            <a:endParaRPr b="1">
              <a:solidFill>
                <a:srgbClr val="FF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Members: Functions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885250" y="1557625"/>
            <a:ext cx="6454500" cy="2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IDGenerator{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static int s_nextID; // Here's the declaration for a static member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static int getNextID(); // Here's the declaration for a static function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IDGenerator::s_nextID = 1;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IDGenerator::getNextID() { return s_nextID++; }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for (int count=0; count &lt; 5; ++count)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std::cout &lt;&lt; "The next ID is: " &lt;&lt; IDGenerator::getNextID() &lt;&lt; '\n';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1064575" y="396182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next ID is: 1</a:t>
            </a:r>
            <a:endParaRPr b="1" sz="10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next ID is: 2</a:t>
            </a:r>
            <a:endParaRPr b="1" sz="10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next ID is: 3</a:t>
            </a:r>
            <a:endParaRPr b="1" sz="10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next ID is: 4</a:t>
            </a:r>
            <a:endParaRPr b="1" sz="10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next ID is: 5</a:t>
            </a:r>
            <a:endParaRPr b="1" sz="10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3283325" y="306552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← No Object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Initialized, yet called the function. Yay!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990725"/>
            <a:ext cx="4358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Inheritance involves creating new objects by directly acquiring the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attributes and behaviors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parent objects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Then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extending or specializing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them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Used to create hierarchies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Example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Both Apple and Banana are fruits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All fruits have a name, colour, size/shape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Both of them acquire the properties of fruits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113" y="619100"/>
            <a:ext cx="32766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125" y="2147575"/>
            <a:ext cx="3213523" cy="26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>
            <a:off x="3328125" y="41596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More complex example → 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246525" y="1344700"/>
            <a:ext cx="39108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#include &lt;string&gt;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Person{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std::string m_name;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int m_age;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Person(std::string name = "", int age = 0)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: m_name(name), m_age(age)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std::string getName() const { return m_name;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int getAge() const { return m_age;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3872725" y="11829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// BaseballPlayer publicly inheriting Person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BaseballPlayer : public Person{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double m_battingAverage;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int m_homeRuns;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BaseballPlayer(double battingAverage = 0.0, int homeRuns = 0)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: m_battingAverage(battingAverage), m_homeRuns(homeRuns)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// Create a new BaseballPlayer object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BaseballPlayer joe;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joe.m_name = "Joe";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// Print out the name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std::cout &lt;&lt; joe.getName() &lt;&lt; '\n';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