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Nuni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0ffafb8a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0ffafb8a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0ffafb8a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0ffafb8a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0ffafb8a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0ffafb8a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0ffafb8a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0ffafb8a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0ffafb8a9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0ffafb8a9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0ffafb8a9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0ffafb8a9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0ffafb8a9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0ffafb8a9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0ffafb8a9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0ffafb8a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0ffafb8a9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0ffafb8a9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0ffafb8a9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0ffafb8a9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0ffafb8a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0ffafb8a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0ffafb8a9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0ffafb8a9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0ffafb8a9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0ffafb8a9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80ffafb8a9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0ffafb8a9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80ffafb8a9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0ffafb8a9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0ffafb8a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0ffafb8a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12825be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12825be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12825bee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12825bee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80ffafb8a9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0ffafb8a9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12825bee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12825bee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0ffafb8a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0ffafb8a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0ffafb8a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0ffafb8a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0ffafb8a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0ffafb8a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0ffafb8a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0ffafb8a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0ffafb8a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0ffafb8a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0ffafb8a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0ffafb8a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0ffafb8a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0ffafb8a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cplusplus.com/ofstream" TargetMode="External"/><Relationship Id="rId4" Type="http://schemas.openxmlformats.org/officeDocument/2006/relationships/hyperlink" Target="http://www.cplusplus.com/ifstream" TargetMode="External"/><Relationship Id="rId5" Type="http://schemas.openxmlformats.org/officeDocument/2006/relationships/hyperlink" Target="http://www.cplusplus.com/fstrea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Discussion 8</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Streams, Unix Files, Binary Tree, and Strings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with streams</a:t>
            </a:r>
            <a:endParaRPr/>
          </a:p>
        </p:txBody>
      </p:sp>
      <p:sp>
        <p:nvSpPr>
          <p:cNvPr id="188" name="Google Shape;188;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latin typeface="Verdana"/>
                <a:ea typeface="Verdana"/>
                <a:cs typeface="Verdana"/>
                <a:sym typeface="Verdana"/>
              </a:rPr>
              <a:t>You have already used extraction operator &gt;&gt; to read info from an input stream</a:t>
            </a:r>
            <a:endParaRPr>
              <a:latin typeface="Verdana"/>
              <a:ea typeface="Verdana"/>
              <a:cs typeface="Verdana"/>
              <a:sym typeface="Verdana"/>
            </a:endParaRPr>
          </a:p>
        </p:txBody>
      </p:sp>
      <p:sp>
        <p:nvSpPr>
          <p:cNvPr id="189" name="Google Shape;189;p22"/>
          <p:cNvSpPr txBox="1"/>
          <p:nvPr/>
        </p:nvSpPr>
        <p:spPr>
          <a:xfrm>
            <a:off x="838200" y="3070400"/>
            <a:ext cx="18378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ourier New"/>
                <a:ea typeface="Courier New"/>
                <a:cs typeface="Courier New"/>
                <a:sym typeface="Courier New"/>
              </a:rPr>
              <a:t>char buf[10];</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cin &gt;&gt; buf;</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p:txBody>
      </p:sp>
      <p:sp>
        <p:nvSpPr>
          <p:cNvPr id="190" name="Google Shape;190;p22"/>
          <p:cNvSpPr txBox="1"/>
          <p:nvPr/>
        </p:nvSpPr>
        <p:spPr>
          <a:xfrm>
            <a:off x="2306200" y="3070400"/>
            <a:ext cx="30030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Verdana"/>
                <a:ea typeface="Verdana"/>
                <a:cs typeface="Verdana"/>
                <a:sym typeface="Verdana"/>
              </a:rPr>
              <a:t>But what if you read 20 characters</a:t>
            </a:r>
            <a:endParaRPr sz="1300">
              <a:latin typeface="Verdana"/>
              <a:ea typeface="Verdana"/>
              <a:cs typeface="Verdana"/>
              <a:sym typeface="Verdana"/>
            </a:endParaRPr>
          </a:p>
        </p:txBody>
      </p:sp>
      <p:sp>
        <p:nvSpPr>
          <p:cNvPr id="191" name="Google Shape;191;p22"/>
          <p:cNvSpPr txBox="1"/>
          <p:nvPr/>
        </p:nvSpPr>
        <p:spPr>
          <a:xfrm>
            <a:off x="4695275" y="3070400"/>
            <a:ext cx="35634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highlight>
                  <a:srgbClr val="FFFFFF"/>
                </a:highlight>
                <a:latin typeface="Verdana"/>
                <a:ea typeface="Verdana"/>
                <a:cs typeface="Verdana"/>
                <a:sym typeface="Verdana"/>
              </a:rPr>
              <a:t>The buffer overflows, and bad stuff happens.</a:t>
            </a:r>
            <a:endParaRPr sz="1300">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Manipulators</a:t>
            </a:r>
            <a:endParaRPr/>
          </a:p>
        </p:txBody>
      </p:sp>
      <p:sp>
        <p:nvSpPr>
          <p:cNvPr id="197" name="Google Shape;197;p23"/>
          <p:cNvSpPr txBox="1"/>
          <p:nvPr>
            <p:ph idx="1" type="body"/>
          </p:nvPr>
        </p:nvSpPr>
        <p:spPr>
          <a:xfrm>
            <a:off x="819150" y="1990725"/>
            <a:ext cx="7505700" cy="1247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A </a:t>
            </a:r>
            <a:r>
              <a:rPr b="1" lang="en">
                <a:solidFill>
                  <a:srgbClr val="000000"/>
                </a:solidFill>
                <a:highlight>
                  <a:srgbClr val="FFFFFF"/>
                </a:highlight>
                <a:latin typeface="Verdana"/>
                <a:ea typeface="Verdana"/>
                <a:cs typeface="Verdana"/>
                <a:sym typeface="Verdana"/>
              </a:rPr>
              <a:t>manipulator</a:t>
            </a:r>
            <a:r>
              <a:rPr lang="en">
                <a:solidFill>
                  <a:srgbClr val="000000"/>
                </a:solidFill>
                <a:highlight>
                  <a:srgbClr val="FFFFFF"/>
                </a:highlight>
                <a:latin typeface="Verdana"/>
                <a:ea typeface="Verdana"/>
                <a:cs typeface="Verdana"/>
                <a:sym typeface="Verdana"/>
              </a:rPr>
              <a:t> is an object that is used to modify a stream when applied with the extraction (&gt;&gt;) or insertion (&lt;&lt;) operators. </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a:solidFill>
                  <a:srgbClr val="000000"/>
                </a:solidFill>
                <a:highlight>
                  <a:srgbClr val="FFFFFF"/>
                </a:highlight>
                <a:latin typeface="Verdana"/>
                <a:ea typeface="Verdana"/>
                <a:cs typeface="Verdana"/>
                <a:sym typeface="Verdana"/>
              </a:rPr>
              <a:t>One manipulator you have already worked with extensively is "endl"</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C++ provides a manipulator known as </a:t>
            </a:r>
            <a:r>
              <a:rPr b="1" lang="en">
                <a:solidFill>
                  <a:srgbClr val="000000"/>
                </a:solidFill>
                <a:highlight>
                  <a:srgbClr val="FFFFFF"/>
                </a:highlight>
                <a:latin typeface="Verdana"/>
                <a:ea typeface="Verdana"/>
                <a:cs typeface="Verdana"/>
                <a:sym typeface="Verdana"/>
              </a:rPr>
              <a:t>setw</a:t>
            </a:r>
            <a:r>
              <a:rPr lang="en">
                <a:solidFill>
                  <a:srgbClr val="000000"/>
                </a:solidFill>
                <a:highlight>
                  <a:srgbClr val="FFFFFF"/>
                </a:highlight>
                <a:latin typeface="Verdana"/>
                <a:ea typeface="Verdana"/>
                <a:cs typeface="Verdana"/>
                <a:sym typeface="Verdana"/>
              </a:rPr>
              <a:t> that can be used to limit the number of characters read in from a stream</a:t>
            </a:r>
            <a:endParaRPr>
              <a:solidFill>
                <a:srgbClr val="000000"/>
              </a:solidFill>
              <a:highlight>
                <a:srgbClr val="FFFFFF"/>
              </a:highlight>
              <a:latin typeface="Verdana"/>
              <a:ea typeface="Verdana"/>
              <a:cs typeface="Verdana"/>
              <a:sym typeface="Verdana"/>
            </a:endParaRPr>
          </a:p>
        </p:txBody>
      </p:sp>
      <p:sp>
        <p:nvSpPr>
          <p:cNvPr id="198" name="Google Shape;198;p23"/>
          <p:cNvSpPr txBox="1"/>
          <p:nvPr/>
        </p:nvSpPr>
        <p:spPr>
          <a:xfrm>
            <a:off x="1199025" y="3608300"/>
            <a:ext cx="2857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8761D"/>
                </a:solidFill>
                <a:latin typeface="Courier New"/>
                <a:ea typeface="Courier New"/>
                <a:cs typeface="Courier New"/>
                <a:sym typeface="Courier New"/>
              </a:rPr>
              <a:t>#include &lt;iomanip.h&gt;</a:t>
            </a:r>
            <a:endParaRPr b="1" sz="1200">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char buf[9];</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cin &gt;&gt; </a:t>
            </a:r>
            <a:r>
              <a:rPr b="1" lang="en" sz="1200">
                <a:solidFill>
                  <a:srgbClr val="38761D"/>
                </a:solidFill>
                <a:latin typeface="Courier New"/>
                <a:ea typeface="Courier New"/>
                <a:cs typeface="Courier New"/>
                <a:sym typeface="Courier New"/>
              </a:rPr>
              <a:t>setw(9)</a:t>
            </a:r>
            <a:r>
              <a:rPr b="1" lang="en" sz="1200">
                <a:latin typeface="Courier New"/>
                <a:ea typeface="Courier New"/>
                <a:cs typeface="Courier New"/>
                <a:sym typeface="Courier New"/>
              </a:rPr>
              <a:t> &gt;&gt; buf;</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p:txBody>
      </p:sp>
      <p:sp>
        <p:nvSpPr>
          <p:cNvPr id="199" name="Google Shape;199;p23"/>
          <p:cNvSpPr txBox="1"/>
          <p:nvPr/>
        </p:nvSpPr>
        <p:spPr>
          <a:xfrm>
            <a:off x="3675525" y="3608300"/>
            <a:ext cx="4415100" cy="7530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Font typeface="Verdana"/>
              <a:buChar char="●"/>
            </a:pPr>
            <a:r>
              <a:rPr lang="en" sz="1000">
                <a:highlight>
                  <a:srgbClr val="FFFFFF"/>
                </a:highlight>
                <a:latin typeface="Verdana"/>
                <a:ea typeface="Verdana"/>
                <a:cs typeface="Verdana"/>
                <a:sym typeface="Verdana"/>
              </a:rPr>
              <a:t>This program will now only read the first 8 characters out of the stream. </a:t>
            </a:r>
            <a:r>
              <a:rPr b="1" lang="en" sz="1000">
                <a:solidFill>
                  <a:srgbClr val="CC0000"/>
                </a:solidFill>
                <a:highlight>
                  <a:srgbClr val="FFFFFF"/>
                </a:highlight>
                <a:latin typeface="Verdana"/>
                <a:ea typeface="Verdana"/>
                <a:cs typeface="Verdana"/>
                <a:sym typeface="Verdana"/>
              </a:rPr>
              <a:t>Why?? Why only 8? :’(</a:t>
            </a:r>
            <a:endParaRPr b="1" sz="1000">
              <a:solidFill>
                <a:srgbClr val="CC0000"/>
              </a:solidFill>
              <a:highlight>
                <a:srgbClr val="FFFFFF"/>
              </a:highlight>
              <a:latin typeface="Verdana"/>
              <a:ea typeface="Verdana"/>
              <a:cs typeface="Verdana"/>
              <a:sym typeface="Verdana"/>
            </a:endParaRPr>
          </a:p>
          <a:p>
            <a:pPr indent="-292100" lvl="0" marL="457200" rtl="0" algn="l">
              <a:spcBef>
                <a:spcPts val="0"/>
              </a:spcBef>
              <a:spcAft>
                <a:spcPts val="0"/>
              </a:spcAft>
              <a:buSzPts val="1000"/>
              <a:buFont typeface="Verdana"/>
              <a:buChar char="●"/>
            </a:pPr>
            <a:r>
              <a:rPr lang="en" sz="1000">
                <a:highlight>
                  <a:srgbClr val="FFFFFF"/>
                </a:highlight>
                <a:latin typeface="Verdana"/>
                <a:ea typeface="Verdana"/>
                <a:cs typeface="Verdana"/>
                <a:sym typeface="Verdana"/>
              </a:rPr>
              <a:t>Any remaining characters will be left in the stream until the next extraction.</a:t>
            </a:r>
            <a:endParaRPr sz="1000">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Extraction and White Space</a:t>
            </a:r>
            <a:endParaRPr/>
          </a:p>
        </p:txBody>
      </p:sp>
      <p:sp>
        <p:nvSpPr>
          <p:cNvPr id="205" name="Google Shape;205;p24"/>
          <p:cNvSpPr txBox="1"/>
          <p:nvPr>
            <p:ph idx="1" type="body"/>
          </p:nvPr>
        </p:nvSpPr>
        <p:spPr>
          <a:xfrm>
            <a:off x="819150" y="1990725"/>
            <a:ext cx="7505700" cy="698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solidFill>
                  <a:srgbClr val="000000"/>
                </a:solidFill>
                <a:highlight>
                  <a:srgbClr val="FFFFFF"/>
                </a:highlight>
                <a:latin typeface="Verdana"/>
                <a:ea typeface="Verdana"/>
                <a:cs typeface="Verdana"/>
                <a:sym typeface="Verdana"/>
              </a:rPr>
              <a:t>The extraction operator works with “formatted” data -- that is, it skips whitespace</a:t>
            </a:r>
            <a:endParaRPr>
              <a:latin typeface="Verdana"/>
              <a:ea typeface="Verdana"/>
              <a:cs typeface="Verdana"/>
              <a:sym typeface="Verdana"/>
            </a:endParaRPr>
          </a:p>
        </p:txBody>
      </p:sp>
      <p:sp>
        <p:nvSpPr>
          <p:cNvPr id="206" name="Google Shape;206;p24"/>
          <p:cNvSpPr txBox="1"/>
          <p:nvPr/>
        </p:nvSpPr>
        <p:spPr>
          <a:xfrm>
            <a:off x="1019725" y="2571750"/>
            <a:ext cx="2454000" cy="16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ourier New"/>
                <a:ea typeface="Courier New"/>
                <a:cs typeface="Courier New"/>
                <a:sym typeface="Courier New"/>
              </a:rPr>
              <a:t>int main()</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char ch;</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while (</a:t>
            </a:r>
            <a:r>
              <a:rPr b="1" lang="en" sz="1200">
                <a:solidFill>
                  <a:srgbClr val="38761D"/>
                </a:solidFill>
                <a:latin typeface="Courier New"/>
                <a:ea typeface="Courier New"/>
                <a:cs typeface="Courier New"/>
                <a:sym typeface="Courier New"/>
              </a:rPr>
              <a:t>cin &gt;&gt; ch</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cout &lt;&lt; ch;</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return 0;</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p:txBody>
      </p:sp>
      <p:sp>
        <p:nvSpPr>
          <p:cNvPr id="207" name="Google Shape;207;p24"/>
          <p:cNvSpPr txBox="1"/>
          <p:nvPr/>
        </p:nvSpPr>
        <p:spPr>
          <a:xfrm>
            <a:off x="3316950" y="2689425"/>
            <a:ext cx="38997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FFFFFF"/>
                </a:highlight>
                <a:latin typeface="Courier New"/>
                <a:ea typeface="Courier New"/>
                <a:cs typeface="Courier New"/>
                <a:sym typeface="Courier New"/>
              </a:rPr>
              <a:t>Consider the </a:t>
            </a:r>
            <a:r>
              <a:rPr b="1" lang="en" sz="1000">
                <a:highlight>
                  <a:srgbClr val="FFFFFF"/>
                </a:highlight>
                <a:latin typeface="Courier New"/>
                <a:ea typeface="Courier New"/>
                <a:cs typeface="Courier New"/>
                <a:sym typeface="Courier New"/>
              </a:rPr>
              <a:t>input</a:t>
            </a:r>
            <a:r>
              <a:rPr lang="en" sz="1000">
                <a:highlight>
                  <a:srgbClr val="FFFFFF"/>
                </a:highlight>
                <a:latin typeface="Courier New"/>
                <a:ea typeface="Courier New"/>
                <a:cs typeface="Courier New"/>
                <a:sym typeface="Courier New"/>
              </a:rPr>
              <a:t> is </a:t>
            </a:r>
            <a:r>
              <a:rPr b="1" lang="en" sz="1000">
                <a:highlight>
                  <a:srgbClr val="FFFFFF"/>
                </a:highlight>
                <a:latin typeface="Courier New"/>
                <a:ea typeface="Courier New"/>
                <a:cs typeface="Courier New"/>
                <a:sym typeface="Courier New"/>
              </a:rPr>
              <a:t>Hello my name is Pikachu</a:t>
            </a:r>
            <a:endParaRPr b="1" sz="10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highlight>
                  <a:srgbClr val="FFFFFF"/>
                </a:highlight>
                <a:latin typeface="Courier New"/>
                <a:ea typeface="Courier New"/>
                <a:cs typeface="Courier New"/>
                <a:sym typeface="Courier New"/>
              </a:rPr>
              <a:t>What is the output?</a:t>
            </a:r>
            <a:endParaRPr b="1" sz="10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
        <p:nvSpPr>
          <p:cNvPr id="208" name="Google Shape;208;p24"/>
          <p:cNvSpPr txBox="1"/>
          <p:nvPr/>
        </p:nvSpPr>
        <p:spPr>
          <a:xfrm>
            <a:off x="3417800" y="3480125"/>
            <a:ext cx="21852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990000"/>
                </a:solidFill>
                <a:highlight>
                  <a:srgbClr val="FFFFFF"/>
                </a:highlight>
                <a:latin typeface="Courier New"/>
                <a:ea typeface="Courier New"/>
                <a:cs typeface="Courier New"/>
                <a:sym typeface="Courier New"/>
              </a:rPr>
              <a:t>HellomynameisPikachu</a:t>
            </a:r>
            <a:endParaRPr>
              <a:solidFill>
                <a:srgbClr val="990000"/>
              </a:solidFill>
              <a:latin typeface="Calibri"/>
              <a:ea typeface="Calibri"/>
              <a:cs typeface="Calibri"/>
              <a:sym typeface="Calibri"/>
            </a:endParaRPr>
          </a:p>
        </p:txBody>
      </p:sp>
      <p:pic>
        <p:nvPicPr>
          <p:cNvPr id="209" name="Google Shape;209;p24"/>
          <p:cNvPicPr preferRelativeResize="0"/>
          <p:nvPr/>
        </p:nvPicPr>
        <p:blipFill>
          <a:blip r:embed="rId3">
            <a:alphaModFix/>
          </a:blip>
          <a:stretch>
            <a:fillRect/>
          </a:stretch>
        </p:blipFill>
        <p:spPr>
          <a:xfrm>
            <a:off x="7216650" y="2689425"/>
            <a:ext cx="1622550" cy="2036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white spaces are precious?</a:t>
            </a:r>
            <a:endParaRPr/>
          </a:p>
        </p:txBody>
      </p:sp>
      <p:sp>
        <p:nvSpPr>
          <p:cNvPr id="215" name="Google Shape;215;p25"/>
          <p:cNvSpPr txBox="1"/>
          <p:nvPr>
            <p:ph idx="1" type="body"/>
          </p:nvPr>
        </p:nvSpPr>
        <p:spPr>
          <a:xfrm>
            <a:off x="819150" y="1990725"/>
            <a:ext cx="7505700" cy="72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latin typeface="Verdana"/>
                <a:ea typeface="Verdana"/>
                <a:cs typeface="Verdana"/>
                <a:sym typeface="Verdana"/>
              </a:rPr>
              <a:t>Don’t worry, we have </a:t>
            </a:r>
            <a:r>
              <a:rPr b="1" lang="en">
                <a:latin typeface="Verdana"/>
                <a:ea typeface="Verdana"/>
                <a:cs typeface="Verdana"/>
                <a:sym typeface="Verdana"/>
              </a:rPr>
              <a:t>get()</a:t>
            </a:r>
            <a:endParaRPr b="1">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a:solidFill>
                  <a:srgbClr val="000000"/>
                </a:solidFill>
                <a:highlight>
                  <a:srgbClr val="FFFFFF"/>
                </a:highlight>
                <a:latin typeface="Verdana"/>
                <a:ea typeface="Verdana"/>
                <a:cs typeface="Verdana"/>
                <a:sym typeface="Verdana"/>
              </a:rPr>
              <a:t>simply gets a character from the input stream</a:t>
            </a:r>
            <a:endParaRPr b="1">
              <a:latin typeface="Verdana"/>
              <a:ea typeface="Verdana"/>
              <a:cs typeface="Verdana"/>
              <a:sym typeface="Verdana"/>
            </a:endParaRPr>
          </a:p>
        </p:txBody>
      </p:sp>
      <p:sp>
        <p:nvSpPr>
          <p:cNvPr id="216" name="Google Shape;216;p25"/>
          <p:cNvSpPr txBox="1"/>
          <p:nvPr/>
        </p:nvSpPr>
        <p:spPr>
          <a:xfrm>
            <a:off x="1030925" y="2812700"/>
            <a:ext cx="2857500" cy="16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ourier New"/>
                <a:ea typeface="Courier New"/>
                <a:cs typeface="Courier New"/>
                <a:sym typeface="Courier New"/>
              </a:rPr>
              <a:t>int main()</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char ch;</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while (</a:t>
            </a:r>
            <a:r>
              <a:rPr b="1" lang="en" sz="1200">
                <a:solidFill>
                  <a:srgbClr val="38761D"/>
                </a:solidFill>
                <a:latin typeface="Courier New"/>
                <a:ea typeface="Courier New"/>
                <a:cs typeface="Courier New"/>
                <a:sym typeface="Courier New"/>
              </a:rPr>
              <a:t>cin.get(ch)</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cout &lt;&lt; ch;</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return 0;</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p:txBody>
      </p:sp>
      <p:sp>
        <p:nvSpPr>
          <p:cNvPr id="217" name="Google Shape;217;p25"/>
          <p:cNvSpPr txBox="1"/>
          <p:nvPr/>
        </p:nvSpPr>
        <p:spPr>
          <a:xfrm>
            <a:off x="3316950" y="2689425"/>
            <a:ext cx="38997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FFFFFF"/>
                </a:highlight>
                <a:latin typeface="Courier New"/>
                <a:ea typeface="Courier New"/>
                <a:cs typeface="Courier New"/>
                <a:sym typeface="Courier New"/>
              </a:rPr>
              <a:t>Consider the </a:t>
            </a:r>
            <a:r>
              <a:rPr b="1" lang="en" sz="1000">
                <a:highlight>
                  <a:srgbClr val="FFFFFF"/>
                </a:highlight>
                <a:latin typeface="Courier New"/>
                <a:ea typeface="Courier New"/>
                <a:cs typeface="Courier New"/>
                <a:sym typeface="Courier New"/>
              </a:rPr>
              <a:t>input</a:t>
            </a:r>
            <a:r>
              <a:rPr lang="en" sz="1000">
                <a:highlight>
                  <a:srgbClr val="FFFFFF"/>
                </a:highlight>
                <a:latin typeface="Courier New"/>
                <a:ea typeface="Courier New"/>
                <a:cs typeface="Courier New"/>
                <a:sym typeface="Courier New"/>
              </a:rPr>
              <a:t> is </a:t>
            </a:r>
            <a:r>
              <a:rPr b="1" lang="en" sz="1000">
                <a:highlight>
                  <a:srgbClr val="FFFFFF"/>
                </a:highlight>
                <a:latin typeface="Courier New"/>
                <a:ea typeface="Courier New"/>
                <a:cs typeface="Courier New"/>
                <a:sym typeface="Courier New"/>
              </a:rPr>
              <a:t>Hello my name is Pikachu</a:t>
            </a:r>
            <a:endParaRPr b="1" sz="10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highlight>
                  <a:srgbClr val="FFFFFF"/>
                </a:highlight>
                <a:latin typeface="Courier New"/>
                <a:ea typeface="Courier New"/>
                <a:cs typeface="Courier New"/>
                <a:sym typeface="Courier New"/>
              </a:rPr>
              <a:t>What is the output?</a:t>
            </a:r>
            <a:endParaRPr b="1" sz="10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
        <p:nvSpPr>
          <p:cNvPr id="218" name="Google Shape;218;p25"/>
          <p:cNvSpPr txBox="1"/>
          <p:nvPr/>
        </p:nvSpPr>
        <p:spPr>
          <a:xfrm>
            <a:off x="3417800" y="3480125"/>
            <a:ext cx="21852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990000"/>
                </a:solidFill>
                <a:highlight>
                  <a:srgbClr val="FFFFFF"/>
                </a:highlight>
                <a:latin typeface="Courier New"/>
                <a:ea typeface="Courier New"/>
                <a:cs typeface="Courier New"/>
                <a:sym typeface="Courier New"/>
              </a:rPr>
              <a:t>Hello my name is Pikachu</a:t>
            </a:r>
            <a:endParaRPr>
              <a:solidFill>
                <a:srgbClr val="990000"/>
              </a:solidFill>
              <a:latin typeface="Calibri"/>
              <a:ea typeface="Calibri"/>
              <a:cs typeface="Calibri"/>
              <a:sym typeface="Calibri"/>
            </a:endParaRPr>
          </a:p>
        </p:txBody>
      </p:sp>
      <p:pic>
        <p:nvPicPr>
          <p:cNvPr id="219" name="Google Shape;219;p25"/>
          <p:cNvPicPr preferRelativeResize="0"/>
          <p:nvPr/>
        </p:nvPicPr>
        <p:blipFill>
          <a:blip r:embed="rId3">
            <a:alphaModFix/>
          </a:blip>
          <a:stretch>
            <a:fillRect/>
          </a:stretch>
        </p:blipFill>
        <p:spPr>
          <a:xfrm>
            <a:off x="6992475" y="2244813"/>
            <a:ext cx="1828800" cy="2505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Beware of newlines</a:t>
            </a:r>
            <a:endParaRPr/>
          </a:p>
        </p:txBody>
      </p:sp>
      <p:sp>
        <p:nvSpPr>
          <p:cNvPr id="225" name="Google Shape;225;p26"/>
          <p:cNvSpPr txBox="1"/>
          <p:nvPr/>
        </p:nvSpPr>
        <p:spPr>
          <a:xfrm>
            <a:off x="819150" y="2765175"/>
            <a:ext cx="3125400" cy="19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int main()</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char strBuf[11];</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 Read up to 10 characters</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990000"/>
                </a:solidFill>
                <a:latin typeface="Courier New"/>
                <a:ea typeface="Courier New"/>
                <a:cs typeface="Courier New"/>
                <a:sym typeface="Courier New"/>
              </a:rPr>
              <a:t>cin.get(strBuf, 11);</a:t>
            </a:r>
            <a:endParaRPr b="1" sz="1000">
              <a:solidFill>
                <a:srgbClr val="990000"/>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cout &lt;&lt; strBuf &lt;&lt; endl;</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 Read up to 10 more characters</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990000"/>
                </a:solidFill>
                <a:latin typeface="Courier New"/>
                <a:ea typeface="Courier New"/>
                <a:cs typeface="Courier New"/>
                <a:sym typeface="Courier New"/>
              </a:rPr>
              <a:t>cin.get(strBuf, 11);</a:t>
            </a:r>
            <a:endParaRPr b="1" sz="1000">
              <a:solidFill>
                <a:srgbClr val="990000"/>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cout &lt;&lt; strBuf &lt;&lt; endl;</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return 0;</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
        <p:nvSpPr>
          <p:cNvPr id="226" name="Google Shape;226;p26"/>
          <p:cNvSpPr txBox="1"/>
          <p:nvPr/>
        </p:nvSpPr>
        <p:spPr>
          <a:xfrm>
            <a:off x="896475" y="1765625"/>
            <a:ext cx="7505700" cy="753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Verdana"/>
              <a:buChar char="●"/>
            </a:pPr>
            <a:r>
              <a:rPr lang="en" sz="1200">
                <a:highlight>
                  <a:srgbClr val="FFFFFF"/>
                </a:highlight>
                <a:latin typeface="Verdana"/>
                <a:ea typeface="Verdana"/>
                <a:cs typeface="Verdana"/>
                <a:sym typeface="Verdana"/>
              </a:rPr>
              <a:t>One important thing to note about get() is that it </a:t>
            </a:r>
            <a:r>
              <a:rPr b="1" lang="en" sz="1200">
                <a:highlight>
                  <a:srgbClr val="FFFFFF"/>
                </a:highlight>
                <a:latin typeface="Verdana"/>
                <a:ea typeface="Verdana"/>
                <a:cs typeface="Verdana"/>
                <a:sym typeface="Verdana"/>
              </a:rPr>
              <a:t>does not read in a newline</a:t>
            </a:r>
            <a:r>
              <a:rPr lang="en" sz="1200">
                <a:highlight>
                  <a:srgbClr val="FFFFFF"/>
                </a:highlight>
                <a:latin typeface="Verdana"/>
                <a:ea typeface="Verdana"/>
                <a:cs typeface="Verdana"/>
                <a:sym typeface="Verdana"/>
              </a:rPr>
              <a:t> character!</a:t>
            </a:r>
            <a:endParaRPr sz="1200">
              <a:highlight>
                <a:srgbClr val="FFFFFF"/>
              </a:highlight>
              <a:latin typeface="Verdana"/>
              <a:ea typeface="Verdana"/>
              <a:cs typeface="Verdana"/>
              <a:sym typeface="Verdana"/>
            </a:endParaRPr>
          </a:p>
          <a:p>
            <a:pPr indent="-304800" lvl="0" marL="457200" rtl="0" algn="l">
              <a:spcBef>
                <a:spcPts val="0"/>
              </a:spcBef>
              <a:spcAft>
                <a:spcPts val="0"/>
              </a:spcAft>
              <a:buSzPts val="1200"/>
              <a:buFont typeface="Verdana"/>
              <a:buChar char="●"/>
            </a:pPr>
            <a:r>
              <a:rPr lang="en" sz="1200">
                <a:highlight>
                  <a:srgbClr val="FFFFFF"/>
                </a:highlight>
                <a:latin typeface="Verdana"/>
                <a:ea typeface="Verdana"/>
                <a:cs typeface="Verdana"/>
                <a:sym typeface="Verdana"/>
              </a:rPr>
              <a:t>This can cause some unexpected results:</a:t>
            </a:r>
            <a:endParaRPr sz="1200">
              <a:highlight>
                <a:srgbClr val="FFFFFF"/>
              </a:highlight>
              <a:latin typeface="Verdana"/>
              <a:ea typeface="Verdana"/>
              <a:cs typeface="Verdana"/>
              <a:sym typeface="Verdana"/>
            </a:endParaRPr>
          </a:p>
        </p:txBody>
      </p:sp>
      <p:sp>
        <p:nvSpPr>
          <p:cNvPr id="227" name="Google Shape;227;p26"/>
          <p:cNvSpPr txBox="1"/>
          <p:nvPr/>
        </p:nvSpPr>
        <p:spPr>
          <a:xfrm>
            <a:off x="5479675" y="3435300"/>
            <a:ext cx="3272100" cy="11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FFFFFF"/>
                </a:highlight>
                <a:latin typeface="Verdana"/>
                <a:ea typeface="Verdana"/>
                <a:cs typeface="Verdana"/>
                <a:sym typeface="Verdana"/>
              </a:rPr>
              <a:t>because the first get() read up to the newline and then stopped. The second get() saw there was still input in the cin stream and tried to read it. But the first character was the newline, so it stopped immediately.</a:t>
            </a:r>
            <a:endParaRPr>
              <a:latin typeface="Calibri"/>
              <a:ea typeface="Calibri"/>
              <a:cs typeface="Calibri"/>
              <a:sym typeface="Calibri"/>
            </a:endParaRPr>
          </a:p>
        </p:txBody>
      </p:sp>
      <p:sp>
        <p:nvSpPr>
          <p:cNvPr id="228" name="Google Shape;228;p26"/>
          <p:cNvSpPr txBox="1"/>
          <p:nvPr/>
        </p:nvSpPr>
        <p:spPr>
          <a:xfrm>
            <a:off x="5545775" y="2765175"/>
            <a:ext cx="29808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What is the Output when you hit enter after taking in the first </a:t>
            </a:r>
            <a:endParaRPr sz="1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more useful istream function</a:t>
            </a:r>
            <a:endParaRPr/>
          </a:p>
        </p:txBody>
      </p:sp>
      <p:sp>
        <p:nvSpPr>
          <p:cNvPr id="234" name="Google Shape;234;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000">
                <a:solidFill>
                  <a:srgbClr val="000000"/>
                </a:solidFill>
                <a:highlight>
                  <a:srgbClr val="FFFFFF"/>
                </a:highlight>
                <a:latin typeface="Verdana"/>
                <a:ea typeface="Verdana"/>
                <a:cs typeface="Verdana"/>
                <a:sym typeface="Verdana"/>
              </a:rPr>
              <a:t>There are a few more useful input functions that you might want to make use of:</a:t>
            </a:r>
            <a:endParaRPr sz="1000">
              <a:solidFill>
                <a:srgbClr val="000000"/>
              </a:solidFill>
              <a:highlight>
                <a:srgbClr val="FFFFFF"/>
              </a:highlight>
              <a:latin typeface="Verdana"/>
              <a:ea typeface="Verdana"/>
              <a:cs typeface="Verdana"/>
              <a:sym typeface="Verdana"/>
            </a:endParaRPr>
          </a:p>
          <a:p>
            <a:pPr indent="0" lvl="0" marL="0" rtl="0" algn="l">
              <a:spcBef>
                <a:spcPts val="1000"/>
              </a:spcBef>
              <a:spcAft>
                <a:spcPts val="0"/>
              </a:spcAft>
              <a:buNone/>
            </a:pPr>
            <a:r>
              <a:rPr b="1" lang="en" sz="1000">
                <a:solidFill>
                  <a:srgbClr val="000000"/>
                </a:solidFill>
                <a:highlight>
                  <a:srgbClr val="FFFFFF"/>
                </a:highlight>
                <a:latin typeface="Verdana"/>
                <a:ea typeface="Verdana"/>
                <a:cs typeface="Verdana"/>
                <a:sym typeface="Verdana"/>
              </a:rPr>
              <a:t>ignore()</a:t>
            </a:r>
            <a:r>
              <a:rPr lang="en" sz="1000">
                <a:solidFill>
                  <a:srgbClr val="000000"/>
                </a:solidFill>
                <a:highlight>
                  <a:srgbClr val="FFFFFF"/>
                </a:highlight>
                <a:latin typeface="Verdana"/>
                <a:ea typeface="Verdana"/>
                <a:cs typeface="Verdana"/>
                <a:sym typeface="Verdana"/>
              </a:rPr>
              <a:t> discards the first character in the stream.</a:t>
            </a:r>
            <a:endParaRPr sz="1000">
              <a:solidFill>
                <a:srgbClr val="000000"/>
              </a:solidFill>
              <a:highlight>
                <a:srgbClr val="FFFFFF"/>
              </a:highlight>
              <a:latin typeface="Verdana"/>
              <a:ea typeface="Verdana"/>
              <a:cs typeface="Verdana"/>
              <a:sym typeface="Verdana"/>
            </a:endParaRPr>
          </a:p>
          <a:p>
            <a:pPr indent="0" lvl="0" marL="0" rtl="0" algn="l">
              <a:spcBef>
                <a:spcPts val="1000"/>
              </a:spcBef>
              <a:spcAft>
                <a:spcPts val="0"/>
              </a:spcAft>
              <a:buNone/>
            </a:pPr>
            <a:r>
              <a:rPr b="1" lang="en" sz="1000">
                <a:solidFill>
                  <a:srgbClr val="000000"/>
                </a:solidFill>
                <a:highlight>
                  <a:srgbClr val="FFFFFF"/>
                </a:highlight>
                <a:latin typeface="Verdana"/>
                <a:ea typeface="Verdana"/>
                <a:cs typeface="Verdana"/>
                <a:sym typeface="Verdana"/>
              </a:rPr>
              <a:t>ignore(int nCount)</a:t>
            </a:r>
            <a:r>
              <a:rPr lang="en" sz="1000">
                <a:solidFill>
                  <a:srgbClr val="000000"/>
                </a:solidFill>
                <a:highlight>
                  <a:srgbClr val="FFFFFF"/>
                </a:highlight>
                <a:latin typeface="Verdana"/>
                <a:ea typeface="Verdana"/>
                <a:cs typeface="Verdana"/>
                <a:sym typeface="Verdana"/>
              </a:rPr>
              <a:t> discards the first nCount characters.</a:t>
            </a:r>
            <a:endParaRPr sz="1000">
              <a:solidFill>
                <a:srgbClr val="000000"/>
              </a:solidFill>
              <a:highlight>
                <a:srgbClr val="FFFFFF"/>
              </a:highlight>
              <a:latin typeface="Verdana"/>
              <a:ea typeface="Verdana"/>
              <a:cs typeface="Verdana"/>
              <a:sym typeface="Verdana"/>
            </a:endParaRPr>
          </a:p>
          <a:p>
            <a:pPr indent="0" lvl="0" marL="0" rtl="0" algn="l">
              <a:spcBef>
                <a:spcPts val="1000"/>
              </a:spcBef>
              <a:spcAft>
                <a:spcPts val="0"/>
              </a:spcAft>
              <a:buNone/>
            </a:pPr>
            <a:r>
              <a:rPr b="1" lang="en" sz="1000">
                <a:solidFill>
                  <a:srgbClr val="000000"/>
                </a:solidFill>
                <a:highlight>
                  <a:srgbClr val="FFFFFF"/>
                </a:highlight>
                <a:latin typeface="Verdana"/>
                <a:ea typeface="Verdana"/>
                <a:cs typeface="Verdana"/>
                <a:sym typeface="Verdana"/>
              </a:rPr>
              <a:t>peek()</a:t>
            </a:r>
            <a:r>
              <a:rPr lang="en" sz="1000">
                <a:solidFill>
                  <a:srgbClr val="000000"/>
                </a:solidFill>
                <a:highlight>
                  <a:srgbClr val="FFFFFF"/>
                </a:highlight>
                <a:latin typeface="Verdana"/>
                <a:ea typeface="Verdana"/>
                <a:cs typeface="Verdana"/>
                <a:sym typeface="Verdana"/>
              </a:rPr>
              <a:t> allows you to read a character from the stream without removing it from the stream.</a:t>
            </a:r>
            <a:endParaRPr sz="1000">
              <a:solidFill>
                <a:srgbClr val="000000"/>
              </a:solidFill>
              <a:highlight>
                <a:srgbClr val="FFFFFF"/>
              </a:highlight>
              <a:latin typeface="Verdana"/>
              <a:ea typeface="Verdana"/>
              <a:cs typeface="Verdana"/>
              <a:sym typeface="Verdana"/>
            </a:endParaRPr>
          </a:p>
          <a:p>
            <a:pPr indent="0" lvl="0" marL="0" rtl="0" algn="l">
              <a:spcBef>
                <a:spcPts val="1000"/>
              </a:spcBef>
              <a:spcAft>
                <a:spcPts val="0"/>
              </a:spcAft>
              <a:buNone/>
            </a:pPr>
            <a:r>
              <a:rPr b="1" lang="en" sz="1000">
                <a:solidFill>
                  <a:srgbClr val="000000"/>
                </a:solidFill>
                <a:highlight>
                  <a:srgbClr val="FFFFFF"/>
                </a:highlight>
                <a:latin typeface="Verdana"/>
                <a:ea typeface="Verdana"/>
                <a:cs typeface="Verdana"/>
                <a:sym typeface="Verdana"/>
              </a:rPr>
              <a:t>unget()</a:t>
            </a:r>
            <a:r>
              <a:rPr lang="en" sz="1000">
                <a:solidFill>
                  <a:srgbClr val="000000"/>
                </a:solidFill>
                <a:highlight>
                  <a:srgbClr val="FFFFFF"/>
                </a:highlight>
                <a:latin typeface="Verdana"/>
                <a:ea typeface="Verdana"/>
                <a:cs typeface="Verdana"/>
                <a:sym typeface="Verdana"/>
              </a:rPr>
              <a:t> returns the last character read back into the stream so it can be read again by the next call.</a:t>
            </a:r>
            <a:endParaRPr sz="1000">
              <a:solidFill>
                <a:srgbClr val="000000"/>
              </a:solidFill>
              <a:highlight>
                <a:srgbClr val="FFFFFF"/>
              </a:highlight>
              <a:latin typeface="Verdana"/>
              <a:ea typeface="Verdana"/>
              <a:cs typeface="Verdana"/>
              <a:sym typeface="Verdana"/>
            </a:endParaRPr>
          </a:p>
          <a:p>
            <a:pPr indent="0" lvl="0" marL="0" rtl="0" algn="l">
              <a:spcBef>
                <a:spcPts val="1000"/>
              </a:spcBef>
              <a:spcAft>
                <a:spcPts val="0"/>
              </a:spcAft>
              <a:buNone/>
            </a:pPr>
            <a:r>
              <a:rPr b="1" lang="en" sz="1000">
                <a:solidFill>
                  <a:srgbClr val="000000"/>
                </a:solidFill>
                <a:highlight>
                  <a:srgbClr val="FFFFFF"/>
                </a:highlight>
                <a:latin typeface="Verdana"/>
                <a:ea typeface="Verdana"/>
                <a:cs typeface="Verdana"/>
                <a:sym typeface="Verdana"/>
              </a:rPr>
              <a:t>putback(char ch)</a:t>
            </a:r>
            <a:r>
              <a:rPr lang="en" sz="1000">
                <a:solidFill>
                  <a:srgbClr val="000000"/>
                </a:solidFill>
                <a:highlight>
                  <a:srgbClr val="FFFFFF"/>
                </a:highlight>
                <a:latin typeface="Verdana"/>
                <a:ea typeface="Verdana"/>
                <a:cs typeface="Verdana"/>
                <a:sym typeface="Verdana"/>
              </a:rPr>
              <a:t> allows you to put a character of your choice back into the stream to be read by the next call.</a:t>
            </a:r>
            <a:endParaRPr sz="1000">
              <a:solidFill>
                <a:srgbClr val="000000"/>
              </a:solidFill>
              <a:highlight>
                <a:srgbClr val="FFFFFF"/>
              </a:highlight>
              <a:latin typeface="Verdana"/>
              <a:ea typeface="Verdana"/>
              <a:cs typeface="Verdana"/>
              <a:sym typeface="Verdana"/>
            </a:endParaRPr>
          </a:p>
          <a:p>
            <a:pPr indent="0" lvl="0" marL="0" rtl="0" algn="l">
              <a:spcBef>
                <a:spcPts val="10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with ostream and Manipulators</a:t>
            </a:r>
            <a:endParaRPr/>
          </a:p>
        </p:txBody>
      </p:sp>
      <p:sp>
        <p:nvSpPr>
          <p:cNvPr id="240" name="Google Shape;240;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000">
                <a:solidFill>
                  <a:srgbClr val="000000"/>
                </a:solidFill>
                <a:highlight>
                  <a:srgbClr val="FFFFFF"/>
                </a:highlight>
                <a:latin typeface="Verdana"/>
                <a:ea typeface="Verdana"/>
                <a:cs typeface="Verdana"/>
                <a:sym typeface="Verdana"/>
              </a:rPr>
              <a:t>The insertion operator (&lt;&lt;) is used to put information into an output stream. </a:t>
            </a:r>
            <a:endParaRPr sz="1000">
              <a:solidFill>
                <a:srgbClr val="000000"/>
              </a:solidFill>
              <a:highlight>
                <a:srgbClr val="FFFFFF"/>
              </a:highlight>
              <a:latin typeface="Verdana"/>
              <a:ea typeface="Verdana"/>
              <a:cs typeface="Verdana"/>
              <a:sym typeface="Verdana"/>
            </a:endParaRPr>
          </a:p>
          <a:p>
            <a:pPr indent="-292100" lvl="0" marL="457200" rtl="0" algn="l">
              <a:spcBef>
                <a:spcPts val="0"/>
              </a:spcBef>
              <a:spcAft>
                <a:spcPts val="0"/>
              </a:spcAft>
              <a:buClr>
                <a:srgbClr val="000000"/>
              </a:buClr>
              <a:buSzPts val="1000"/>
              <a:buFont typeface="Verdana"/>
              <a:buChar char="●"/>
            </a:pPr>
            <a:r>
              <a:rPr lang="en" sz="1000">
                <a:solidFill>
                  <a:srgbClr val="000000"/>
                </a:solidFill>
                <a:highlight>
                  <a:srgbClr val="FFFFFF"/>
                </a:highlight>
                <a:latin typeface="Verdana"/>
                <a:ea typeface="Verdana"/>
                <a:cs typeface="Verdana"/>
                <a:sym typeface="Verdana"/>
              </a:rPr>
              <a:t>There are two ways to change the formatting options: </a:t>
            </a:r>
            <a:endParaRPr sz="1000">
              <a:solidFill>
                <a:srgbClr val="000000"/>
              </a:solidFill>
              <a:highlight>
                <a:srgbClr val="FFFFFF"/>
              </a:highlight>
              <a:latin typeface="Verdana"/>
              <a:ea typeface="Verdana"/>
              <a:cs typeface="Verdana"/>
              <a:sym typeface="Verdana"/>
            </a:endParaRPr>
          </a:p>
          <a:p>
            <a:pPr indent="-292100" lvl="1" marL="914400" rtl="0" algn="l">
              <a:spcBef>
                <a:spcPts val="0"/>
              </a:spcBef>
              <a:spcAft>
                <a:spcPts val="0"/>
              </a:spcAft>
              <a:buClr>
                <a:srgbClr val="000000"/>
              </a:buClr>
              <a:buSzPts val="1000"/>
              <a:buFont typeface="Verdana"/>
              <a:buChar char="○"/>
            </a:pPr>
            <a:r>
              <a:rPr b="1" lang="en" sz="1000">
                <a:solidFill>
                  <a:srgbClr val="000000"/>
                </a:solidFill>
                <a:highlight>
                  <a:srgbClr val="FFFFFF"/>
                </a:highlight>
                <a:latin typeface="Verdana"/>
                <a:ea typeface="Verdana"/>
                <a:cs typeface="Verdana"/>
                <a:sym typeface="Verdana"/>
              </a:rPr>
              <a:t>Flags</a:t>
            </a:r>
            <a:endParaRPr b="1" sz="1000">
              <a:solidFill>
                <a:srgbClr val="000000"/>
              </a:solidFill>
              <a:highlight>
                <a:srgbClr val="FFFFFF"/>
              </a:highlight>
              <a:latin typeface="Verdana"/>
              <a:ea typeface="Verdana"/>
              <a:cs typeface="Verdana"/>
              <a:sym typeface="Verdana"/>
            </a:endParaRPr>
          </a:p>
          <a:p>
            <a:pPr indent="-292100" lvl="1" marL="914400" rtl="0" algn="l">
              <a:spcBef>
                <a:spcPts val="0"/>
              </a:spcBef>
              <a:spcAft>
                <a:spcPts val="0"/>
              </a:spcAft>
              <a:buClr>
                <a:srgbClr val="000000"/>
              </a:buClr>
              <a:buSzPts val="1000"/>
              <a:buFont typeface="Verdana"/>
              <a:buChar char="○"/>
            </a:pPr>
            <a:r>
              <a:rPr b="1" lang="en" sz="1000">
                <a:solidFill>
                  <a:srgbClr val="000000"/>
                </a:solidFill>
                <a:highlight>
                  <a:srgbClr val="FFFFFF"/>
                </a:highlight>
                <a:latin typeface="Verdana"/>
                <a:ea typeface="Verdana"/>
                <a:cs typeface="Verdana"/>
                <a:sym typeface="Verdana"/>
              </a:rPr>
              <a:t>Manipulators.</a:t>
            </a:r>
            <a:endParaRPr b="1" sz="1000">
              <a:solidFill>
                <a:srgbClr val="000000"/>
              </a:solidFill>
              <a:highlight>
                <a:srgbClr val="FFFFFF"/>
              </a:highlight>
              <a:latin typeface="Verdana"/>
              <a:ea typeface="Verdana"/>
              <a:cs typeface="Verdana"/>
              <a:sym typeface="Verdana"/>
            </a:endParaRPr>
          </a:p>
          <a:p>
            <a:pPr indent="-292100" lvl="0" marL="457200" rtl="0" algn="l">
              <a:spcBef>
                <a:spcPts val="0"/>
              </a:spcBef>
              <a:spcAft>
                <a:spcPts val="0"/>
              </a:spcAft>
              <a:buClr>
                <a:srgbClr val="000000"/>
              </a:buClr>
              <a:buSzPts val="1000"/>
              <a:buFont typeface="Verdana"/>
              <a:buChar char="●"/>
            </a:pPr>
            <a:r>
              <a:rPr lang="en" sz="1000">
                <a:solidFill>
                  <a:srgbClr val="000000"/>
                </a:solidFill>
                <a:highlight>
                  <a:srgbClr val="FFFFFF"/>
                </a:highlight>
                <a:latin typeface="Verdana"/>
                <a:ea typeface="Verdana"/>
                <a:cs typeface="Verdana"/>
                <a:sym typeface="Verdana"/>
              </a:rPr>
              <a:t>To switch a flag on, use the </a:t>
            </a:r>
            <a:r>
              <a:rPr b="1" lang="en" sz="1000">
                <a:solidFill>
                  <a:srgbClr val="000000"/>
                </a:solidFill>
                <a:highlight>
                  <a:srgbClr val="FFFFFF"/>
                </a:highlight>
                <a:latin typeface="Verdana"/>
                <a:ea typeface="Verdana"/>
                <a:cs typeface="Verdana"/>
                <a:sym typeface="Verdana"/>
              </a:rPr>
              <a:t>setf()</a:t>
            </a:r>
            <a:r>
              <a:rPr lang="en" sz="1000">
                <a:solidFill>
                  <a:srgbClr val="000000"/>
                </a:solidFill>
                <a:highlight>
                  <a:srgbClr val="FFFFFF"/>
                </a:highlight>
                <a:latin typeface="Verdana"/>
                <a:ea typeface="Verdana"/>
                <a:cs typeface="Verdana"/>
                <a:sym typeface="Verdana"/>
              </a:rPr>
              <a:t> function, with the appropriate flag as a parameter</a:t>
            </a:r>
            <a:endParaRPr sz="1000">
              <a:solidFill>
                <a:srgbClr val="000000"/>
              </a:solidFill>
              <a:highlight>
                <a:srgbClr val="FFFFFF"/>
              </a:highlight>
              <a:latin typeface="Verdana"/>
              <a:ea typeface="Verdana"/>
              <a:cs typeface="Verdana"/>
              <a:sym typeface="Verdana"/>
            </a:endParaRPr>
          </a:p>
          <a:p>
            <a:pPr indent="-292100" lvl="0" marL="457200" rtl="0" algn="l">
              <a:spcBef>
                <a:spcPts val="0"/>
              </a:spcBef>
              <a:spcAft>
                <a:spcPts val="0"/>
              </a:spcAft>
              <a:buClr>
                <a:srgbClr val="000000"/>
              </a:buClr>
              <a:buSzPts val="1000"/>
              <a:buFont typeface="Verdana"/>
              <a:buChar char="●"/>
            </a:pPr>
            <a:r>
              <a:rPr lang="en" sz="1000">
                <a:solidFill>
                  <a:srgbClr val="000000"/>
                </a:solidFill>
                <a:highlight>
                  <a:srgbClr val="FFFFFF"/>
                </a:highlight>
                <a:latin typeface="Verdana"/>
                <a:ea typeface="Verdana"/>
                <a:cs typeface="Verdana"/>
                <a:sym typeface="Verdana"/>
              </a:rPr>
              <a:t>Example: C++ does not print a + sign in front of positive numbers. However, by using the std::ios::showpos flag, we can change this behavior:</a:t>
            </a:r>
            <a:endParaRPr sz="1000">
              <a:solidFill>
                <a:srgbClr val="000000"/>
              </a:solidFill>
              <a:highlight>
                <a:srgbClr val="FFFFFF"/>
              </a:highlight>
              <a:latin typeface="Verdana"/>
              <a:ea typeface="Verdana"/>
              <a:cs typeface="Verdana"/>
              <a:sym typeface="Verdana"/>
            </a:endParaRPr>
          </a:p>
        </p:txBody>
      </p:sp>
      <p:sp>
        <p:nvSpPr>
          <p:cNvPr id="241" name="Google Shape;241;p28"/>
          <p:cNvSpPr txBox="1"/>
          <p:nvPr/>
        </p:nvSpPr>
        <p:spPr>
          <a:xfrm>
            <a:off x="986125" y="3685725"/>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std::</a:t>
            </a:r>
            <a:r>
              <a:rPr b="1" lang="en" sz="1000">
                <a:solidFill>
                  <a:srgbClr val="38761D"/>
                </a:solidFill>
                <a:latin typeface="Courier New"/>
                <a:ea typeface="Courier New"/>
                <a:cs typeface="Courier New"/>
                <a:sym typeface="Courier New"/>
              </a:rPr>
              <a:t>cout.setf(std::ios::showpos)</a:t>
            </a:r>
            <a:r>
              <a:rPr b="1" lang="en" sz="1000">
                <a:latin typeface="Courier New"/>
                <a:ea typeface="Courier New"/>
                <a:cs typeface="Courier New"/>
                <a:sym typeface="Courier New"/>
              </a:rPr>
              <a:t>; // turn on the std::ios::showpos flag</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std::cout &lt;&lt; 27 &lt;&lt; '\n';</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Useful Formatters</a:t>
            </a:r>
            <a:endParaRPr/>
          </a:p>
        </p:txBody>
      </p:sp>
      <p:pic>
        <p:nvPicPr>
          <p:cNvPr id="247" name="Google Shape;247;p29"/>
          <p:cNvPicPr preferRelativeResize="0"/>
          <p:nvPr/>
        </p:nvPicPr>
        <p:blipFill>
          <a:blip r:embed="rId3">
            <a:alphaModFix/>
          </a:blip>
          <a:stretch>
            <a:fillRect/>
          </a:stretch>
        </p:blipFill>
        <p:spPr>
          <a:xfrm>
            <a:off x="690300" y="1616425"/>
            <a:ext cx="4018198" cy="954600"/>
          </a:xfrm>
          <a:prstGeom prst="rect">
            <a:avLst/>
          </a:prstGeom>
          <a:noFill/>
          <a:ln>
            <a:noFill/>
          </a:ln>
        </p:spPr>
      </p:pic>
      <p:pic>
        <p:nvPicPr>
          <p:cNvPr id="248" name="Google Shape;248;p29"/>
          <p:cNvPicPr preferRelativeResize="0"/>
          <p:nvPr/>
        </p:nvPicPr>
        <p:blipFill>
          <a:blip r:embed="rId4">
            <a:alphaModFix/>
          </a:blip>
          <a:stretch>
            <a:fillRect/>
          </a:stretch>
        </p:blipFill>
        <p:spPr>
          <a:xfrm>
            <a:off x="766500" y="2734650"/>
            <a:ext cx="4554100" cy="837150"/>
          </a:xfrm>
          <a:prstGeom prst="rect">
            <a:avLst/>
          </a:prstGeom>
          <a:noFill/>
          <a:ln>
            <a:noFill/>
          </a:ln>
        </p:spPr>
      </p:pic>
      <p:pic>
        <p:nvPicPr>
          <p:cNvPr id="249" name="Google Shape;249;p29"/>
          <p:cNvPicPr preferRelativeResize="0"/>
          <p:nvPr/>
        </p:nvPicPr>
        <p:blipFill>
          <a:blip r:embed="rId5">
            <a:alphaModFix/>
          </a:blip>
          <a:stretch>
            <a:fillRect/>
          </a:stretch>
        </p:blipFill>
        <p:spPr>
          <a:xfrm>
            <a:off x="766500" y="3813850"/>
            <a:ext cx="3210850" cy="837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more </a:t>
            </a:r>
            <a:endParaRPr/>
          </a:p>
        </p:txBody>
      </p:sp>
      <p:pic>
        <p:nvPicPr>
          <p:cNvPr id="255" name="Google Shape;255;p30"/>
          <p:cNvPicPr preferRelativeResize="0"/>
          <p:nvPr/>
        </p:nvPicPr>
        <p:blipFill>
          <a:blip r:embed="rId3">
            <a:alphaModFix/>
          </a:blip>
          <a:stretch>
            <a:fillRect/>
          </a:stretch>
        </p:blipFill>
        <p:spPr>
          <a:xfrm>
            <a:off x="710450" y="1468500"/>
            <a:ext cx="6548725" cy="3390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Input/Output with files in cpp</a:t>
            </a:r>
            <a:endParaRPr/>
          </a:p>
        </p:txBody>
      </p:sp>
      <p:sp>
        <p:nvSpPr>
          <p:cNvPr id="261" name="Google Shape;261;p31"/>
          <p:cNvSpPr txBox="1"/>
          <p:nvPr>
            <p:ph idx="1" type="body"/>
          </p:nvPr>
        </p:nvSpPr>
        <p:spPr>
          <a:xfrm>
            <a:off x="819150" y="1990725"/>
            <a:ext cx="7505700" cy="2457900"/>
          </a:xfrm>
          <a:prstGeom prst="rect">
            <a:avLst/>
          </a:prstGeom>
        </p:spPr>
        <p:txBody>
          <a:bodyPr anchorCtr="0" anchor="t" bIns="91425" lIns="91425" spcFirstLastPara="1" rIns="91425" wrap="square" tIns="91425">
            <a:noAutofit/>
          </a:bodyPr>
          <a:lstStyle/>
          <a:p>
            <a:pPr indent="-311150" lvl="0" marL="457200" rtl="0" algn="l">
              <a:spcBef>
                <a:spcPts val="900"/>
              </a:spcBef>
              <a:spcAft>
                <a:spcPts val="0"/>
              </a:spcAft>
              <a:buClr>
                <a:srgbClr val="000000"/>
              </a:buClr>
              <a:buSzPts val="1300"/>
              <a:buFont typeface="Verdana"/>
              <a:buChar char="●"/>
            </a:pPr>
            <a:r>
              <a:rPr b="1" lang="en">
                <a:solidFill>
                  <a:srgbClr val="0000A0"/>
                </a:solidFill>
                <a:highlight>
                  <a:srgbClr val="FFFFFF"/>
                </a:highlight>
                <a:uFill>
                  <a:noFill/>
                </a:uFill>
                <a:latin typeface="Verdana"/>
                <a:ea typeface="Verdana"/>
                <a:cs typeface="Verdana"/>
                <a:sym typeface="Verdana"/>
                <a:hlinkClick r:id="rId3"/>
              </a:rPr>
              <a:t>ofstream</a:t>
            </a:r>
            <a:r>
              <a:rPr b="1" lang="en">
                <a:solidFill>
                  <a:srgbClr val="000000"/>
                </a:solidFill>
                <a:highlight>
                  <a:srgbClr val="FFFFFF"/>
                </a:highlight>
                <a:latin typeface="Verdana"/>
                <a:ea typeface="Verdana"/>
                <a:cs typeface="Verdana"/>
                <a:sym typeface="Verdana"/>
              </a:rPr>
              <a:t>:</a:t>
            </a:r>
            <a:r>
              <a:rPr lang="en">
                <a:solidFill>
                  <a:srgbClr val="000000"/>
                </a:solidFill>
                <a:highlight>
                  <a:srgbClr val="FFFFFF"/>
                </a:highlight>
                <a:latin typeface="Verdana"/>
                <a:ea typeface="Verdana"/>
                <a:cs typeface="Verdana"/>
                <a:sym typeface="Verdana"/>
              </a:rPr>
              <a:t> Stream class to write on files</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b="1" lang="en">
                <a:solidFill>
                  <a:srgbClr val="000070"/>
                </a:solidFill>
                <a:highlight>
                  <a:srgbClr val="FFFFFF"/>
                </a:highlight>
                <a:uFill>
                  <a:noFill/>
                </a:uFill>
                <a:latin typeface="Verdana"/>
                <a:ea typeface="Verdana"/>
                <a:cs typeface="Verdana"/>
                <a:sym typeface="Verdana"/>
                <a:hlinkClick r:id="rId4"/>
              </a:rPr>
              <a:t>ifstream</a:t>
            </a:r>
            <a:r>
              <a:rPr b="1" lang="en">
                <a:solidFill>
                  <a:srgbClr val="000000"/>
                </a:solidFill>
                <a:highlight>
                  <a:srgbClr val="FFFFFF"/>
                </a:highlight>
                <a:latin typeface="Verdana"/>
                <a:ea typeface="Verdana"/>
                <a:cs typeface="Verdana"/>
                <a:sym typeface="Verdana"/>
              </a:rPr>
              <a:t>:</a:t>
            </a:r>
            <a:r>
              <a:rPr lang="en">
                <a:solidFill>
                  <a:srgbClr val="000000"/>
                </a:solidFill>
                <a:highlight>
                  <a:srgbClr val="FFFFFF"/>
                </a:highlight>
                <a:latin typeface="Verdana"/>
                <a:ea typeface="Verdana"/>
                <a:cs typeface="Verdana"/>
                <a:sym typeface="Verdana"/>
              </a:rPr>
              <a:t> Stream class to read from files</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b="1" lang="en">
                <a:solidFill>
                  <a:srgbClr val="000070"/>
                </a:solidFill>
                <a:highlight>
                  <a:srgbClr val="FFFFFF"/>
                </a:highlight>
                <a:uFill>
                  <a:noFill/>
                </a:uFill>
                <a:latin typeface="Verdana"/>
                <a:ea typeface="Verdana"/>
                <a:cs typeface="Verdana"/>
                <a:sym typeface="Verdana"/>
                <a:hlinkClick r:id="rId5"/>
              </a:rPr>
              <a:t>fstream</a:t>
            </a:r>
            <a:r>
              <a:rPr b="1" lang="en">
                <a:solidFill>
                  <a:srgbClr val="000000"/>
                </a:solidFill>
                <a:highlight>
                  <a:srgbClr val="FFFFFF"/>
                </a:highlight>
                <a:latin typeface="Verdana"/>
                <a:ea typeface="Verdana"/>
                <a:cs typeface="Verdana"/>
                <a:sym typeface="Verdana"/>
              </a:rPr>
              <a:t>:</a:t>
            </a:r>
            <a:r>
              <a:rPr lang="en">
                <a:solidFill>
                  <a:srgbClr val="000000"/>
                </a:solidFill>
                <a:highlight>
                  <a:srgbClr val="FFFFFF"/>
                </a:highlight>
                <a:latin typeface="Verdana"/>
                <a:ea typeface="Verdana"/>
                <a:cs typeface="Verdana"/>
                <a:sym typeface="Verdana"/>
              </a:rPr>
              <a:t> Stream class to both read and write from/to files.</a:t>
            </a:r>
            <a:endParaRPr>
              <a:solidFill>
                <a:srgbClr val="000000"/>
              </a:solidFill>
              <a:highlight>
                <a:srgbClr val="FFFFFF"/>
              </a:highlight>
              <a:latin typeface="Verdana"/>
              <a:ea typeface="Verdana"/>
              <a:cs typeface="Verdana"/>
              <a:sym typeface="Verdana"/>
            </a:endParaRPr>
          </a:p>
          <a:p>
            <a:pPr indent="0" lvl="0" marL="0" rtl="0" algn="l">
              <a:spcBef>
                <a:spcPts val="900"/>
              </a:spcBef>
              <a:spcAft>
                <a:spcPts val="1600"/>
              </a:spcAft>
              <a:buNone/>
            </a:pPr>
            <a:r>
              <a:t/>
            </a:r>
            <a:endParaRPr>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Streams so far..</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solidFill>
                  <a:srgbClr val="000000"/>
                </a:solidFill>
                <a:highlight>
                  <a:srgbClr val="FFFFFF"/>
                </a:highlight>
                <a:latin typeface="Verdana"/>
                <a:ea typeface="Verdana"/>
                <a:cs typeface="Verdana"/>
                <a:sym typeface="Verdana"/>
              </a:rPr>
              <a:t>You included the iostream library header and made use of the</a:t>
            </a:r>
            <a:r>
              <a:rPr b="1" lang="en">
                <a:solidFill>
                  <a:srgbClr val="000000"/>
                </a:solidFill>
                <a:highlight>
                  <a:srgbClr val="FFFFFF"/>
                </a:highlight>
                <a:latin typeface="Verdana"/>
                <a:ea typeface="Verdana"/>
                <a:cs typeface="Verdana"/>
                <a:sym typeface="Verdana"/>
              </a:rPr>
              <a:t> cin </a:t>
            </a:r>
            <a:r>
              <a:rPr lang="en">
                <a:solidFill>
                  <a:srgbClr val="000000"/>
                </a:solidFill>
                <a:highlight>
                  <a:srgbClr val="FFFFFF"/>
                </a:highlight>
                <a:latin typeface="Verdana"/>
                <a:ea typeface="Verdana"/>
                <a:cs typeface="Verdana"/>
                <a:sym typeface="Verdana"/>
              </a:rPr>
              <a:t>and </a:t>
            </a:r>
            <a:r>
              <a:rPr b="1" lang="en">
                <a:solidFill>
                  <a:srgbClr val="000000"/>
                </a:solidFill>
                <a:highlight>
                  <a:srgbClr val="FFFFFF"/>
                </a:highlight>
                <a:latin typeface="Verdana"/>
                <a:ea typeface="Verdana"/>
                <a:cs typeface="Verdana"/>
                <a:sym typeface="Verdana"/>
              </a:rPr>
              <a:t>cout </a:t>
            </a:r>
            <a:r>
              <a:rPr lang="en">
                <a:solidFill>
                  <a:srgbClr val="000000"/>
                </a:solidFill>
                <a:highlight>
                  <a:srgbClr val="FFFFFF"/>
                </a:highlight>
                <a:latin typeface="Verdana"/>
                <a:ea typeface="Verdana"/>
                <a:cs typeface="Verdana"/>
                <a:sym typeface="Verdana"/>
              </a:rPr>
              <a:t>objects to do simple I/O. </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a:solidFill>
                  <a:srgbClr val="000000"/>
                </a:solidFill>
                <a:highlight>
                  <a:srgbClr val="FFFFFF"/>
                </a:highlight>
                <a:latin typeface="Verdana"/>
                <a:ea typeface="Verdana"/>
                <a:cs typeface="Verdana"/>
                <a:sym typeface="Verdana"/>
              </a:rPr>
              <a:t>Today, we’ll take a look at the iostream library in more detail</a:t>
            </a:r>
            <a:endParaRPr>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a File</a:t>
            </a:r>
            <a:endParaRPr/>
          </a:p>
        </p:txBody>
      </p:sp>
      <p:sp>
        <p:nvSpPr>
          <p:cNvPr id="267" name="Google Shape;267;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AutoNum type="arabicPeriod"/>
            </a:pPr>
            <a:r>
              <a:rPr lang="en">
                <a:solidFill>
                  <a:srgbClr val="000000"/>
                </a:solidFill>
                <a:highlight>
                  <a:srgbClr val="FFFFFF"/>
                </a:highlight>
                <a:latin typeface="Verdana"/>
                <a:ea typeface="Verdana"/>
                <a:cs typeface="Verdana"/>
                <a:sym typeface="Verdana"/>
              </a:rPr>
              <a:t>To open a file </a:t>
            </a:r>
            <a:r>
              <a:rPr b="1" lang="en">
                <a:solidFill>
                  <a:srgbClr val="000000"/>
                </a:solidFill>
                <a:highlight>
                  <a:srgbClr val="FFFFFF"/>
                </a:highlight>
                <a:latin typeface="Verdana"/>
                <a:ea typeface="Verdana"/>
                <a:cs typeface="Verdana"/>
                <a:sym typeface="Verdana"/>
              </a:rPr>
              <a:t>open (filename, mode);</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AutoNum type="arabicPeriod"/>
            </a:pPr>
            <a:r>
              <a:rPr lang="en">
                <a:solidFill>
                  <a:srgbClr val="000000"/>
                </a:solidFill>
                <a:highlight>
                  <a:srgbClr val="FFFFFF"/>
                </a:highlight>
                <a:latin typeface="Verdana"/>
                <a:ea typeface="Verdana"/>
                <a:cs typeface="Verdana"/>
                <a:sym typeface="Verdana"/>
              </a:rPr>
              <a:t>What is mode?</a:t>
            </a:r>
            <a:endParaRPr>
              <a:solidFill>
                <a:srgbClr val="000000"/>
              </a:solidFill>
              <a:highlight>
                <a:srgbClr val="FFFFFF"/>
              </a:highlight>
              <a:latin typeface="Verdana"/>
              <a:ea typeface="Verdana"/>
              <a:cs typeface="Verdana"/>
              <a:sym typeface="Verdana"/>
            </a:endParaRPr>
          </a:p>
        </p:txBody>
      </p:sp>
      <p:pic>
        <p:nvPicPr>
          <p:cNvPr id="268" name="Google Shape;268;p32"/>
          <p:cNvPicPr preferRelativeResize="0"/>
          <p:nvPr/>
        </p:nvPicPr>
        <p:blipFill>
          <a:blip r:embed="rId3">
            <a:alphaModFix/>
          </a:blip>
          <a:stretch>
            <a:fillRect/>
          </a:stretch>
        </p:blipFill>
        <p:spPr>
          <a:xfrm>
            <a:off x="700938" y="2571751"/>
            <a:ext cx="7742124" cy="173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Close a file</a:t>
            </a:r>
            <a:endParaRPr/>
          </a:p>
        </p:txBody>
      </p:sp>
      <p:pic>
        <p:nvPicPr>
          <p:cNvPr id="274" name="Google Shape;274;p33"/>
          <p:cNvPicPr preferRelativeResize="0"/>
          <p:nvPr/>
        </p:nvPicPr>
        <p:blipFill>
          <a:blip r:embed="rId3">
            <a:alphaModFix/>
          </a:blip>
          <a:stretch>
            <a:fillRect/>
          </a:stretch>
        </p:blipFill>
        <p:spPr>
          <a:xfrm>
            <a:off x="2785775" y="1800200"/>
            <a:ext cx="3310200" cy="2479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Homework</a:t>
            </a:r>
            <a:endParaRPr/>
          </a:p>
        </p:txBody>
      </p:sp>
      <p:sp>
        <p:nvSpPr>
          <p:cNvPr id="280" name="Google Shape;280;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b="1" lang="en">
                <a:latin typeface="Verdana"/>
                <a:ea typeface="Verdana"/>
                <a:cs typeface="Verdana"/>
                <a:sym typeface="Verdana"/>
              </a:rPr>
              <a:t>tellg()</a:t>
            </a:r>
            <a:endParaRPr b="1">
              <a:latin typeface="Verdana"/>
              <a:ea typeface="Verdana"/>
              <a:cs typeface="Verdana"/>
              <a:sym typeface="Verdana"/>
            </a:endParaRPr>
          </a:p>
          <a:p>
            <a:pPr indent="-311150" lvl="0" marL="457200" rtl="0" algn="l">
              <a:spcBef>
                <a:spcPts val="0"/>
              </a:spcBef>
              <a:spcAft>
                <a:spcPts val="0"/>
              </a:spcAft>
              <a:buSzPts val="1300"/>
              <a:buFont typeface="Verdana"/>
              <a:buChar char="●"/>
            </a:pPr>
            <a:r>
              <a:rPr b="1" lang="en">
                <a:latin typeface="Verdana"/>
                <a:ea typeface="Verdana"/>
                <a:cs typeface="Verdana"/>
                <a:sym typeface="Verdana"/>
              </a:rPr>
              <a:t>tellp()</a:t>
            </a:r>
            <a:endParaRPr b="1">
              <a:latin typeface="Verdana"/>
              <a:ea typeface="Verdana"/>
              <a:cs typeface="Verdana"/>
              <a:sym typeface="Verdana"/>
            </a:endParaRPr>
          </a:p>
          <a:p>
            <a:pPr indent="-311150" lvl="0" marL="457200" rtl="0" algn="l">
              <a:spcBef>
                <a:spcPts val="0"/>
              </a:spcBef>
              <a:spcAft>
                <a:spcPts val="0"/>
              </a:spcAft>
              <a:buSzPts val="1300"/>
              <a:buFont typeface="Verdana"/>
              <a:buChar char="●"/>
            </a:pPr>
            <a:r>
              <a:rPr b="1" lang="en">
                <a:latin typeface="Verdana"/>
                <a:ea typeface="Verdana"/>
                <a:cs typeface="Verdana"/>
                <a:sym typeface="Verdana"/>
              </a:rPr>
              <a:t>seekg()</a:t>
            </a:r>
            <a:endParaRPr b="1">
              <a:latin typeface="Verdana"/>
              <a:ea typeface="Verdana"/>
              <a:cs typeface="Verdana"/>
              <a:sym typeface="Verdana"/>
            </a:endParaRPr>
          </a:p>
          <a:p>
            <a:pPr indent="-311150" lvl="0" marL="457200" rtl="0" algn="l">
              <a:spcBef>
                <a:spcPts val="0"/>
              </a:spcBef>
              <a:spcAft>
                <a:spcPts val="0"/>
              </a:spcAft>
              <a:buSzPts val="1300"/>
              <a:buFont typeface="Verdana"/>
              <a:buChar char="●"/>
            </a:pPr>
            <a:r>
              <a:rPr b="1" lang="en">
                <a:latin typeface="Verdana"/>
                <a:ea typeface="Verdana"/>
                <a:cs typeface="Verdana"/>
                <a:sym typeface="Verdana"/>
              </a:rPr>
              <a:t>seekp()</a:t>
            </a:r>
            <a:endParaRPr b="1">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Unix File Descriptors</a:t>
            </a:r>
            <a:endParaRPr/>
          </a:p>
        </p:txBody>
      </p:sp>
      <p:pic>
        <p:nvPicPr>
          <p:cNvPr id="286" name="Google Shape;286;p35"/>
          <p:cNvPicPr preferRelativeResize="0"/>
          <p:nvPr/>
        </p:nvPicPr>
        <p:blipFill>
          <a:blip r:embed="rId3">
            <a:alphaModFix/>
          </a:blip>
          <a:stretch>
            <a:fillRect/>
          </a:stretch>
        </p:blipFill>
        <p:spPr>
          <a:xfrm>
            <a:off x="1139075" y="1616425"/>
            <a:ext cx="6865840" cy="3038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Redirection</a:t>
            </a:r>
            <a:endParaRPr/>
          </a:p>
        </p:txBody>
      </p:sp>
      <p:sp>
        <p:nvSpPr>
          <p:cNvPr id="292" name="Google Shape;292;p3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latin typeface="Verdana"/>
                <a:ea typeface="Verdana"/>
                <a:cs typeface="Verdana"/>
                <a:sym typeface="Verdana"/>
              </a:rPr>
              <a:t>Print content of program on stdout </a:t>
            </a:r>
            <a:r>
              <a:rPr b="1" lang="en">
                <a:latin typeface="Verdana"/>
                <a:ea typeface="Verdana"/>
                <a:cs typeface="Verdana"/>
                <a:sym typeface="Verdana"/>
              </a:rPr>
              <a:t>$ ./a.out </a:t>
            </a:r>
            <a:endParaRPr>
              <a:latin typeface="Verdana"/>
              <a:ea typeface="Verdana"/>
              <a:cs typeface="Verdana"/>
              <a:sym typeface="Verdana"/>
            </a:endParaRPr>
          </a:p>
          <a:p>
            <a:pPr indent="-311150" lvl="0" marL="457200" rtl="0" algn="l">
              <a:spcBef>
                <a:spcPts val="0"/>
              </a:spcBef>
              <a:spcAft>
                <a:spcPts val="0"/>
              </a:spcAft>
              <a:buSzPts val="1300"/>
              <a:buAutoNum type="arabicPeriod"/>
            </a:pPr>
            <a:r>
              <a:rPr lang="en">
                <a:latin typeface="Verdana"/>
                <a:ea typeface="Verdana"/>
                <a:cs typeface="Verdana"/>
                <a:sym typeface="Verdana"/>
              </a:rPr>
              <a:t>Redirect to a file </a:t>
            </a:r>
            <a:r>
              <a:rPr b="1" lang="en">
                <a:latin typeface="Verdana"/>
                <a:ea typeface="Verdana"/>
                <a:cs typeface="Verdana"/>
                <a:sym typeface="Verdana"/>
              </a:rPr>
              <a:t>$ ./a.out </a:t>
            </a:r>
            <a:r>
              <a:rPr b="1" lang="en">
                <a:solidFill>
                  <a:srgbClr val="38761D"/>
                </a:solidFill>
                <a:latin typeface="Verdana"/>
                <a:ea typeface="Verdana"/>
                <a:cs typeface="Verdana"/>
                <a:sym typeface="Verdana"/>
              </a:rPr>
              <a:t>&gt;</a:t>
            </a:r>
            <a:r>
              <a:rPr b="1" lang="en">
                <a:latin typeface="Verdana"/>
                <a:ea typeface="Verdana"/>
                <a:cs typeface="Verdana"/>
                <a:sym typeface="Verdana"/>
              </a:rPr>
              <a:t> filename.txt</a:t>
            </a:r>
            <a:endParaRPr>
              <a:latin typeface="Verdana"/>
              <a:ea typeface="Verdana"/>
              <a:cs typeface="Verdana"/>
              <a:sym typeface="Verdana"/>
            </a:endParaRPr>
          </a:p>
          <a:p>
            <a:pPr indent="-311150" lvl="0" marL="457200" rtl="0" algn="l">
              <a:spcBef>
                <a:spcPts val="0"/>
              </a:spcBef>
              <a:spcAft>
                <a:spcPts val="0"/>
              </a:spcAft>
              <a:buSzPts val="1300"/>
              <a:buAutoNum type="arabicPeriod"/>
            </a:pPr>
            <a:r>
              <a:rPr lang="en">
                <a:latin typeface="Verdana"/>
                <a:ea typeface="Verdana"/>
                <a:cs typeface="Verdana"/>
                <a:sym typeface="Verdana"/>
              </a:rPr>
              <a:t>Alternatively </a:t>
            </a:r>
            <a:r>
              <a:rPr b="1" lang="en">
                <a:latin typeface="Verdana"/>
                <a:ea typeface="Verdana"/>
                <a:cs typeface="Verdana"/>
                <a:sym typeface="Verdana"/>
              </a:rPr>
              <a:t>$ ./a.out </a:t>
            </a:r>
            <a:r>
              <a:rPr b="1" lang="en">
                <a:solidFill>
                  <a:srgbClr val="38761D"/>
                </a:solidFill>
                <a:latin typeface="Verdana"/>
                <a:ea typeface="Verdana"/>
                <a:cs typeface="Verdana"/>
                <a:sym typeface="Verdana"/>
              </a:rPr>
              <a:t>1&gt;</a:t>
            </a:r>
            <a:r>
              <a:rPr b="1" lang="en">
                <a:latin typeface="Verdana"/>
                <a:ea typeface="Verdana"/>
                <a:cs typeface="Verdana"/>
                <a:sym typeface="Verdana"/>
              </a:rPr>
              <a:t> filename.txt</a:t>
            </a:r>
            <a:endParaRPr>
              <a:latin typeface="Verdana"/>
              <a:ea typeface="Verdana"/>
              <a:cs typeface="Verdana"/>
              <a:sym typeface="Verdana"/>
            </a:endParaRPr>
          </a:p>
          <a:p>
            <a:pPr indent="-311150" lvl="0" marL="457200" rtl="0" algn="l">
              <a:spcBef>
                <a:spcPts val="0"/>
              </a:spcBef>
              <a:spcAft>
                <a:spcPts val="0"/>
              </a:spcAft>
              <a:buSzPts val="1300"/>
              <a:buAutoNum type="arabicPeriod"/>
            </a:pPr>
            <a:r>
              <a:rPr lang="en">
                <a:latin typeface="Verdana"/>
                <a:ea typeface="Verdana"/>
                <a:cs typeface="Verdana"/>
                <a:sym typeface="Verdana"/>
              </a:rPr>
              <a:t>Append to already existing file </a:t>
            </a:r>
            <a:r>
              <a:rPr b="1" lang="en">
                <a:latin typeface="Verdana"/>
                <a:ea typeface="Verdana"/>
                <a:cs typeface="Verdana"/>
                <a:sym typeface="Verdana"/>
              </a:rPr>
              <a:t>$ ./a.out </a:t>
            </a:r>
            <a:r>
              <a:rPr b="1" lang="en">
                <a:solidFill>
                  <a:srgbClr val="38761D"/>
                </a:solidFill>
                <a:latin typeface="Verdana"/>
                <a:ea typeface="Verdana"/>
                <a:cs typeface="Verdana"/>
                <a:sym typeface="Verdana"/>
              </a:rPr>
              <a:t>&gt;&gt;</a:t>
            </a:r>
            <a:r>
              <a:rPr b="1" lang="en">
                <a:latin typeface="Verdana"/>
                <a:ea typeface="Verdana"/>
                <a:cs typeface="Verdana"/>
                <a:sym typeface="Verdana"/>
              </a:rPr>
              <a:t> filename.txt</a:t>
            </a:r>
            <a:endParaRPr>
              <a:latin typeface="Verdana"/>
              <a:ea typeface="Verdana"/>
              <a:cs typeface="Verdana"/>
              <a:sym typeface="Verdana"/>
            </a:endParaRPr>
          </a:p>
          <a:p>
            <a:pPr indent="-311150" lvl="0" marL="457200" rtl="0" algn="l">
              <a:spcBef>
                <a:spcPts val="0"/>
              </a:spcBef>
              <a:spcAft>
                <a:spcPts val="0"/>
              </a:spcAft>
              <a:buSzPts val="1300"/>
              <a:buFont typeface="Verdana"/>
              <a:buAutoNum type="arabicPeriod"/>
            </a:pPr>
            <a:r>
              <a:rPr lang="en">
                <a:latin typeface="Verdana"/>
                <a:ea typeface="Verdana"/>
                <a:cs typeface="Verdana"/>
                <a:sym typeface="Verdana"/>
              </a:rPr>
              <a:t>Redirect stderr to stdout </a:t>
            </a:r>
            <a:r>
              <a:rPr b="1" lang="en">
                <a:latin typeface="Verdana"/>
                <a:ea typeface="Verdana"/>
                <a:cs typeface="Verdana"/>
                <a:sym typeface="Verdana"/>
              </a:rPr>
              <a:t>$ ./a.out </a:t>
            </a:r>
            <a:r>
              <a:rPr b="1" lang="en">
                <a:solidFill>
                  <a:srgbClr val="38761D"/>
                </a:solidFill>
                <a:latin typeface="Verdana"/>
                <a:ea typeface="Verdana"/>
                <a:cs typeface="Verdana"/>
                <a:sym typeface="Verdana"/>
              </a:rPr>
              <a:t>2&gt;&amp;1</a:t>
            </a:r>
            <a:endParaRPr b="1">
              <a:solidFill>
                <a:srgbClr val="38761D"/>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Tree</a:t>
            </a:r>
            <a:endParaRPr/>
          </a:p>
        </p:txBody>
      </p:sp>
      <p:sp>
        <p:nvSpPr>
          <p:cNvPr id="298" name="Google Shape;298;p37"/>
          <p:cNvSpPr txBox="1"/>
          <p:nvPr>
            <p:ph idx="1" type="body"/>
          </p:nvPr>
        </p:nvSpPr>
        <p:spPr>
          <a:xfrm>
            <a:off x="819150" y="1990725"/>
            <a:ext cx="36255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data structure in which each node is connected to at most 2 other nodes</a:t>
            </a:r>
            <a:endParaRPr/>
          </a:p>
          <a:p>
            <a:pPr indent="-311150" lvl="0" marL="457200" rtl="0" algn="l">
              <a:spcBef>
                <a:spcPts val="0"/>
              </a:spcBef>
              <a:spcAft>
                <a:spcPts val="0"/>
              </a:spcAft>
              <a:buSzPts val="1300"/>
              <a:buChar char="●"/>
            </a:pPr>
            <a:r>
              <a:t/>
            </a:r>
            <a:endParaRPr/>
          </a:p>
        </p:txBody>
      </p:sp>
      <p:pic>
        <p:nvPicPr>
          <p:cNvPr id="299" name="Google Shape;299;p37"/>
          <p:cNvPicPr preferRelativeResize="0"/>
          <p:nvPr/>
        </p:nvPicPr>
        <p:blipFill>
          <a:blip r:embed="rId3">
            <a:alphaModFix/>
          </a:blip>
          <a:stretch>
            <a:fillRect/>
          </a:stretch>
        </p:blipFill>
        <p:spPr>
          <a:xfrm>
            <a:off x="4572000" y="1319200"/>
            <a:ext cx="4185385" cy="303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Traversal (Secret: Follow the root)</a:t>
            </a:r>
            <a:endParaRPr/>
          </a:p>
        </p:txBody>
      </p:sp>
      <p:sp>
        <p:nvSpPr>
          <p:cNvPr id="305" name="Google Shape;305;p3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latin typeface="Verdana"/>
                <a:ea typeface="Verdana"/>
                <a:cs typeface="Verdana"/>
                <a:sym typeface="Verdana"/>
              </a:rPr>
              <a:t>PreOrder → (</a:t>
            </a:r>
            <a:r>
              <a:rPr b="1" lang="en">
                <a:latin typeface="Verdana"/>
                <a:ea typeface="Verdana"/>
                <a:cs typeface="Verdana"/>
                <a:sym typeface="Verdana"/>
              </a:rPr>
              <a:t>Root</a:t>
            </a:r>
            <a:r>
              <a:rPr lang="en">
                <a:latin typeface="Verdana"/>
                <a:ea typeface="Verdana"/>
                <a:cs typeface="Verdana"/>
                <a:sym typeface="Verdana"/>
              </a:rPr>
              <a:t>, Left, Right)</a:t>
            </a:r>
            <a:endParaRPr>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a:latin typeface="Verdana"/>
                <a:ea typeface="Verdana"/>
                <a:cs typeface="Verdana"/>
                <a:sym typeface="Verdana"/>
              </a:rPr>
              <a:t>InOrder → (Left, </a:t>
            </a:r>
            <a:r>
              <a:rPr b="1" lang="en">
                <a:latin typeface="Verdana"/>
                <a:ea typeface="Verdana"/>
                <a:cs typeface="Verdana"/>
                <a:sym typeface="Verdana"/>
              </a:rPr>
              <a:t>Root</a:t>
            </a:r>
            <a:r>
              <a:rPr lang="en">
                <a:latin typeface="Verdana"/>
                <a:ea typeface="Verdana"/>
                <a:cs typeface="Verdana"/>
                <a:sym typeface="Verdana"/>
              </a:rPr>
              <a:t>, Right)</a:t>
            </a:r>
            <a:endParaRPr>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a:latin typeface="Verdana"/>
                <a:ea typeface="Verdana"/>
                <a:cs typeface="Verdana"/>
                <a:sym typeface="Verdana"/>
              </a:rPr>
              <a:t>PostOrder → (Left, Right, </a:t>
            </a:r>
            <a:r>
              <a:rPr b="1" lang="en">
                <a:latin typeface="Verdana"/>
                <a:ea typeface="Verdana"/>
                <a:cs typeface="Verdana"/>
                <a:sym typeface="Verdana"/>
              </a:rPr>
              <a:t>Root</a:t>
            </a:r>
            <a:r>
              <a:rPr lang="en">
                <a:latin typeface="Verdana"/>
                <a:ea typeface="Verdana"/>
                <a:cs typeface="Verdana"/>
                <a:sym typeface="Verdana"/>
              </a:rPr>
              <a:t>)</a:t>
            </a:r>
            <a:endParaRPr>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a:t>
            </a:r>
            <a:endParaRPr/>
          </a:p>
        </p:txBody>
      </p:sp>
      <p:sp>
        <p:nvSpPr>
          <p:cNvPr id="311" name="Google Shape;311;p3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You all know this, don’t you?</a:t>
            </a:r>
            <a:endParaRPr sz="3000"/>
          </a:p>
        </p:txBody>
      </p:sp>
      <p:pic>
        <p:nvPicPr>
          <p:cNvPr id="312" name="Google Shape;312;p39"/>
          <p:cNvPicPr preferRelativeResize="0"/>
          <p:nvPr/>
        </p:nvPicPr>
        <p:blipFill>
          <a:blip r:embed="rId3">
            <a:alphaModFix/>
          </a:blip>
          <a:stretch>
            <a:fillRect/>
          </a:stretch>
        </p:blipFill>
        <p:spPr>
          <a:xfrm>
            <a:off x="5608525" y="1685125"/>
            <a:ext cx="3059199" cy="30591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pic>
        <p:nvPicPr>
          <p:cNvPr id="317" name="Google Shape;317;p40"/>
          <p:cNvPicPr preferRelativeResize="0"/>
          <p:nvPr/>
        </p:nvPicPr>
        <p:blipFill>
          <a:blip r:embed="rId3">
            <a:alphaModFix/>
          </a:blip>
          <a:stretch>
            <a:fillRect/>
          </a:stretch>
        </p:blipFill>
        <p:spPr>
          <a:xfrm>
            <a:off x="1810850" y="673113"/>
            <a:ext cx="5069550" cy="3797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Hierarchy Diagram</a:t>
            </a:r>
            <a:endParaRPr/>
          </a:p>
        </p:txBody>
      </p:sp>
      <p:sp>
        <p:nvSpPr>
          <p:cNvPr id="141" name="Google Shape;141;p15"/>
          <p:cNvSpPr txBox="1"/>
          <p:nvPr>
            <p:ph idx="1" type="body"/>
          </p:nvPr>
        </p:nvSpPr>
        <p:spPr>
          <a:xfrm>
            <a:off x="819150" y="1990725"/>
            <a:ext cx="3876000" cy="76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latin typeface="Verdana"/>
                <a:ea typeface="Verdana"/>
                <a:cs typeface="Verdana"/>
                <a:sym typeface="Verdana"/>
              </a:rPr>
              <a:t>What is the first thing you observe here?</a:t>
            </a:r>
            <a:endParaRPr>
              <a:latin typeface="Verdana"/>
              <a:ea typeface="Verdana"/>
              <a:cs typeface="Verdana"/>
              <a:sym typeface="Verdana"/>
            </a:endParaRPr>
          </a:p>
        </p:txBody>
      </p:sp>
      <p:pic>
        <p:nvPicPr>
          <p:cNvPr id="142" name="Google Shape;142;p15"/>
          <p:cNvPicPr preferRelativeResize="0"/>
          <p:nvPr/>
        </p:nvPicPr>
        <p:blipFill>
          <a:blip r:embed="rId3">
            <a:alphaModFix/>
          </a:blip>
          <a:stretch>
            <a:fillRect/>
          </a:stretch>
        </p:blipFill>
        <p:spPr>
          <a:xfrm>
            <a:off x="4649900" y="619125"/>
            <a:ext cx="4057650" cy="3905250"/>
          </a:xfrm>
          <a:prstGeom prst="rect">
            <a:avLst/>
          </a:prstGeom>
          <a:noFill/>
          <a:ln>
            <a:noFill/>
          </a:ln>
        </p:spPr>
      </p:pic>
      <p:sp>
        <p:nvSpPr>
          <p:cNvPr id="143" name="Google Shape;143;p15"/>
          <p:cNvSpPr txBox="1"/>
          <p:nvPr>
            <p:ph idx="1" type="body"/>
          </p:nvPr>
        </p:nvSpPr>
        <p:spPr>
          <a:xfrm>
            <a:off x="819150" y="2512925"/>
            <a:ext cx="3876000" cy="76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solidFill>
                  <a:srgbClr val="000000"/>
                </a:solidFill>
                <a:highlight>
                  <a:srgbClr val="FFFFFF"/>
                </a:highlight>
                <a:latin typeface="Verdana"/>
                <a:ea typeface="Verdana"/>
                <a:cs typeface="Verdana"/>
                <a:sym typeface="Verdana"/>
              </a:rPr>
              <a:t>It uses multiple inheritance (</a:t>
            </a:r>
            <a:r>
              <a:rPr b="1" lang="en">
                <a:solidFill>
                  <a:srgbClr val="CC0000"/>
                </a:solidFill>
                <a:highlight>
                  <a:srgbClr val="FFFFFF"/>
                </a:highlight>
                <a:latin typeface="Verdana"/>
                <a:ea typeface="Verdana"/>
                <a:cs typeface="Verdana"/>
                <a:sym typeface="Verdana"/>
              </a:rPr>
              <a:t>that thing I told you to avoid if at all possible</a:t>
            </a:r>
            <a:r>
              <a:rPr lang="en">
                <a:solidFill>
                  <a:srgbClr val="000000"/>
                </a:solidFill>
                <a:highlight>
                  <a:srgbClr val="FFFFFF"/>
                </a:highlight>
                <a:latin typeface="Verdana"/>
                <a:ea typeface="Verdana"/>
                <a:cs typeface="Verdana"/>
                <a:sym typeface="Verdana"/>
              </a:rPr>
              <a:t>).</a:t>
            </a:r>
            <a:endParaRPr>
              <a:latin typeface="Verdana"/>
              <a:ea typeface="Verdana"/>
              <a:cs typeface="Verdana"/>
              <a:sym typeface="Verdana"/>
            </a:endParaRPr>
          </a:p>
        </p:txBody>
      </p:sp>
      <p:sp>
        <p:nvSpPr>
          <p:cNvPr id="144" name="Google Shape;144;p15"/>
          <p:cNvSpPr txBox="1"/>
          <p:nvPr>
            <p:ph idx="1" type="body"/>
          </p:nvPr>
        </p:nvSpPr>
        <p:spPr>
          <a:xfrm>
            <a:off x="819150" y="3360100"/>
            <a:ext cx="3876000" cy="76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38761D"/>
              </a:buClr>
              <a:buSzPts val="1300"/>
              <a:buFont typeface="Verdana"/>
              <a:buChar char="●"/>
            </a:pPr>
            <a:r>
              <a:rPr b="1" lang="en">
                <a:solidFill>
                  <a:srgbClr val="38761D"/>
                </a:solidFill>
                <a:highlight>
                  <a:srgbClr val="FFFFFF"/>
                </a:highlight>
                <a:latin typeface="Verdana"/>
                <a:ea typeface="Verdana"/>
                <a:cs typeface="Verdana"/>
                <a:sym typeface="Verdana"/>
              </a:rPr>
              <a:t>Don’t You Worry (btw Nice song by Swedish House Mafia)</a:t>
            </a:r>
            <a:endParaRPr b="1">
              <a:solidFill>
                <a:srgbClr val="38761D"/>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this word Streams? :/</a:t>
            </a:r>
            <a:endParaRPr/>
          </a:p>
        </p:txBody>
      </p:sp>
      <p:sp>
        <p:nvSpPr>
          <p:cNvPr id="150" name="Google Shape;150;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A </a:t>
            </a:r>
            <a:r>
              <a:rPr b="1" lang="en">
                <a:solidFill>
                  <a:srgbClr val="000000"/>
                </a:solidFill>
                <a:highlight>
                  <a:srgbClr val="FFFFFF"/>
                </a:highlight>
                <a:latin typeface="Verdana"/>
                <a:ea typeface="Verdana"/>
                <a:cs typeface="Verdana"/>
                <a:sym typeface="Verdana"/>
              </a:rPr>
              <a:t>stream</a:t>
            </a:r>
            <a:r>
              <a:rPr lang="en">
                <a:solidFill>
                  <a:srgbClr val="000000"/>
                </a:solidFill>
                <a:highlight>
                  <a:srgbClr val="FFFFFF"/>
                </a:highlight>
                <a:latin typeface="Verdana"/>
                <a:ea typeface="Verdana"/>
                <a:cs typeface="Verdana"/>
                <a:sym typeface="Verdana"/>
              </a:rPr>
              <a:t> is just a sequence of bytes that can be accessed sequentially.</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A stream may </a:t>
            </a:r>
            <a:r>
              <a:rPr b="1" lang="en">
                <a:solidFill>
                  <a:srgbClr val="000000"/>
                </a:solidFill>
                <a:highlight>
                  <a:srgbClr val="FFFFFF"/>
                </a:highlight>
                <a:latin typeface="Verdana"/>
                <a:ea typeface="Verdana"/>
                <a:cs typeface="Verdana"/>
                <a:sym typeface="Verdana"/>
              </a:rPr>
              <a:t>produce</a:t>
            </a:r>
            <a:r>
              <a:rPr lang="en">
                <a:solidFill>
                  <a:srgbClr val="000000"/>
                </a:solidFill>
                <a:highlight>
                  <a:srgbClr val="FFFFFF"/>
                </a:highlight>
                <a:latin typeface="Verdana"/>
                <a:ea typeface="Verdana"/>
                <a:cs typeface="Verdana"/>
                <a:sym typeface="Verdana"/>
              </a:rPr>
              <a:t> or </a:t>
            </a:r>
            <a:r>
              <a:rPr b="1" lang="en">
                <a:solidFill>
                  <a:srgbClr val="000000"/>
                </a:solidFill>
                <a:highlight>
                  <a:srgbClr val="FFFFFF"/>
                </a:highlight>
                <a:latin typeface="Verdana"/>
                <a:ea typeface="Verdana"/>
                <a:cs typeface="Verdana"/>
                <a:sym typeface="Verdana"/>
              </a:rPr>
              <a:t>consume</a:t>
            </a:r>
            <a:r>
              <a:rPr lang="en">
                <a:solidFill>
                  <a:srgbClr val="000000"/>
                </a:solidFill>
                <a:highlight>
                  <a:srgbClr val="FFFFFF"/>
                </a:highlight>
                <a:latin typeface="Verdana"/>
                <a:ea typeface="Verdana"/>
                <a:cs typeface="Verdana"/>
                <a:sym typeface="Verdana"/>
              </a:rPr>
              <a:t> potentially unlimited amounts of data.</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Typically 2 types</a:t>
            </a:r>
            <a:endParaRPr>
              <a:solidFill>
                <a:srgbClr val="000000"/>
              </a:solidFill>
              <a:highlight>
                <a:srgbClr val="FFFFFF"/>
              </a:highlight>
              <a:latin typeface="Verdana"/>
              <a:ea typeface="Verdana"/>
              <a:cs typeface="Verdana"/>
              <a:sym typeface="Verdana"/>
            </a:endParaRPr>
          </a:p>
          <a:p>
            <a:pPr indent="-298450" lvl="1" marL="914400" rtl="0" algn="l">
              <a:spcBef>
                <a:spcPts val="0"/>
              </a:spcBef>
              <a:spcAft>
                <a:spcPts val="0"/>
              </a:spcAft>
              <a:buClr>
                <a:srgbClr val="000000"/>
              </a:buClr>
              <a:buSzPts val="1100"/>
              <a:buFont typeface="Verdana"/>
              <a:buChar char="○"/>
            </a:pPr>
            <a:r>
              <a:rPr lang="en">
                <a:solidFill>
                  <a:srgbClr val="000000"/>
                </a:solidFill>
                <a:highlight>
                  <a:srgbClr val="FFFFFF"/>
                </a:highlight>
                <a:latin typeface="Verdana"/>
                <a:ea typeface="Verdana"/>
                <a:cs typeface="Verdana"/>
                <a:sym typeface="Verdana"/>
              </a:rPr>
              <a:t>Input Streams</a:t>
            </a:r>
            <a:endParaRPr>
              <a:solidFill>
                <a:srgbClr val="000000"/>
              </a:solidFill>
              <a:highlight>
                <a:srgbClr val="FFFFFF"/>
              </a:highlight>
              <a:latin typeface="Verdana"/>
              <a:ea typeface="Verdana"/>
              <a:cs typeface="Verdana"/>
              <a:sym typeface="Verdana"/>
            </a:endParaRPr>
          </a:p>
          <a:p>
            <a:pPr indent="-298450" lvl="1" marL="914400" rtl="0" algn="l">
              <a:spcBef>
                <a:spcPts val="0"/>
              </a:spcBef>
              <a:spcAft>
                <a:spcPts val="0"/>
              </a:spcAft>
              <a:buClr>
                <a:srgbClr val="000000"/>
              </a:buClr>
              <a:buSzPts val="1100"/>
              <a:buFont typeface="Verdana"/>
              <a:buChar char="○"/>
            </a:pPr>
            <a:r>
              <a:rPr lang="en">
                <a:solidFill>
                  <a:srgbClr val="000000"/>
                </a:solidFill>
                <a:highlight>
                  <a:srgbClr val="FFFFFF"/>
                </a:highlight>
                <a:latin typeface="Verdana"/>
                <a:ea typeface="Verdana"/>
                <a:cs typeface="Verdana"/>
                <a:sym typeface="Verdana"/>
              </a:rPr>
              <a:t>Output Streams</a:t>
            </a:r>
            <a:endParaRPr>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Streams</a:t>
            </a:r>
            <a:endParaRPr/>
          </a:p>
        </p:txBody>
      </p:sp>
      <p:sp>
        <p:nvSpPr>
          <p:cNvPr id="156" name="Google Shape;156;p17"/>
          <p:cNvSpPr txBox="1"/>
          <p:nvPr>
            <p:ph idx="1" type="body"/>
          </p:nvPr>
        </p:nvSpPr>
        <p:spPr>
          <a:xfrm>
            <a:off x="819150" y="1990725"/>
            <a:ext cx="76974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solidFill>
                  <a:srgbClr val="000000"/>
                </a:solidFill>
                <a:highlight>
                  <a:srgbClr val="FFFFFF"/>
                </a:highlight>
                <a:latin typeface="Verdana"/>
                <a:ea typeface="Verdana"/>
                <a:cs typeface="Verdana"/>
                <a:sym typeface="Verdana"/>
              </a:rPr>
              <a:t>Input streams</a:t>
            </a:r>
            <a:r>
              <a:rPr lang="en">
                <a:solidFill>
                  <a:srgbClr val="000000"/>
                </a:solidFill>
                <a:highlight>
                  <a:srgbClr val="FFFFFF"/>
                </a:highlight>
                <a:latin typeface="Verdana"/>
                <a:ea typeface="Verdana"/>
                <a:cs typeface="Verdana"/>
                <a:sym typeface="Verdana"/>
              </a:rPr>
              <a:t> are used to hold input from a data producer</a:t>
            </a:r>
            <a:endParaRPr>
              <a:solidFill>
                <a:srgbClr val="000000"/>
              </a:solidFill>
              <a:highlight>
                <a:srgbClr val="FFFFFF"/>
              </a:highlight>
              <a:latin typeface="Verdana"/>
              <a:ea typeface="Verdana"/>
              <a:cs typeface="Verdana"/>
              <a:sym typeface="Verdana"/>
            </a:endParaRPr>
          </a:p>
          <a:p>
            <a:pPr indent="-298450" lvl="1" marL="914400" rtl="0" algn="l">
              <a:spcBef>
                <a:spcPts val="0"/>
              </a:spcBef>
              <a:spcAft>
                <a:spcPts val="0"/>
              </a:spcAft>
              <a:buClr>
                <a:srgbClr val="000000"/>
              </a:buClr>
              <a:buSzPts val="1100"/>
              <a:buFont typeface="Verdana"/>
              <a:buChar char="○"/>
            </a:pPr>
            <a:r>
              <a:rPr lang="en" sz="1000">
                <a:solidFill>
                  <a:srgbClr val="000000"/>
                </a:solidFill>
                <a:highlight>
                  <a:srgbClr val="FFFFFF"/>
                </a:highlight>
                <a:latin typeface="Verdana"/>
                <a:ea typeface="Verdana"/>
                <a:cs typeface="Verdana"/>
                <a:sym typeface="Verdana"/>
              </a:rPr>
              <a:t>keyboard, a file, or a network</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For example, the user may press a key on the keyboard while the program is currently not expecting any input. Rather than ignore the users keypress, the data is put into an input stream, where it will wait until the program is ready for it.</a:t>
            </a:r>
            <a:endParaRPr>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Streams</a:t>
            </a:r>
            <a:endParaRPr/>
          </a:p>
        </p:txBody>
      </p:sp>
      <p:sp>
        <p:nvSpPr>
          <p:cNvPr id="162" name="Google Shape;162;p18"/>
          <p:cNvSpPr txBox="1"/>
          <p:nvPr>
            <p:ph idx="1" type="body"/>
          </p:nvPr>
        </p:nvSpPr>
        <p:spPr>
          <a:xfrm>
            <a:off x="819150" y="1990725"/>
            <a:ext cx="77646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Conversely, </a:t>
            </a:r>
            <a:r>
              <a:rPr b="1" lang="en">
                <a:solidFill>
                  <a:srgbClr val="000000"/>
                </a:solidFill>
                <a:highlight>
                  <a:srgbClr val="FFFFFF"/>
                </a:highlight>
                <a:latin typeface="Verdana"/>
                <a:ea typeface="Verdana"/>
                <a:cs typeface="Verdana"/>
                <a:sym typeface="Verdana"/>
              </a:rPr>
              <a:t>output streams</a:t>
            </a:r>
            <a:r>
              <a:rPr lang="en">
                <a:solidFill>
                  <a:srgbClr val="000000"/>
                </a:solidFill>
                <a:highlight>
                  <a:srgbClr val="FFFFFF"/>
                </a:highlight>
                <a:latin typeface="Verdana"/>
                <a:ea typeface="Verdana"/>
                <a:cs typeface="Verdana"/>
                <a:sym typeface="Verdana"/>
              </a:rPr>
              <a:t> are used to hold output for a particular data consumer</a:t>
            </a:r>
            <a:endParaRPr>
              <a:solidFill>
                <a:srgbClr val="000000"/>
              </a:solidFill>
              <a:highlight>
                <a:srgbClr val="FFFFFF"/>
              </a:highlight>
              <a:latin typeface="Verdana"/>
              <a:ea typeface="Verdana"/>
              <a:cs typeface="Verdana"/>
              <a:sym typeface="Verdana"/>
            </a:endParaRPr>
          </a:p>
          <a:p>
            <a:pPr indent="-298450" lvl="1" marL="914400" rtl="0" algn="l">
              <a:spcBef>
                <a:spcPts val="0"/>
              </a:spcBef>
              <a:spcAft>
                <a:spcPts val="0"/>
              </a:spcAft>
              <a:buClr>
                <a:srgbClr val="000000"/>
              </a:buClr>
              <a:buSzPts val="1100"/>
              <a:buFont typeface="Verdana"/>
              <a:buChar char="○"/>
            </a:pPr>
            <a:r>
              <a:rPr lang="en" sz="1000">
                <a:solidFill>
                  <a:srgbClr val="000000"/>
                </a:solidFill>
                <a:highlight>
                  <a:srgbClr val="FFFFFF"/>
                </a:highlight>
                <a:latin typeface="Verdana"/>
                <a:ea typeface="Verdana"/>
                <a:cs typeface="Verdana"/>
                <a:sym typeface="Verdana"/>
              </a:rPr>
              <a:t>monitor, a file, or a printer</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When writing data to an output device, the device may not be ready to accept that data yet -- for example, the printer may still be warming up when the program writes data to its output stream. The data will sit in the output stream until the printer begins consuming it.</a:t>
            </a:r>
            <a:endParaRPr>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Input/Output in C++</a:t>
            </a:r>
            <a:endParaRPr/>
          </a:p>
        </p:txBody>
      </p:sp>
      <p:sp>
        <p:nvSpPr>
          <p:cNvPr id="168" name="Google Shape;168;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The </a:t>
            </a:r>
            <a:r>
              <a:rPr b="1" lang="en">
                <a:solidFill>
                  <a:srgbClr val="000000"/>
                </a:solidFill>
                <a:highlight>
                  <a:srgbClr val="FFFFFF"/>
                </a:highlight>
                <a:latin typeface="Verdana"/>
                <a:ea typeface="Verdana"/>
                <a:cs typeface="Verdana"/>
                <a:sym typeface="Verdana"/>
              </a:rPr>
              <a:t>istream</a:t>
            </a:r>
            <a:r>
              <a:rPr lang="en">
                <a:solidFill>
                  <a:srgbClr val="000000"/>
                </a:solidFill>
                <a:highlight>
                  <a:srgbClr val="FFFFFF"/>
                </a:highlight>
                <a:latin typeface="Verdana"/>
                <a:ea typeface="Verdana"/>
                <a:cs typeface="Verdana"/>
                <a:sym typeface="Verdana"/>
              </a:rPr>
              <a:t> class is the primary class used when dealing with input streams</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The </a:t>
            </a:r>
            <a:r>
              <a:rPr b="1" lang="en">
                <a:solidFill>
                  <a:srgbClr val="000000"/>
                </a:solidFill>
                <a:highlight>
                  <a:srgbClr val="FFFFFF"/>
                </a:highlight>
                <a:latin typeface="Verdana"/>
                <a:ea typeface="Verdana"/>
                <a:cs typeface="Verdana"/>
                <a:sym typeface="Verdana"/>
              </a:rPr>
              <a:t>ostream</a:t>
            </a:r>
            <a:r>
              <a:rPr lang="en">
                <a:solidFill>
                  <a:srgbClr val="000000"/>
                </a:solidFill>
                <a:highlight>
                  <a:srgbClr val="FFFFFF"/>
                </a:highlight>
                <a:latin typeface="Verdana"/>
                <a:ea typeface="Verdana"/>
                <a:cs typeface="Verdana"/>
                <a:sym typeface="Verdana"/>
              </a:rPr>
              <a:t> class is the primary class used when dealing with output streams</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The </a:t>
            </a:r>
            <a:r>
              <a:rPr b="1" lang="en">
                <a:solidFill>
                  <a:srgbClr val="000000"/>
                </a:solidFill>
                <a:highlight>
                  <a:srgbClr val="FFFFFF"/>
                </a:highlight>
                <a:latin typeface="Verdana"/>
                <a:ea typeface="Verdana"/>
                <a:cs typeface="Verdana"/>
                <a:sym typeface="Verdana"/>
              </a:rPr>
              <a:t>iostream</a:t>
            </a:r>
            <a:r>
              <a:rPr lang="en">
                <a:solidFill>
                  <a:srgbClr val="000000"/>
                </a:solidFill>
                <a:highlight>
                  <a:srgbClr val="FFFFFF"/>
                </a:highlight>
                <a:latin typeface="Verdana"/>
                <a:ea typeface="Verdana"/>
                <a:cs typeface="Verdana"/>
                <a:sym typeface="Verdana"/>
              </a:rPr>
              <a:t> class can handle both input and output, allowing bidirectional I/O</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Finally, there are a bunch of classes that end in “_withassign”</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In most cases, you won’t be dealing with these classes directly.</a:t>
            </a:r>
            <a:endParaRPr>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a:t>
            </a:r>
            <a:endParaRPr/>
          </a:p>
        </p:txBody>
      </p:sp>
      <p:sp>
        <p:nvSpPr>
          <p:cNvPr id="174" name="Google Shape;174;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a:solidFill>
                  <a:srgbClr val="003B55"/>
                </a:solidFill>
                <a:latin typeface="Verdana"/>
                <a:ea typeface="Verdana"/>
                <a:cs typeface="Verdana"/>
                <a:sym typeface="Verdana"/>
              </a:rPr>
              <a:t>How many streams are automatically created when executing a program?</a:t>
            </a:r>
            <a:endParaRPr>
              <a:solidFill>
                <a:srgbClr val="003B55"/>
              </a:solidFill>
              <a:latin typeface="Verdana"/>
              <a:ea typeface="Verdana"/>
              <a:cs typeface="Verdana"/>
              <a:sym typeface="Verdana"/>
            </a:endParaRPr>
          </a:p>
          <a:p>
            <a:pPr indent="0" lvl="0" marL="0" rtl="0" algn="l">
              <a:lnSpc>
                <a:spcPct val="100000"/>
              </a:lnSpc>
              <a:spcBef>
                <a:spcPts val="600"/>
              </a:spcBef>
              <a:spcAft>
                <a:spcPts val="0"/>
              </a:spcAft>
              <a:buNone/>
            </a:pPr>
            <a:r>
              <a:rPr lang="en">
                <a:solidFill>
                  <a:srgbClr val="003B55"/>
                </a:solidFill>
                <a:latin typeface="Verdana"/>
                <a:ea typeface="Verdana"/>
                <a:cs typeface="Verdana"/>
                <a:sym typeface="Verdana"/>
              </a:rPr>
              <a:t>a) 1</a:t>
            </a:r>
            <a:endParaRPr>
              <a:solidFill>
                <a:srgbClr val="003B55"/>
              </a:solidFill>
              <a:latin typeface="Verdana"/>
              <a:ea typeface="Verdana"/>
              <a:cs typeface="Verdana"/>
              <a:sym typeface="Verdana"/>
            </a:endParaRPr>
          </a:p>
          <a:p>
            <a:pPr indent="0" lvl="0" marL="0" rtl="0" algn="l">
              <a:lnSpc>
                <a:spcPct val="100000"/>
              </a:lnSpc>
              <a:spcBef>
                <a:spcPts val="600"/>
              </a:spcBef>
              <a:spcAft>
                <a:spcPts val="0"/>
              </a:spcAft>
              <a:buNone/>
            </a:pPr>
            <a:r>
              <a:rPr lang="en">
                <a:solidFill>
                  <a:srgbClr val="003B55"/>
                </a:solidFill>
                <a:latin typeface="Verdana"/>
                <a:ea typeface="Verdana"/>
                <a:cs typeface="Verdana"/>
                <a:sym typeface="Verdana"/>
              </a:rPr>
              <a:t>b) 2</a:t>
            </a:r>
            <a:endParaRPr>
              <a:solidFill>
                <a:srgbClr val="003B55"/>
              </a:solidFill>
              <a:latin typeface="Verdana"/>
              <a:ea typeface="Verdana"/>
              <a:cs typeface="Verdana"/>
              <a:sym typeface="Verdana"/>
            </a:endParaRPr>
          </a:p>
          <a:p>
            <a:pPr indent="0" lvl="0" marL="0" rtl="0" algn="l">
              <a:lnSpc>
                <a:spcPct val="100000"/>
              </a:lnSpc>
              <a:spcBef>
                <a:spcPts val="600"/>
              </a:spcBef>
              <a:spcAft>
                <a:spcPts val="0"/>
              </a:spcAft>
              <a:buNone/>
            </a:pPr>
            <a:r>
              <a:rPr lang="en">
                <a:solidFill>
                  <a:srgbClr val="003B55"/>
                </a:solidFill>
                <a:latin typeface="Verdana"/>
                <a:ea typeface="Verdana"/>
                <a:cs typeface="Verdana"/>
                <a:sym typeface="Verdana"/>
              </a:rPr>
              <a:t>c) 3</a:t>
            </a:r>
            <a:endParaRPr>
              <a:solidFill>
                <a:srgbClr val="003B55"/>
              </a:solidFill>
              <a:latin typeface="Verdana"/>
              <a:ea typeface="Verdana"/>
              <a:cs typeface="Verdana"/>
              <a:sym typeface="Verdana"/>
            </a:endParaRPr>
          </a:p>
          <a:p>
            <a:pPr indent="0" lvl="0" marL="0" rtl="0" algn="l">
              <a:lnSpc>
                <a:spcPct val="100000"/>
              </a:lnSpc>
              <a:spcBef>
                <a:spcPts val="600"/>
              </a:spcBef>
              <a:spcAft>
                <a:spcPts val="0"/>
              </a:spcAft>
              <a:buNone/>
            </a:pPr>
            <a:r>
              <a:rPr lang="en">
                <a:solidFill>
                  <a:srgbClr val="003B55"/>
                </a:solidFill>
                <a:latin typeface="Verdana"/>
                <a:ea typeface="Verdana"/>
                <a:cs typeface="Verdana"/>
                <a:sym typeface="Verdana"/>
              </a:rPr>
              <a:t>d) 4</a:t>
            </a:r>
            <a:endParaRPr>
              <a:solidFill>
                <a:srgbClr val="003B55"/>
              </a:solidFill>
              <a:latin typeface="Verdana"/>
              <a:ea typeface="Verdana"/>
              <a:cs typeface="Verdana"/>
              <a:sym typeface="Verdana"/>
            </a:endParaRPr>
          </a:p>
          <a:p>
            <a:pPr indent="0" lvl="0" marL="0" rtl="0" algn="l">
              <a:spcBef>
                <a:spcPts val="0"/>
              </a:spcBef>
              <a:spcAft>
                <a:spcPts val="1600"/>
              </a:spcAft>
              <a:buNone/>
            </a:pPr>
            <a:r>
              <a:t/>
            </a:r>
            <a:endParaRPr>
              <a:latin typeface="Verdana"/>
              <a:ea typeface="Verdana"/>
              <a:cs typeface="Verdana"/>
              <a:sym typeface="Verdana"/>
            </a:endParaRPr>
          </a:p>
        </p:txBody>
      </p:sp>
      <p:sp>
        <p:nvSpPr>
          <p:cNvPr id="175" name="Google Shape;175;p20"/>
          <p:cNvSpPr txBox="1"/>
          <p:nvPr/>
        </p:nvSpPr>
        <p:spPr>
          <a:xfrm>
            <a:off x="1221400" y="3148900"/>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std::</a:t>
            </a:r>
            <a:r>
              <a:rPr lang="en">
                <a:latin typeface="Calibri"/>
                <a:ea typeface="Calibri"/>
                <a:cs typeface="Calibri"/>
                <a:sym typeface="Calibri"/>
              </a:rPr>
              <a:t>c</a:t>
            </a:r>
            <a:r>
              <a:rPr lang="en">
                <a:latin typeface="Calibri"/>
                <a:ea typeface="Calibri"/>
                <a:cs typeface="Calibri"/>
                <a:sym typeface="Calibri"/>
              </a:rPr>
              <a:t>in, </a:t>
            </a:r>
            <a:r>
              <a:rPr lang="en">
                <a:latin typeface="Calibri"/>
                <a:ea typeface="Calibri"/>
                <a:cs typeface="Calibri"/>
                <a:sym typeface="Calibri"/>
              </a:rPr>
              <a:t>std::</a:t>
            </a:r>
            <a:r>
              <a:rPr lang="en">
                <a:latin typeface="Calibri"/>
                <a:ea typeface="Calibri"/>
                <a:cs typeface="Calibri"/>
                <a:sym typeface="Calibri"/>
              </a:rPr>
              <a:t>cout, </a:t>
            </a:r>
            <a:r>
              <a:rPr lang="en">
                <a:latin typeface="Calibri"/>
                <a:ea typeface="Calibri"/>
                <a:cs typeface="Calibri"/>
                <a:sym typeface="Calibri"/>
              </a:rPr>
              <a:t>std::</a:t>
            </a:r>
            <a:r>
              <a:rPr lang="en">
                <a:latin typeface="Calibri"/>
                <a:ea typeface="Calibri"/>
                <a:cs typeface="Calibri"/>
                <a:sym typeface="Calibri"/>
              </a:rPr>
              <a:t>cerr, </a:t>
            </a:r>
            <a:r>
              <a:rPr lang="en">
                <a:latin typeface="Calibri"/>
                <a:ea typeface="Calibri"/>
                <a:cs typeface="Calibri"/>
                <a:sym typeface="Calibri"/>
              </a:rPr>
              <a:t>std::</a:t>
            </a:r>
            <a:r>
              <a:rPr lang="en">
                <a:latin typeface="Calibri"/>
                <a:ea typeface="Calibri"/>
                <a:cs typeface="Calibri"/>
                <a:sym typeface="Calibri"/>
              </a:rPr>
              <a:t>clog</a:t>
            </a:r>
            <a:endParaRPr>
              <a:latin typeface="Calibri"/>
              <a:ea typeface="Calibri"/>
              <a:cs typeface="Calibri"/>
              <a:sym typeface="Calibri"/>
            </a:endParaRPr>
          </a:p>
        </p:txBody>
      </p:sp>
      <p:sp>
        <p:nvSpPr>
          <p:cNvPr id="176" name="Google Shape;176;p20"/>
          <p:cNvSpPr/>
          <p:nvPr/>
        </p:nvSpPr>
        <p:spPr>
          <a:xfrm>
            <a:off x="853900" y="3204875"/>
            <a:ext cx="3225000" cy="30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Streams in C++</a:t>
            </a:r>
            <a:endParaRPr/>
          </a:p>
        </p:txBody>
      </p:sp>
      <p:sp>
        <p:nvSpPr>
          <p:cNvPr id="182" name="Google Shape;182;p21"/>
          <p:cNvSpPr txBox="1"/>
          <p:nvPr>
            <p:ph idx="1" type="body"/>
          </p:nvPr>
        </p:nvSpPr>
        <p:spPr>
          <a:xfrm>
            <a:off x="819150" y="1990725"/>
            <a:ext cx="7887900" cy="2448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solidFill>
                  <a:srgbClr val="000000"/>
                </a:solidFill>
                <a:highlight>
                  <a:srgbClr val="FFFFFF"/>
                </a:highlight>
                <a:latin typeface="Verdana"/>
                <a:ea typeface="Verdana"/>
                <a:cs typeface="Verdana"/>
                <a:sym typeface="Verdana"/>
              </a:rPr>
              <a:t>A </a:t>
            </a:r>
            <a:r>
              <a:rPr b="1" lang="en">
                <a:solidFill>
                  <a:srgbClr val="000000"/>
                </a:solidFill>
                <a:highlight>
                  <a:srgbClr val="FFFFFF"/>
                </a:highlight>
                <a:latin typeface="Verdana"/>
                <a:ea typeface="Verdana"/>
                <a:cs typeface="Verdana"/>
                <a:sym typeface="Verdana"/>
              </a:rPr>
              <a:t>standard stream</a:t>
            </a:r>
            <a:r>
              <a:rPr lang="en">
                <a:solidFill>
                  <a:srgbClr val="000000"/>
                </a:solidFill>
                <a:highlight>
                  <a:srgbClr val="FFFFFF"/>
                </a:highlight>
                <a:latin typeface="Verdana"/>
                <a:ea typeface="Verdana"/>
                <a:cs typeface="Verdana"/>
                <a:sym typeface="Verdana"/>
              </a:rPr>
              <a:t> is a pre-connected stream provided to a computer program by its environment. C++ comes with four predefined standard stream objects that have already been set up for your use. The first three, you have seen before:</a:t>
            </a:r>
            <a:endParaRPr>
              <a:solidFill>
                <a:srgbClr val="000000"/>
              </a:solidFill>
              <a:highlight>
                <a:srgbClr val="FFFFFF"/>
              </a:highlight>
              <a:latin typeface="Verdana"/>
              <a:ea typeface="Verdana"/>
              <a:cs typeface="Verdana"/>
              <a:sym typeface="Verdana"/>
            </a:endParaRPr>
          </a:p>
          <a:p>
            <a:pPr indent="-292100" lvl="0" marL="457200" rtl="0" algn="l">
              <a:spcBef>
                <a:spcPts val="1000"/>
              </a:spcBef>
              <a:spcAft>
                <a:spcPts val="0"/>
              </a:spcAft>
              <a:buClr>
                <a:srgbClr val="000000"/>
              </a:buClr>
              <a:buSzPts val="1000"/>
              <a:buFont typeface="Verdana"/>
              <a:buAutoNum type="arabicPeriod"/>
            </a:pPr>
            <a:r>
              <a:rPr b="1" lang="en" sz="1000">
                <a:solidFill>
                  <a:srgbClr val="000000"/>
                </a:solidFill>
                <a:highlight>
                  <a:srgbClr val="FFFFFF"/>
                </a:highlight>
                <a:latin typeface="Verdana"/>
                <a:ea typeface="Verdana"/>
                <a:cs typeface="Verdana"/>
                <a:sym typeface="Verdana"/>
              </a:rPr>
              <a:t>cin</a:t>
            </a:r>
            <a:r>
              <a:rPr lang="en" sz="1000">
                <a:solidFill>
                  <a:srgbClr val="000000"/>
                </a:solidFill>
                <a:highlight>
                  <a:srgbClr val="FFFFFF"/>
                </a:highlight>
                <a:latin typeface="Verdana"/>
                <a:ea typeface="Verdana"/>
                <a:cs typeface="Verdana"/>
                <a:sym typeface="Verdana"/>
              </a:rPr>
              <a:t> -- an istream_withassign class tied to the standard input (typically the keyboard)</a:t>
            </a:r>
            <a:endParaRPr sz="1000">
              <a:solidFill>
                <a:srgbClr val="000000"/>
              </a:solidFill>
              <a:highlight>
                <a:srgbClr val="FFFFFF"/>
              </a:highlight>
              <a:latin typeface="Verdana"/>
              <a:ea typeface="Verdana"/>
              <a:cs typeface="Verdana"/>
              <a:sym typeface="Verdana"/>
            </a:endParaRPr>
          </a:p>
          <a:p>
            <a:pPr indent="-292100" lvl="0" marL="457200" rtl="0" algn="l">
              <a:spcBef>
                <a:spcPts val="0"/>
              </a:spcBef>
              <a:spcAft>
                <a:spcPts val="0"/>
              </a:spcAft>
              <a:buClr>
                <a:srgbClr val="000000"/>
              </a:buClr>
              <a:buSzPts val="1000"/>
              <a:buFont typeface="Verdana"/>
              <a:buAutoNum type="arabicPeriod"/>
            </a:pPr>
            <a:r>
              <a:rPr b="1" lang="en" sz="1000">
                <a:solidFill>
                  <a:srgbClr val="000000"/>
                </a:solidFill>
                <a:highlight>
                  <a:srgbClr val="FFFFFF"/>
                </a:highlight>
                <a:latin typeface="Verdana"/>
                <a:ea typeface="Verdana"/>
                <a:cs typeface="Verdana"/>
                <a:sym typeface="Verdana"/>
              </a:rPr>
              <a:t>cout</a:t>
            </a:r>
            <a:r>
              <a:rPr lang="en" sz="1000">
                <a:solidFill>
                  <a:srgbClr val="000000"/>
                </a:solidFill>
                <a:highlight>
                  <a:srgbClr val="FFFFFF"/>
                </a:highlight>
                <a:latin typeface="Verdana"/>
                <a:ea typeface="Verdana"/>
                <a:cs typeface="Verdana"/>
                <a:sym typeface="Verdana"/>
              </a:rPr>
              <a:t> -- an ostream_withassign class tied to the standard output (typically the monitor)</a:t>
            </a:r>
            <a:endParaRPr sz="1000">
              <a:solidFill>
                <a:srgbClr val="000000"/>
              </a:solidFill>
              <a:highlight>
                <a:srgbClr val="FFFFFF"/>
              </a:highlight>
              <a:latin typeface="Verdana"/>
              <a:ea typeface="Verdana"/>
              <a:cs typeface="Verdana"/>
              <a:sym typeface="Verdana"/>
            </a:endParaRPr>
          </a:p>
          <a:p>
            <a:pPr indent="-292100" lvl="0" marL="457200" rtl="0" algn="l">
              <a:spcBef>
                <a:spcPts val="0"/>
              </a:spcBef>
              <a:spcAft>
                <a:spcPts val="0"/>
              </a:spcAft>
              <a:buClr>
                <a:srgbClr val="000000"/>
              </a:buClr>
              <a:buSzPts val="1000"/>
              <a:buFont typeface="Verdana"/>
              <a:buAutoNum type="arabicPeriod"/>
            </a:pPr>
            <a:r>
              <a:rPr b="1" lang="en" sz="1000">
                <a:solidFill>
                  <a:srgbClr val="000000"/>
                </a:solidFill>
                <a:highlight>
                  <a:srgbClr val="FFFFFF"/>
                </a:highlight>
                <a:latin typeface="Verdana"/>
                <a:ea typeface="Verdana"/>
                <a:cs typeface="Verdana"/>
                <a:sym typeface="Verdana"/>
              </a:rPr>
              <a:t>cerr</a:t>
            </a:r>
            <a:r>
              <a:rPr lang="en" sz="1000">
                <a:solidFill>
                  <a:srgbClr val="000000"/>
                </a:solidFill>
                <a:highlight>
                  <a:srgbClr val="FFFFFF"/>
                </a:highlight>
                <a:latin typeface="Verdana"/>
                <a:ea typeface="Verdana"/>
                <a:cs typeface="Verdana"/>
                <a:sym typeface="Verdana"/>
              </a:rPr>
              <a:t> -- an ostream_withassign class tied to the standard error (typically the monitor), providing unbuffered output</a:t>
            </a:r>
            <a:endParaRPr sz="1000">
              <a:solidFill>
                <a:srgbClr val="000000"/>
              </a:solidFill>
              <a:highlight>
                <a:srgbClr val="FFFFFF"/>
              </a:highlight>
              <a:latin typeface="Verdana"/>
              <a:ea typeface="Verdana"/>
              <a:cs typeface="Verdana"/>
              <a:sym typeface="Verdana"/>
            </a:endParaRPr>
          </a:p>
          <a:p>
            <a:pPr indent="-292100" lvl="0" marL="457200" rtl="0" algn="l">
              <a:spcBef>
                <a:spcPts val="0"/>
              </a:spcBef>
              <a:spcAft>
                <a:spcPts val="0"/>
              </a:spcAft>
              <a:buClr>
                <a:srgbClr val="000000"/>
              </a:buClr>
              <a:buSzPts val="1000"/>
              <a:buFont typeface="Verdana"/>
              <a:buAutoNum type="arabicPeriod"/>
            </a:pPr>
            <a:r>
              <a:rPr b="1" lang="en" sz="1000">
                <a:solidFill>
                  <a:srgbClr val="000000"/>
                </a:solidFill>
                <a:highlight>
                  <a:srgbClr val="FFFFFF"/>
                </a:highlight>
                <a:latin typeface="Verdana"/>
                <a:ea typeface="Verdana"/>
                <a:cs typeface="Verdana"/>
                <a:sym typeface="Verdana"/>
              </a:rPr>
              <a:t>clog</a:t>
            </a:r>
            <a:r>
              <a:rPr lang="en" sz="1000">
                <a:solidFill>
                  <a:srgbClr val="000000"/>
                </a:solidFill>
                <a:highlight>
                  <a:srgbClr val="FFFFFF"/>
                </a:highlight>
                <a:latin typeface="Verdana"/>
                <a:ea typeface="Verdana"/>
                <a:cs typeface="Verdana"/>
                <a:sym typeface="Verdana"/>
              </a:rPr>
              <a:t> -- an ostream_withassign class tied to the standard error (typically the monitor), providing buffered output</a:t>
            </a:r>
            <a:endParaRPr sz="1000">
              <a:solidFill>
                <a:srgbClr val="000000"/>
              </a:solidFill>
              <a:highlight>
                <a:srgbClr val="FFFFFF"/>
              </a:highlight>
              <a:latin typeface="Verdana"/>
              <a:ea typeface="Verdana"/>
              <a:cs typeface="Verdana"/>
              <a:sym typeface="Verdana"/>
            </a:endParaRPr>
          </a:p>
          <a:p>
            <a:pPr indent="0" lvl="0" marL="0" rtl="0" algn="l">
              <a:spcBef>
                <a:spcPts val="800"/>
              </a:spcBef>
              <a:spcAft>
                <a:spcPts val="1600"/>
              </a:spcAft>
              <a:buNone/>
            </a:pPr>
            <a:r>
              <a:t/>
            </a:r>
            <a:endParaRPr>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