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f256238d9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f256238d9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f256238d9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f256238d9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f256238d9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f256238d9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f256238d9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f256238d9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e68ca6c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e68ca6c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e68ca6c1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e68ca6c1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f256238d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f256238d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f256238d9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f256238d9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f256238d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f256238d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f256238d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f256238d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f256238d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f256238d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f256238d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f256238d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f256238d9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f256238d9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f256238d9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f256238d9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en.wikipedia.org/wiki/Anagra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stackoverflow.com/questions/461203/when-to-use-virtual-destructor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Discussion 6	</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Midterm 2 Study Guide and Practice Questions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8</a:t>
            </a:r>
            <a:endParaRPr/>
          </a:p>
        </p:txBody>
      </p:sp>
      <p:sp>
        <p:nvSpPr>
          <p:cNvPr id="190" name="Google Shape;190;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Write a function template sort that takes two references to generic objects and switches them if the first argument is larger than the second. It is only assumed that operator&lt;(), operator=() and a default constructor are defined for the objects considered.</a:t>
            </a:r>
            <a:endParaRPr/>
          </a:p>
        </p:txBody>
      </p:sp>
      <p:sp>
        <p:nvSpPr>
          <p:cNvPr id="191" name="Google Shape;191;p22"/>
          <p:cNvSpPr txBox="1"/>
          <p:nvPr/>
        </p:nvSpPr>
        <p:spPr>
          <a:xfrm>
            <a:off x="917300" y="2970350"/>
            <a:ext cx="6290100" cy="15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ourier New"/>
                <a:ea typeface="Courier New"/>
                <a:cs typeface="Courier New"/>
                <a:sym typeface="Courier New"/>
              </a:rPr>
              <a:t>template &lt;typename T&gt;</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void sort(T &amp;n1, T &amp;n2)</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If (n1 &gt; n2) {</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T temp;</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temp = n1;</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n1 = n2;</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n2 = temp;</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13.1</a:t>
            </a:r>
            <a:endParaRPr/>
          </a:p>
        </p:txBody>
      </p:sp>
      <p:sp>
        <p:nvSpPr>
          <p:cNvPr id="197" name="Google Shape;197;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a base class called Animal that contains two private data members: a string to store the name of the animal (e.g., “Fido” or “Yogi”) and an integer member called weight that will contain the weight of the animal in pounds. Also include a public function member, who(), that outputs a message giving the name and weight of the Animal object.</a:t>
            </a:r>
            <a:br>
              <a:rPr lang="en"/>
            </a:br>
            <a:r>
              <a:rPr lang="en"/>
              <a:t>Derive two classes named Lion and Aardvark, with Animal as a public base class. Write a main() function to create Lion and Aardvark objects (“Leo” at 400 pounds and “Algernon” at 50 pounds, say) and demonstrate that the who() member is inherited in both derived classes by calling it for the derived class objects.</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13.2</a:t>
            </a:r>
            <a:endParaRPr/>
          </a:p>
        </p:txBody>
      </p:sp>
      <p:sp>
        <p:nvSpPr>
          <p:cNvPr id="203" name="Google Shape;203;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a Person class containing data members for age, name, and gender. Derive an Employee class from Person that adds a data member to store a personnel number. Derive an Executive class from Employee. Each derived class should define a function member that displays information about what it is. (Name and type will do — something like “Fred Smith is an Employee.”) Write a main() function to generate a vector of five executives and a vector of five ordinary employees, and display information about them. In addition, display the information on the executives by calling the member function inherited from the Employee class</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14.2</a:t>
            </a:r>
            <a:endParaRPr/>
          </a:p>
        </p:txBody>
      </p:sp>
      <p:sp>
        <p:nvSpPr>
          <p:cNvPr id="209" name="Google Shape;209;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a class called BaseLength that stores a length as an integral number of millimeters, and which has a member function length() that returns a double value specifying the length. Derive classes called Inches, Meters, Yards, and Perches from the BaseLength class that override the base class length() function to return the length as a double value in the appropriate units. (1 inch is 25.4 millimeters; 1 meter is 1000 millimeters; 1 yard is 36 inches; 1 perch [US] is 5.5 yards.). Define a main() function to read a series of lengths in various units and create the appropriate derived class objects, storing their addresses in a vector of pointers of an appropriate type. Output each of the lengths in millimeters as well as the original units.</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6"/>
          <p:cNvSpPr txBox="1"/>
          <p:nvPr>
            <p:ph idx="1" type="body"/>
          </p:nvPr>
        </p:nvSpPr>
        <p:spPr>
          <a:xfrm>
            <a:off x="819150" y="1990725"/>
            <a:ext cx="7505700" cy="4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highlight>
                  <a:srgbClr val="FFFFFF"/>
                </a:highlight>
                <a:latin typeface="Verdana"/>
                <a:ea typeface="Verdana"/>
                <a:cs typeface="Verdana"/>
                <a:sym typeface="Verdana"/>
              </a:rPr>
              <a:t>Write a function to check whether two given strings are </a:t>
            </a:r>
            <a:r>
              <a:rPr lang="en" sz="1200">
                <a:solidFill>
                  <a:srgbClr val="EC4E20"/>
                </a:solidFill>
                <a:highlight>
                  <a:srgbClr val="FFFFFF"/>
                </a:highlight>
                <a:uFill>
                  <a:noFill/>
                </a:uFill>
                <a:latin typeface="Verdana"/>
                <a:ea typeface="Verdana"/>
                <a:cs typeface="Verdana"/>
                <a:sym typeface="Verdana"/>
                <a:hlinkClick r:id="rId3"/>
              </a:rPr>
              <a:t>anagram </a:t>
            </a:r>
            <a:r>
              <a:rPr lang="en" sz="1200">
                <a:solidFill>
                  <a:srgbClr val="000000"/>
                </a:solidFill>
                <a:highlight>
                  <a:srgbClr val="FFFFFF"/>
                </a:highlight>
                <a:latin typeface="Verdana"/>
                <a:ea typeface="Verdana"/>
                <a:cs typeface="Verdana"/>
                <a:sym typeface="Verdana"/>
              </a:rPr>
              <a:t>of each other or not. </a:t>
            </a:r>
            <a:endParaRPr sz="1200">
              <a:solidFill>
                <a:srgbClr val="000000"/>
              </a:solidFill>
              <a:highlight>
                <a:srgbClr val="FFFFFF"/>
              </a:highlight>
              <a:latin typeface="Verdana"/>
              <a:ea typeface="Verdana"/>
              <a:cs typeface="Verdana"/>
              <a:sym typeface="Verdana"/>
            </a:endParaRPr>
          </a:p>
          <a:p>
            <a:pPr indent="0" lvl="0" marL="0" rtl="0" algn="l">
              <a:spcBef>
                <a:spcPts val="1600"/>
              </a:spcBef>
              <a:spcAft>
                <a:spcPts val="1600"/>
              </a:spcAft>
              <a:buNone/>
            </a:pPr>
            <a:r>
              <a:t/>
            </a:r>
            <a:endParaRPr>
              <a:latin typeface="Verdana"/>
              <a:ea typeface="Verdana"/>
              <a:cs typeface="Verdana"/>
              <a:sym typeface="Verdana"/>
            </a:endParaRPr>
          </a:p>
        </p:txBody>
      </p:sp>
      <p:sp>
        <p:nvSpPr>
          <p:cNvPr id="215" name="Google Shape;215;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Question</a:t>
            </a:r>
            <a:endParaRPr/>
          </a:p>
        </p:txBody>
      </p:sp>
      <p:sp>
        <p:nvSpPr>
          <p:cNvPr id="216" name="Google Shape;216;p26"/>
          <p:cNvSpPr txBox="1"/>
          <p:nvPr/>
        </p:nvSpPr>
        <p:spPr>
          <a:xfrm>
            <a:off x="819150" y="2377925"/>
            <a:ext cx="6901500" cy="111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highlight>
                  <a:srgbClr val="FFFFFF"/>
                </a:highlight>
                <a:latin typeface="Verdana"/>
                <a:ea typeface="Verdana"/>
                <a:cs typeface="Verdana"/>
                <a:sym typeface="Verdana"/>
              </a:rPr>
              <a:t>An anagram of a string is another string that contains same characters, only the order of characters can be different. For example, “abcd” and “dabc” are anagram of each other.</a:t>
            </a:r>
            <a:endParaRPr sz="1300">
              <a:solidFill>
                <a:schemeClr val="dk2"/>
              </a:solidFill>
              <a:latin typeface="Verdana"/>
              <a:ea typeface="Verdana"/>
              <a:cs typeface="Verdana"/>
              <a:sym typeface="Verdana"/>
            </a:endParaRPr>
          </a:p>
        </p:txBody>
      </p:sp>
      <p:sp>
        <p:nvSpPr>
          <p:cNvPr id="217" name="Google Shape;217;p26"/>
          <p:cNvSpPr txBox="1"/>
          <p:nvPr/>
        </p:nvSpPr>
        <p:spPr>
          <a:xfrm>
            <a:off x="819150" y="3334450"/>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Hint: Can you think of hashmaps?</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Question</a:t>
            </a:r>
            <a:endParaRPr/>
          </a:p>
        </p:txBody>
      </p:sp>
      <p:sp>
        <p:nvSpPr>
          <p:cNvPr id="223" name="Google Shape;223;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000000"/>
                </a:solidFill>
                <a:highlight>
                  <a:srgbClr val="FFFFFF"/>
                </a:highlight>
                <a:latin typeface="Verdana"/>
                <a:ea typeface="Verdana"/>
                <a:cs typeface="Verdana"/>
                <a:sym typeface="Verdana"/>
              </a:rPr>
              <a:t>Given an expression string exp , write a program to examine whether the pairs and the orders of “{ } ( ) [ ]” are correct in exp.</a:t>
            </a:r>
            <a:endParaRPr sz="1200">
              <a:latin typeface="Verdana"/>
              <a:ea typeface="Verdana"/>
              <a:cs typeface="Verdana"/>
              <a:sym typeface="Verdana"/>
            </a:endParaRPr>
          </a:p>
        </p:txBody>
      </p:sp>
      <p:sp>
        <p:nvSpPr>
          <p:cNvPr id="224" name="Google Shape;224;p27"/>
          <p:cNvSpPr txBox="1"/>
          <p:nvPr/>
        </p:nvSpPr>
        <p:spPr>
          <a:xfrm>
            <a:off x="874050" y="2734250"/>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Hint: Can you think of using stacks?</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1</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If a data member is declared as private, protected or public in a base class, discuss how it can or cannot be accessed in a public member function of a derived class.</a:t>
            </a:r>
            <a:endParaRPr/>
          </a:p>
        </p:txBody>
      </p:sp>
      <p:sp>
        <p:nvSpPr>
          <p:cNvPr id="136" name="Google Shape;136;p14"/>
          <p:cNvSpPr txBox="1"/>
          <p:nvPr/>
        </p:nvSpPr>
        <p:spPr>
          <a:xfrm>
            <a:off x="1158700" y="2639700"/>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8761D"/>
                </a:solidFill>
                <a:latin typeface="Calibri"/>
                <a:ea typeface="Calibri"/>
                <a:cs typeface="Calibri"/>
                <a:sym typeface="Calibri"/>
              </a:rPr>
              <a:t>EASY, right?</a:t>
            </a:r>
            <a:endParaRPr>
              <a:solidFill>
                <a:srgbClr val="38761D"/>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 Control: Summary</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B5394"/>
                </a:solidFill>
              </a:rPr>
              <a:t>Public</a:t>
            </a:r>
            <a:r>
              <a:rPr lang="en"/>
              <a:t> inheritance preserves the original accessibility of the base class’ public and protected members: </a:t>
            </a:r>
            <a:endParaRPr/>
          </a:p>
          <a:p>
            <a:pPr indent="0" lvl="0" marL="457200" rtl="0" algn="l">
              <a:spcBef>
                <a:spcPts val="0"/>
              </a:spcBef>
              <a:spcAft>
                <a:spcPts val="0"/>
              </a:spcAft>
              <a:buNone/>
            </a:pPr>
            <a:r>
              <a:rPr b="1" lang="en">
                <a:solidFill>
                  <a:srgbClr val="0B5394"/>
                </a:solidFill>
              </a:rPr>
              <a:t>public</a:t>
            </a:r>
            <a:r>
              <a:rPr lang="en"/>
              <a:t> 		=&gt; </a:t>
            </a:r>
            <a:r>
              <a:rPr b="1" lang="en">
                <a:solidFill>
                  <a:srgbClr val="0B5394"/>
                </a:solidFill>
              </a:rPr>
              <a:t>public</a:t>
            </a:r>
            <a:r>
              <a:rPr lang="en"/>
              <a:t> </a:t>
            </a:r>
            <a:endParaRPr/>
          </a:p>
          <a:p>
            <a:pPr indent="0" lvl="0" marL="457200" rtl="0" algn="l">
              <a:spcBef>
                <a:spcPts val="0"/>
              </a:spcBef>
              <a:spcAft>
                <a:spcPts val="0"/>
              </a:spcAft>
              <a:buNone/>
            </a:pPr>
            <a:r>
              <a:rPr b="1" lang="en">
                <a:solidFill>
                  <a:srgbClr val="38761D"/>
                </a:solidFill>
              </a:rPr>
              <a:t>protected</a:t>
            </a:r>
            <a:r>
              <a:rPr lang="en"/>
              <a:t> 	=&gt; </a:t>
            </a:r>
            <a:r>
              <a:rPr b="1" lang="en">
                <a:solidFill>
                  <a:srgbClr val="38761D"/>
                </a:solidFill>
              </a:rPr>
              <a:t>protected</a:t>
            </a:r>
            <a:r>
              <a:rPr lang="en"/>
              <a:t> </a:t>
            </a:r>
            <a:endParaRPr/>
          </a:p>
          <a:p>
            <a:pPr indent="0" lvl="0" marL="457200" rtl="0" algn="l">
              <a:spcBef>
                <a:spcPts val="0"/>
              </a:spcBef>
              <a:spcAft>
                <a:spcPts val="0"/>
              </a:spcAft>
              <a:buNone/>
            </a:pPr>
            <a:r>
              <a:rPr b="1" lang="en">
                <a:solidFill>
                  <a:srgbClr val="FF9900"/>
                </a:solidFill>
              </a:rPr>
              <a:t>private</a:t>
            </a:r>
            <a:r>
              <a:rPr lang="en"/>
              <a:t> 	=&gt; not accessible</a:t>
            </a:r>
            <a:endParaRPr/>
          </a:p>
          <a:p>
            <a:pPr indent="0" lvl="0" marL="0" rtl="0" algn="l">
              <a:spcBef>
                <a:spcPts val="0"/>
              </a:spcBef>
              <a:spcAft>
                <a:spcPts val="0"/>
              </a:spcAft>
              <a:buNone/>
            </a:pPr>
            <a:r>
              <a:rPr b="1" lang="en">
                <a:solidFill>
                  <a:srgbClr val="38761D"/>
                </a:solidFill>
              </a:rPr>
              <a:t>Protected</a:t>
            </a:r>
            <a:r>
              <a:rPr lang="en"/>
              <a:t> inheritance causes the accessibility of inherited public and protected members to be protected. </a:t>
            </a:r>
            <a:endParaRPr/>
          </a:p>
          <a:p>
            <a:pPr indent="0" lvl="0" marL="457200" rtl="0" algn="l">
              <a:spcBef>
                <a:spcPts val="0"/>
              </a:spcBef>
              <a:spcAft>
                <a:spcPts val="0"/>
              </a:spcAft>
              <a:buNone/>
            </a:pPr>
            <a:r>
              <a:rPr b="1" lang="en">
                <a:solidFill>
                  <a:srgbClr val="0B5394"/>
                </a:solidFill>
              </a:rPr>
              <a:t>public</a:t>
            </a:r>
            <a:r>
              <a:rPr lang="en"/>
              <a:t> 		=&gt; </a:t>
            </a:r>
            <a:r>
              <a:rPr b="1" lang="en">
                <a:solidFill>
                  <a:srgbClr val="38761D"/>
                </a:solidFill>
              </a:rPr>
              <a:t>protected</a:t>
            </a:r>
            <a:r>
              <a:rPr lang="en"/>
              <a:t> </a:t>
            </a:r>
            <a:endParaRPr/>
          </a:p>
          <a:p>
            <a:pPr indent="0" lvl="0" marL="457200" rtl="0" algn="l">
              <a:spcBef>
                <a:spcPts val="0"/>
              </a:spcBef>
              <a:spcAft>
                <a:spcPts val="0"/>
              </a:spcAft>
              <a:buNone/>
            </a:pPr>
            <a:r>
              <a:rPr b="1" lang="en">
                <a:solidFill>
                  <a:srgbClr val="38761D"/>
                </a:solidFill>
              </a:rPr>
              <a:t>protected</a:t>
            </a:r>
            <a:r>
              <a:rPr lang="en"/>
              <a:t> 	=&gt; </a:t>
            </a:r>
            <a:r>
              <a:rPr b="1" lang="en">
                <a:solidFill>
                  <a:srgbClr val="38761D"/>
                </a:solidFill>
              </a:rPr>
              <a:t>protected</a:t>
            </a:r>
            <a:r>
              <a:rPr lang="en"/>
              <a:t> </a:t>
            </a:r>
            <a:endParaRPr/>
          </a:p>
          <a:p>
            <a:pPr indent="0" lvl="0" marL="457200" rtl="0" algn="l">
              <a:spcBef>
                <a:spcPts val="0"/>
              </a:spcBef>
              <a:spcAft>
                <a:spcPts val="0"/>
              </a:spcAft>
              <a:buNone/>
            </a:pPr>
            <a:r>
              <a:rPr b="1" lang="en">
                <a:solidFill>
                  <a:srgbClr val="FF9900"/>
                </a:solidFill>
              </a:rPr>
              <a:t>private</a:t>
            </a:r>
            <a:r>
              <a:rPr lang="en"/>
              <a:t> 	=&gt; not accessible </a:t>
            </a:r>
            <a:endParaRPr/>
          </a:p>
          <a:p>
            <a:pPr indent="0" lvl="0" marL="0" rtl="0" algn="l">
              <a:spcBef>
                <a:spcPts val="0"/>
              </a:spcBef>
              <a:spcAft>
                <a:spcPts val="0"/>
              </a:spcAft>
              <a:buNone/>
            </a:pPr>
            <a:r>
              <a:rPr b="1" lang="en">
                <a:solidFill>
                  <a:srgbClr val="FF9900"/>
                </a:solidFill>
              </a:rPr>
              <a:t>Private</a:t>
            </a:r>
            <a:r>
              <a:rPr lang="en"/>
              <a:t> inheritance renders all inherited members private. </a:t>
            </a:r>
            <a:endParaRPr/>
          </a:p>
          <a:p>
            <a:pPr indent="0" lvl="0" marL="457200" rtl="0" algn="l">
              <a:spcBef>
                <a:spcPts val="0"/>
              </a:spcBef>
              <a:spcAft>
                <a:spcPts val="0"/>
              </a:spcAft>
              <a:buNone/>
            </a:pPr>
            <a:r>
              <a:rPr b="1" lang="en">
                <a:solidFill>
                  <a:srgbClr val="0B5394"/>
                </a:solidFill>
              </a:rPr>
              <a:t>public</a:t>
            </a:r>
            <a:r>
              <a:rPr lang="en"/>
              <a:t> 		=&gt; </a:t>
            </a:r>
            <a:r>
              <a:rPr b="1" lang="en">
                <a:solidFill>
                  <a:srgbClr val="FF9900"/>
                </a:solidFill>
              </a:rPr>
              <a:t>private</a:t>
            </a:r>
            <a:endParaRPr/>
          </a:p>
          <a:p>
            <a:pPr indent="0" lvl="0" marL="457200" rtl="0" algn="l">
              <a:spcBef>
                <a:spcPts val="0"/>
              </a:spcBef>
              <a:spcAft>
                <a:spcPts val="0"/>
              </a:spcAft>
              <a:buNone/>
            </a:pPr>
            <a:r>
              <a:rPr b="1" lang="en">
                <a:solidFill>
                  <a:srgbClr val="38761D"/>
                </a:solidFill>
              </a:rPr>
              <a:t>protected</a:t>
            </a:r>
            <a:r>
              <a:rPr lang="en"/>
              <a:t> 	=&gt; </a:t>
            </a:r>
            <a:r>
              <a:rPr b="1" lang="en">
                <a:solidFill>
                  <a:srgbClr val="FF9900"/>
                </a:solidFill>
              </a:rPr>
              <a:t>private</a:t>
            </a:r>
            <a:r>
              <a:rPr lang="en"/>
              <a:t> </a:t>
            </a:r>
            <a:endParaRPr/>
          </a:p>
          <a:p>
            <a:pPr indent="0" lvl="0" marL="457200" rtl="0" algn="l">
              <a:spcBef>
                <a:spcPts val="0"/>
              </a:spcBef>
              <a:spcAft>
                <a:spcPts val="0"/>
              </a:spcAft>
              <a:buNone/>
            </a:pPr>
            <a:r>
              <a:rPr b="1" lang="en">
                <a:solidFill>
                  <a:srgbClr val="FF9900"/>
                </a:solidFill>
              </a:rPr>
              <a:t>private</a:t>
            </a:r>
            <a:r>
              <a:rPr lang="en"/>
              <a:t> 	=&gt; not accessible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2</a:t>
            </a:r>
            <a:endParaRPr/>
          </a:p>
        </p:txBody>
      </p:sp>
      <p:sp>
        <p:nvSpPr>
          <p:cNvPr id="148" name="Google Shape;148;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Discuss the difference between overloading and overriding a member function in a derived class.</a:t>
            </a:r>
            <a:endParaRPr/>
          </a:p>
        </p:txBody>
      </p:sp>
      <p:sp>
        <p:nvSpPr>
          <p:cNvPr id="149" name="Google Shape;149;p16"/>
          <p:cNvSpPr txBox="1"/>
          <p:nvPr/>
        </p:nvSpPr>
        <p:spPr>
          <a:xfrm>
            <a:off x="896500" y="2460400"/>
            <a:ext cx="7373400" cy="21627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Font typeface="Courier New"/>
              <a:buAutoNum type="arabicPeriod"/>
            </a:pPr>
            <a:r>
              <a:rPr b="1" lang="en" sz="1000">
                <a:latin typeface="Courier New"/>
                <a:ea typeface="Courier New"/>
                <a:cs typeface="Courier New"/>
                <a:sym typeface="Courier New"/>
              </a:rPr>
              <a:t>Inheritance</a:t>
            </a:r>
            <a:r>
              <a:rPr lang="en" sz="1000">
                <a:latin typeface="Courier New"/>
                <a:ea typeface="Courier New"/>
                <a:cs typeface="Courier New"/>
                <a:sym typeface="Courier New"/>
              </a:rPr>
              <a:t>: Overriding of functions occurs when one class is inherited from another class. Overloading can occur without inheritance.</a:t>
            </a:r>
            <a:endParaRPr sz="1000">
              <a:latin typeface="Courier New"/>
              <a:ea typeface="Courier New"/>
              <a:cs typeface="Courier New"/>
              <a:sym typeface="Courier New"/>
            </a:endParaRPr>
          </a:p>
          <a:p>
            <a:pPr indent="-292100" lvl="0" marL="457200" rtl="0" algn="l">
              <a:spcBef>
                <a:spcPts val="0"/>
              </a:spcBef>
              <a:spcAft>
                <a:spcPts val="0"/>
              </a:spcAft>
              <a:buSzPts val="1000"/>
              <a:buFont typeface="Courier New"/>
              <a:buAutoNum type="arabicPeriod"/>
            </a:pPr>
            <a:r>
              <a:rPr b="1" lang="en" sz="1000">
                <a:latin typeface="Courier New"/>
                <a:ea typeface="Courier New"/>
                <a:cs typeface="Courier New"/>
                <a:sym typeface="Courier New"/>
              </a:rPr>
              <a:t>Function Signature</a:t>
            </a:r>
            <a:r>
              <a:rPr lang="en" sz="1000">
                <a:latin typeface="Courier New"/>
                <a:ea typeface="Courier New"/>
                <a:cs typeface="Courier New"/>
                <a:sym typeface="Courier New"/>
              </a:rPr>
              <a:t>: Overloaded functions must differ in function signature ie either number of parameters or type of parameters should differ. In overriding, function signatures must be same.</a:t>
            </a:r>
            <a:endParaRPr sz="1000">
              <a:latin typeface="Courier New"/>
              <a:ea typeface="Courier New"/>
              <a:cs typeface="Courier New"/>
              <a:sym typeface="Courier New"/>
            </a:endParaRPr>
          </a:p>
          <a:p>
            <a:pPr indent="-292100" lvl="0" marL="457200" rtl="0" algn="l">
              <a:spcBef>
                <a:spcPts val="0"/>
              </a:spcBef>
              <a:spcAft>
                <a:spcPts val="0"/>
              </a:spcAft>
              <a:buSzPts val="1000"/>
              <a:buFont typeface="Courier New"/>
              <a:buAutoNum type="arabicPeriod"/>
            </a:pPr>
            <a:r>
              <a:rPr b="1" lang="en" sz="1000">
                <a:latin typeface="Courier New"/>
                <a:ea typeface="Courier New"/>
                <a:cs typeface="Courier New"/>
                <a:sym typeface="Courier New"/>
              </a:rPr>
              <a:t>Scope of functions</a:t>
            </a:r>
            <a:r>
              <a:rPr lang="en" sz="1000">
                <a:latin typeface="Courier New"/>
                <a:ea typeface="Courier New"/>
                <a:cs typeface="Courier New"/>
                <a:sym typeface="Courier New"/>
              </a:rPr>
              <a:t>: Overridden functions are in different scopes; whereas overloaded functions are in same scope.</a:t>
            </a:r>
            <a:endParaRPr sz="1000">
              <a:latin typeface="Courier New"/>
              <a:ea typeface="Courier New"/>
              <a:cs typeface="Courier New"/>
              <a:sym typeface="Courier New"/>
            </a:endParaRPr>
          </a:p>
          <a:p>
            <a:pPr indent="-292100" lvl="0" marL="457200" rtl="0" algn="l">
              <a:spcBef>
                <a:spcPts val="0"/>
              </a:spcBef>
              <a:spcAft>
                <a:spcPts val="0"/>
              </a:spcAft>
              <a:buSzPts val="1000"/>
              <a:buFont typeface="Courier New"/>
              <a:buAutoNum type="arabicPeriod"/>
            </a:pPr>
            <a:r>
              <a:rPr b="1" lang="en" sz="1000">
                <a:latin typeface="Courier New"/>
                <a:ea typeface="Courier New"/>
                <a:cs typeface="Courier New"/>
                <a:sym typeface="Courier New"/>
              </a:rPr>
              <a:t>Behavior of functions</a:t>
            </a:r>
            <a:r>
              <a:rPr lang="en" sz="1000">
                <a:latin typeface="Courier New"/>
                <a:ea typeface="Courier New"/>
                <a:cs typeface="Courier New"/>
                <a:sym typeface="Courier New"/>
              </a:rPr>
              <a:t>: Overriding is needed when derived class function has to do some added or different job than the base class function. Overloading is used to have same name functions which behave differently depending upon parameters passed to them.</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3</a:t>
            </a:r>
            <a:endParaRPr/>
          </a:p>
        </p:txBody>
      </p:sp>
      <p:sp>
        <p:nvSpPr>
          <p:cNvPr id="155" name="Google Shape;155;p17"/>
          <p:cNvSpPr txBox="1"/>
          <p:nvPr>
            <p:ph idx="1" type="body"/>
          </p:nvPr>
        </p:nvSpPr>
        <p:spPr>
          <a:xfrm>
            <a:off x="819150" y="1990725"/>
            <a:ext cx="7505700" cy="4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Give an example of a situation where it is necessary to define a virtual destructor.</a:t>
            </a:r>
            <a:endParaRPr/>
          </a:p>
        </p:txBody>
      </p:sp>
      <p:sp>
        <p:nvSpPr>
          <p:cNvPr id="156" name="Google Shape;156;p17"/>
          <p:cNvSpPr txBox="1"/>
          <p:nvPr/>
        </p:nvSpPr>
        <p:spPr>
          <a:xfrm>
            <a:off x="809075" y="2454225"/>
            <a:ext cx="7505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000">
                <a:highlight>
                  <a:srgbClr val="FFFFFF"/>
                </a:highlight>
                <a:latin typeface="Verdana"/>
                <a:ea typeface="Verdana"/>
                <a:cs typeface="Verdana"/>
                <a:sym typeface="Verdana"/>
              </a:rPr>
              <a:t>Rule: Whenever you are dealing with inheritance, you should make any explicit destructors virtual.</a:t>
            </a:r>
            <a:endParaRPr b="1">
              <a:latin typeface="Calibri"/>
              <a:ea typeface="Calibri"/>
              <a:cs typeface="Calibri"/>
              <a:sym typeface="Calibri"/>
            </a:endParaRPr>
          </a:p>
        </p:txBody>
      </p:sp>
      <p:sp>
        <p:nvSpPr>
          <p:cNvPr id="157" name="Google Shape;157;p17"/>
          <p:cNvSpPr txBox="1"/>
          <p:nvPr/>
        </p:nvSpPr>
        <p:spPr>
          <a:xfrm>
            <a:off x="885250" y="2879900"/>
            <a:ext cx="7272600" cy="152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242729"/>
                </a:solidFill>
                <a:highlight>
                  <a:srgbClr val="FFFFFF"/>
                </a:highlight>
                <a:latin typeface="Verdana"/>
                <a:ea typeface="Verdana"/>
                <a:cs typeface="Verdana"/>
                <a:sym typeface="Verdana"/>
              </a:rPr>
              <a:t>To sum up, always make base classes' destructors virtual when they're meant to be manipulated polymorphically.</a:t>
            </a:r>
            <a:endParaRPr sz="1000">
              <a:solidFill>
                <a:srgbClr val="242729"/>
              </a:solidFill>
              <a:highlight>
                <a:srgbClr val="FFFFFF"/>
              </a:highlight>
              <a:latin typeface="Verdana"/>
              <a:ea typeface="Verdana"/>
              <a:cs typeface="Verdana"/>
              <a:sym typeface="Verdana"/>
            </a:endParaRPr>
          </a:p>
          <a:p>
            <a:pPr indent="0" lvl="0" marL="0" rtl="0" algn="l">
              <a:lnSpc>
                <a:spcPct val="115000"/>
              </a:lnSpc>
              <a:spcBef>
                <a:spcPts val="1100"/>
              </a:spcBef>
              <a:spcAft>
                <a:spcPts val="0"/>
              </a:spcAft>
              <a:buNone/>
            </a:pPr>
            <a:r>
              <a:rPr lang="en" sz="1000">
                <a:solidFill>
                  <a:srgbClr val="242729"/>
                </a:solidFill>
                <a:highlight>
                  <a:srgbClr val="FFFFFF"/>
                </a:highlight>
                <a:latin typeface="Verdana"/>
                <a:ea typeface="Verdana"/>
                <a:cs typeface="Verdana"/>
                <a:sym typeface="Verdana"/>
              </a:rPr>
              <a:t>If you want to prevent the deletion of an instance through a base class pointer, you can make the base class destructor protected and nonvirtual; by doing so, the compiler won't let you call delete on a base class pointer.</a:t>
            </a:r>
            <a:endParaRPr sz="1000">
              <a:solidFill>
                <a:srgbClr val="242729"/>
              </a:solidFill>
              <a:highlight>
                <a:srgbClr val="FFFFFF"/>
              </a:highlight>
              <a:latin typeface="Verdana"/>
              <a:ea typeface="Verdana"/>
              <a:cs typeface="Verdana"/>
              <a:sym typeface="Verdana"/>
            </a:endParaRPr>
          </a:p>
          <a:p>
            <a:pPr indent="0" lvl="0" marL="0" rtl="0" algn="l">
              <a:lnSpc>
                <a:spcPct val="115000"/>
              </a:lnSpc>
              <a:spcBef>
                <a:spcPts val="1100"/>
              </a:spcBef>
              <a:spcAft>
                <a:spcPts val="0"/>
              </a:spcAft>
              <a:buNone/>
            </a:pPr>
            <a:r>
              <a:rPr lang="en" sz="1000" u="sng">
                <a:solidFill>
                  <a:schemeClr val="hlink"/>
                </a:solidFill>
                <a:highlight>
                  <a:srgbClr val="FFFFFF"/>
                </a:highlight>
                <a:latin typeface="Verdana"/>
                <a:ea typeface="Verdana"/>
                <a:cs typeface="Verdana"/>
                <a:sym typeface="Verdana"/>
                <a:hlinkClick r:id="rId3"/>
              </a:rPr>
              <a:t>Stackoverflow</a:t>
            </a:r>
            <a:endParaRPr sz="1000">
              <a:solidFill>
                <a:srgbClr val="242729"/>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sz="1000">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4</a:t>
            </a:r>
            <a:endParaRPr/>
          </a:p>
        </p:txBody>
      </p:sp>
      <p:sp>
        <p:nvSpPr>
          <p:cNvPr id="163" name="Google Shape;163;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is the feature that makes a base class an abstract class?</a:t>
            </a:r>
            <a:endParaRPr/>
          </a:p>
        </p:txBody>
      </p:sp>
      <p:sp>
        <p:nvSpPr>
          <p:cNvPr id="164" name="Google Shape;164;p18"/>
          <p:cNvSpPr txBox="1"/>
          <p:nvPr/>
        </p:nvSpPr>
        <p:spPr>
          <a:xfrm>
            <a:off x="918875" y="2571750"/>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38761D"/>
                </a:solidFill>
                <a:highlight>
                  <a:srgbClr val="FFFFFF"/>
                </a:highlight>
              </a:rPr>
              <a:t>" = 0"</a:t>
            </a:r>
            <a:endParaRPr sz="1200">
              <a:solidFill>
                <a:srgbClr val="38761D"/>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5</a:t>
            </a:r>
            <a:endParaRPr/>
          </a:p>
        </p:txBody>
      </p:sp>
      <p:sp>
        <p:nvSpPr>
          <p:cNvPr id="170" name="Google Shape;170;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When designing a class hierarchy involving classes A and B, what are the two questions that must be asked to determine whether class B should be derived from class 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6</a:t>
            </a:r>
            <a:endParaRPr/>
          </a:p>
        </p:txBody>
      </p:sp>
      <p:sp>
        <p:nvSpPr>
          <p:cNvPr id="176" name="Google Shape;176;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the following code do? </a:t>
            </a:r>
            <a:endParaRPr/>
          </a:p>
          <a:p>
            <a:pPr indent="0" lvl="0" marL="0" rtl="0" algn="l">
              <a:spcBef>
                <a:spcPts val="1600"/>
              </a:spcBef>
              <a:spcAft>
                <a:spcPts val="1600"/>
              </a:spcAft>
              <a:buNone/>
            </a:pPr>
            <a:r>
              <a:rPr lang="en"/>
              <a:t>void drawSquares(Shape **p, int size){</a:t>
            </a:r>
            <a:br>
              <a:rPr lang="en"/>
            </a:br>
            <a:r>
              <a:rPr lang="en"/>
              <a:t>	</a:t>
            </a:r>
            <a:r>
              <a:rPr lang="en"/>
              <a:t>Square *sp;</a:t>
            </a:r>
            <a:br>
              <a:rPr lang="en"/>
            </a:br>
            <a:r>
              <a:rPr lang="en"/>
              <a:t>	for ( int i = 0; i &lt; size; i++ ){</a:t>
            </a:r>
            <a:br>
              <a:rPr lang="en"/>
            </a:br>
            <a:r>
              <a:rPr lang="en"/>
              <a:t>		sp = dynamic_cast&lt;Square*&gt;(p[i]);</a:t>
            </a:r>
            <a:br>
              <a:rPr lang="en"/>
            </a:br>
            <a:r>
              <a:rPr lang="en"/>
              <a:t>		if ( sp )</a:t>
            </a:r>
            <a:br>
              <a:rPr lang="en"/>
            </a:br>
            <a:r>
              <a:rPr lang="en"/>
              <a:t>			sp-&gt;draw();</a:t>
            </a:r>
            <a:br>
              <a:rPr lang="en"/>
            </a:br>
            <a:r>
              <a:rPr lang="en"/>
              <a:t>	}</a:t>
            </a:r>
            <a:br>
              <a:rPr lang="en"/>
            </a:b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7</a:t>
            </a:r>
            <a:endParaRPr/>
          </a:p>
        </p:txBody>
      </p:sp>
      <p:sp>
        <p:nvSpPr>
          <p:cNvPr id="182" name="Google Shape;182;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Explain why a factory member function should be a static member function</a:t>
            </a:r>
            <a:endParaRPr/>
          </a:p>
        </p:txBody>
      </p:sp>
      <p:sp>
        <p:nvSpPr>
          <p:cNvPr id="183" name="Google Shape;183;p21"/>
          <p:cNvSpPr txBox="1"/>
          <p:nvPr/>
        </p:nvSpPr>
        <p:spPr>
          <a:xfrm>
            <a:off x="819150" y="2370750"/>
            <a:ext cx="75057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Verdana"/>
                <a:ea typeface="Verdana"/>
                <a:cs typeface="Verdana"/>
                <a:sym typeface="Verdana"/>
              </a:rPr>
              <a:t>Factory Method lets a class defer instantiation to subclasses. To name the method more descriptively, it can be named as Factory and Product Method or Virtual Constructor. The Factory Method is closely related to Abstract Factory and Prototype patterns.</a:t>
            </a:r>
            <a:endParaRPr sz="1000">
              <a:latin typeface="Verdana"/>
              <a:ea typeface="Verdana"/>
              <a:cs typeface="Verdana"/>
              <a:sym typeface="Verdana"/>
            </a:endParaRPr>
          </a:p>
        </p:txBody>
      </p:sp>
      <p:sp>
        <p:nvSpPr>
          <p:cNvPr id="184" name="Google Shape;184;p21"/>
          <p:cNvSpPr txBox="1"/>
          <p:nvPr/>
        </p:nvSpPr>
        <p:spPr>
          <a:xfrm>
            <a:off x="863400" y="3078925"/>
            <a:ext cx="74172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222222"/>
                </a:solidFill>
                <a:highlight>
                  <a:srgbClr val="FFFFFF"/>
                </a:highlight>
                <a:latin typeface="Verdana"/>
                <a:ea typeface="Verdana"/>
                <a:cs typeface="Verdana"/>
                <a:sym typeface="Verdana"/>
              </a:rPr>
              <a:t>advantage of static factories</a:t>
            </a:r>
            <a:r>
              <a:rPr lang="en" sz="1000">
                <a:solidFill>
                  <a:srgbClr val="222222"/>
                </a:solidFill>
                <a:highlight>
                  <a:srgbClr val="FFFFFF"/>
                </a:highlight>
                <a:latin typeface="Verdana"/>
                <a:ea typeface="Verdana"/>
                <a:cs typeface="Verdana"/>
                <a:sym typeface="Verdana"/>
              </a:rPr>
              <a:t> is that, unlike constructors, they are not required to return a new object every time they are invoked. This is extremely useful when working with immutable classes to provide constant objects for common used values and avoid creating unnecessary duplicate objects</a:t>
            </a:r>
            <a:endParaRPr sz="1000">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