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ffea9226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ffea9226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fea9226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fea9226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fea9226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fea9226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ffea9226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ffea9226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fea9226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fea9226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ffea9226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ffea9226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ffea9226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ffea9226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ffea9226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ffea9226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fea922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fea922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fea9226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fea9226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fea9226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ffea9226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ffea9226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ffea9226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ffea9226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ffea9226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ffea9226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ffea9226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fea9226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fea9226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ffea9226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ffea9226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josuttis.com/libbook/algolist.pdf" TargetMode="External"/><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ackoverflow.com/questions/3188793/when-should-the-stl-algorithms-be-used-instead-of-using-your-ow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7</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Midterm 2 Review, STL Algorithms, Predicates and Function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Functors (Function Objects)</a:t>
            </a:r>
            <a:endParaRPr/>
          </a:p>
        </p:txBody>
      </p:sp>
      <p:sp>
        <p:nvSpPr>
          <p:cNvPr id="196" name="Google Shape;19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60000"/>
              </a:lnSpc>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Functors are simply put </a:t>
            </a:r>
            <a:r>
              <a:rPr b="1" lang="en">
                <a:solidFill>
                  <a:srgbClr val="000000"/>
                </a:solidFill>
                <a:highlight>
                  <a:srgbClr val="FFFFFF"/>
                </a:highlight>
                <a:latin typeface="Verdana"/>
                <a:ea typeface="Verdana"/>
                <a:cs typeface="Verdana"/>
                <a:sym typeface="Verdana"/>
              </a:rPr>
              <a:t>object + ()</a:t>
            </a:r>
            <a:r>
              <a:rPr lang="en">
                <a:solidFill>
                  <a:srgbClr val="000000"/>
                </a:solidFill>
                <a:highlight>
                  <a:srgbClr val="FFFFFF"/>
                </a:highlight>
                <a:latin typeface="Verdana"/>
                <a:ea typeface="Verdana"/>
                <a:cs typeface="Verdana"/>
                <a:sym typeface="Verdana"/>
              </a:rPr>
              <a:t>.</a:t>
            </a:r>
            <a:endParaRPr>
              <a:solidFill>
                <a:srgbClr val="000000"/>
              </a:solidFill>
              <a:highlight>
                <a:srgbClr val="FFFFFF"/>
              </a:highlight>
              <a:latin typeface="Verdana"/>
              <a:ea typeface="Verdana"/>
              <a:cs typeface="Verdana"/>
              <a:sym typeface="Verdana"/>
            </a:endParaRPr>
          </a:p>
          <a:p>
            <a:pPr indent="-311150" lvl="0" marL="457200" rtl="0" algn="l">
              <a:lnSpc>
                <a:spcPct val="160000"/>
              </a:lnSpc>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A </a:t>
            </a:r>
            <a:r>
              <a:rPr b="1" lang="en">
                <a:solidFill>
                  <a:srgbClr val="000000"/>
                </a:solidFill>
                <a:highlight>
                  <a:srgbClr val="FFFFFF"/>
                </a:highlight>
                <a:latin typeface="Verdana"/>
                <a:ea typeface="Verdana"/>
                <a:cs typeface="Verdana"/>
                <a:sym typeface="Verdana"/>
              </a:rPr>
              <a:t>functor</a:t>
            </a:r>
            <a:r>
              <a:rPr lang="en">
                <a:solidFill>
                  <a:srgbClr val="000000"/>
                </a:solidFill>
                <a:highlight>
                  <a:srgbClr val="FFFFFF"/>
                </a:highlight>
                <a:latin typeface="Verdana"/>
                <a:ea typeface="Verdana"/>
                <a:cs typeface="Verdana"/>
                <a:sym typeface="Verdana"/>
              </a:rPr>
              <a:t> is any object that can be used with </a:t>
            </a:r>
            <a:r>
              <a:rPr b="1" lang="en">
                <a:solidFill>
                  <a:srgbClr val="000000"/>
                </a:solidFill>
                <a:highlight>
                  <a:srgbClr val="FFFFFF"/>
                </a:highlight>
                <a:latin typeface="Verdana"/>
                <a:ea typeface="Verdana"/>
                <a:cs typeface="Verdana"/>
                <a:sym typeface="Verdana"/>
              </a:rPr>
              <a:t>()</a:t>
            </a:r>
            <a:r>
              <a:rPr lang="en">
                <a:solidFill>
                  <a:srgbClr val="000000"/>
                </a:solidFill>
                <a:highlight>
                  <a:srgbClr val="FFFFFF"/>
                </a:highlight>
                <a:latin typeface="Verdana"/>
                <a:ea typeface="Verdana"/>
                <a:cs typeface="Verdana"/>
                <a:sym typeface="Verdana"/>
              </a:rPr>
              <a:t> in the manner of a function.</a:t>
            </a:r>
            <a:endParaRPr>
              <a:solidFill>
                <a:srgbClr val="000000"/>
              </a:solidFill>
              <a:highlight>
                <a:srgbClr val="FFFFFF"/>
              </a:highlight>
              <a:latin typeface="Verdana"/>
              <a:ea typeface="Verdana"/>
              <a:cs typeface="Verdana"/>
              <a:sym typeface="Verdana"/>
            </a:endParaRPr>
          </a:p>
          <a:p>
            <a:pPr indent="-311150" lvl="0" marL="457200" rtl="0" algn="l">
              <a:lnSpc>
                <a:spcPct val="160000"/>
              </a:lnSpc>
              <a:spcBef>
                <a:spcPts val="0"/>
              </a:spcBef>
              <a:spcAft>
                <a:spcPts val="0"/>
              </a:spcAft>
              <a:buSzPts val="1300"/>
              <a:buChar char="●"/>
            </a:pPr>
            <a:r>
              <a:rPr lang="en">
                <a:solidFill>
                  <a:srgbClr val="000000"/>
                </a:solidFill>
                <a:highlight>
                  <a:srgbClr val="FFFFFF"/>
                </a:highlight>
                <a:latin typeface="Verdana"/>
                <a:ea typeface="Verdana"/>
                <a:cs typeface="Verdana"/>
                <a:sym typeface="Verdana"/>
              </a:rPr>
              <a:t>This includes </a:t>
            </a:r>
            <a:r>
              <a:rPr b="1" lang="en">
                <a:solidFill>
                  <a:srgbClr val="000000"/>
                </a:solidFill>
                <a:highlight>
                  <a:srgbClr val="FFFFFF"/>
                </a:highlight>
                <a:latin typeface="Verdana"/>
                <a:ea typeface="Verdana"/>
                <a:cs typeface="Verdana"/>
                <a:sym typeface="Verdana"/>
              </a:rPr>
              <a:t>normal functions</a:t>
            </a:r>
            <a:r>
              <a:rPr lang="en">
                <a:solidFill>
                  <a:srgbClr val="000000"/>
                </a:solidFill>
                <a:highlight>
                  <a:srgbClr val="FFFFFF"/>
                </a:highlight>
                <a:latin typeface="Verdana"/>
                <a:ea typeface="Verdana"/>
                <a:cs typeface="Verdana"/>
                <a:sym typeface="Verdana"/>
              </a:rPr>
              <a:t>, </a:t>
            </a:r>
            <a:r>
              <a:rPr b="1" lang="en">
                <a:solidFill>
                  <a:srgbClr val="000000"/>
                </a:solidFill>
                <a:highlight>
                  <a:srgbClr val="FFFFFF"/>
                </a:highlight>
                <a:latin typeface="Verdana"/>
                <a:ea typeface="Verdana"/>
                <a:cs typeface="Verdana"/>
                <a:sym typeface="Verdana"/>
              </a:rPr>
              <a:t>pointers to functions</a:t>
            </a:r>
            <a:r>
              <a:rPr lang="en">
                <a:solidFill>
                  <a:srgbClr val="000000"/>
                </a:solidFill>
                <a:highlight>
                  <a:srgbClr val="FFFFFF"/>
                </a:highlight>
                <a:latin typeface="Verdana"/>
                <a:ea typeface="Verdana"/>
                <a:cs typeface="Verdana"/>
                <a:sym typeface="Verdana"/>
              </a:rPr>
              <a:t>, and </a:t>
            </a:r>
            <a:r>
              <a:rPr b="1" lang="en">
                <a:solidFill>
                  <a:srgbClr val="000000"/>
                </a:solidFill>
                <a:highlight>
                  <a:srgbClr val="FFFFFF"/>
                </a:highlight>
                <a:latin typeface="Verdana"/>
                <a:ea typeface="Verdana"/>
                <a:cs typeface="Verdana"/>
                <a:sym typeface="Verdana"/>
              </a:rPr>
              <a:t>class objects</a:t>
            </a:r>
            <a:r>
              <a:rPr lang="en">
                <a:solidFill>
                  <a:srgbClr val="000000"/>
                </a:solidFill>
                <a:highlight>
                  <a:srgbClr val="FFFFFF"/>
                </a:highlight>
                <a:latin typeface="Verdana"/>
                <a:ea typeface="Verdana"/>
                <a:cs typeface="Verdana"/>
                <a:sym typeface="Verdana"/>
              </a:rPr>
              <a:t> for which the </a:t>
            </a:r>
            <a:r>
              <a:rPr b="1" lang="en">
                <a:solidFill>
                  <a:srgbClr val="000000"/>
                </a:solidFill>
                <a:highlight>
                  <a:srgbClr val="FFFFFF"/>
                </a:highlight>
                <a:latin typeface="Verdana"/>
                <a:ea typeface="Verdana"/>
                <a:cs typeface="Verdana"/>
                <a:sym typeface="Verdana"/>
              </a:rPr>
              <a:t>() operator</a:t>
            </a:r>
            <a:r>
              <a:rPr lang="en">
                <a:solidFill>
                  <a:srgbClr val="000000"/>
                </a:solidFill>
                <a:highlight>
                  <a:srgbClr val="FFFFFF"/>
                </a:highlight>
                <a:latin typeface="Verdana"/>
                <a:ea typeface="Verdana"/>
                <a:cs typeface="Verdana"/>
                <a:sym typeface="Verdana"/>
              </a:rPr>
              <a:t> (function call operator) is overloaded, i.e., classes for which the function </a:t>
            </a:r>
            <a:r>
              <a:rPr b="1" lang="en">
                <a:solidFill>
                  <a:srgbClr val="000000"/>
                </a:solidFill>
                <a:highlight>
                  <a:srgbClr val="FFFFFF"/>
                </a:highlight>
                <a:latin typeface="Verdana"/>
                <a:ea typeface="Verdana"/>
                <a:cs typeface="Verdana"/>
                <a:sym typeface="Verdana"/>
              </a:rPr>
              <a:t>operator()()</a:t>
            </a:r>
            <a:r>
              <a:rPr lang="en">
                <a:solidFill>
                  <a:srgbClr val="000000"/>
                </a:solidFill>
                <a:highlight>
                  <a:srgbClr val="FFFFFF"/>
                </a:highlight>
                <a:latin typeface="Verdana"/>
                <a:ea typeface="Verdana"/>
                <a:cs typeface="Verdana"/>
                <a:sym typeface="Verdana"/>
              </a:rPr>
              <a:t> is defined.</a:t>
            </a:r>
            <a:endParaRPr>
              <a:solidFill>
                <a:srgbClr val="000000"/>
              </a:solidFill>
              <a:highlight>
                <a:srgbClr val="FFFFFF"/>
              </a:highlight>
              <a:latin typeface="Verdana"/>
              <a:ea typeface="Verdana"/>
              <a:cs typeface="Verdana"/>
              <a:sym typeface="Verdana"/>
            </a:endParaRPr>
          </a:p>
          <a:p>
            <a:pPr indent="0" lvl="0" marL="457200" rtl="0" algn="l">
              <a:spcBef>
                <a:spcPts val="2300"/>
              </a:spcBef>
              <a:spcAft>
                <a:spcPts val="1600"/>
              </a:spcAft>
              <a:buNone/>
            </a:pPr>
            <a:r>
              <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202" name="Google Shape;202;p23"/>
          <p:cNvSpPr txBox="1"/>
          <p:nvPr>
            <p:ph idx="1" type="body"/>
          </p:nvPr>
        </p:nvSpPr>
        <p:spPr>
          <a:xfrm>
            <a:off x="819150" y="1990725"/>
            <a:ext cx="3797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Define a struct named absValue that encapsulates the operation of converting a value of type float to its absolute value</a:t>
            </a:r>
            <a:endParaRPr/>
          </a:p>
        </p:txBody>
      </p:sp>
      <p:sp>
        <p:nvSpPr>
          <p:cNvPr id="203" name="Google Shape;203;p23"/>
          <p:cNvSpPr txBox="1"/>
          <p:nvPr/>
        </p:nvSpPr>
        <p:spPr>
          <a:xfrm>
            <a:off x="4285200" y="844925"/>
            <a:ext cx="4706400" cy="3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#include &lt;iostream&gt;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struct absValue</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	float operator()(float f) {</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		return f &gt; 0 ? f : -f;</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	}</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int main(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using namespace std;</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float f = -123.45;</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r>
              <a:rPr b="1" lang="en" sz="1000">
                <a:solidFill>
                  <a:srgbClr val="38761D"/>
                </a:solidFill>
                <a:latin typeface="Courier New"/>
                <a:ea typeface="Courier New"/>
                <a:cs typeface="Courier New"/>
                <a:sym typeface="Courier New"/>
              </a:rPr>
              <a:t>absValue aObj;</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float abs_f = aObj(f);</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cout &lt;&lt; "f = " &lt;&lt; f &lt;&lt; " abs_f = " &lt;&lt; abs_f &lt;&lt; endl;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0;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use case of functor</a:t>
            </a:r>
            <a:endParaRPr/>
          </a:p>
        </p:txBody>
      </p:sp>
      <p:sp>
        <p:nvSpPr>
          <p:cNvPr id="209" name="Google Shape;209;p24"/>
          <p:cNvSpPr txBox="1"/>
          <p:nvPr/>
        </p:nvSpPr>
        <p:spPr>
          <a:xfrm>
            <a:off x="818025" y="1837775"/>
            <a:ext cx="38547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Courier New"/>
                <a:ea typeface="Courier New"/>
                <a:cs typeface="Courier New"/>
                <a:sym typeface="Courier New"/>
              </a:rPr>
              <a:t>//Declare First</a:t>
            </a:r>
            <a:endParaRPr b="1" sz="1000">
              <a:solidFill>
                <a:srgbClr val="CC0000"/>
              </a:solidFill>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X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public:</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 define "function call" operator</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return-value </a:t>
            </a:r>
            <a:r>
              <a:rPr b="1" lang="en" sz="1000">
                <a:solidFill>
                  <a:srgbClr val="38761D"/>
                </a:solidFill>
                <a:latin typeface="Courier New"/>
                <a:ea typeface="Courier New"/>
                <a:cs typeface="Courier New"/>
                <a:sym typeface="Courier New"/>
              </a:rPr>
              <a:t>operator() (arguments)</a:t>
            </a:r>
            <a:r>
              <a:rPr b="1" lang="en" sz="1000">
                <a:latin typeface="Courier New"/>
                <a:ea typeface="Courier New"/>
                <a:cs typeface="Courier New"/>
                <a:sym typeface="Courier New"/>
              </a:rPr>
              <a:t> const;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10" name="Google Shape;210;p24"/>
          <p:cNvSpPr txBox="1"/>
          <p:nvPr/>
        </p:nvSpPr>
        <p:spPr>
          <a:xfrm>
            <a:off x="820275" y="32295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Courier New"/>
                <a:ea typeface="Courier New"/>
                <a:cs typeface="Courier New"/>
                <a:sym typeface="Courier New"/>
              </a:rPr>
              <a:t>//Call</a:t>
            </a:r>
            <a:endParaRPr b="1" sz="1000">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X fn;</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fn(arg1, arg2);	// call operator () for function object fn</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11" name="Google Shape;211;p24"/>
          <p:cNvSpPr txBox="1"/>
          <p:nvPr/>
        </p:nvSpPr>
        <p:spPr>
          <a:xfrm>
            <a:off x="865100" y="4083419"/>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Courier New"/>
                <a:ea typeface="Courier New"/>
                <a:cs typeface="Courier New"/>
                <a:sym typeface="Courier New"/>
              </a:rPr>
              <a:t>//Equivalent to</a:t>
            </a:r>
            <a:endParaRPr b="1" sz="1000">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fn.operator()(arg1,arg2);	// call operator () for function object fn</a:t>
            </a:r>
            <a:endParaRPr b="1" sz="1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Function Objects</a:t>
            </a:r>
            <a:endParaRPr/>
          </a:p>
        </p:txBody>
      </p:sp>
      <p:sp>
        <p:nvSpPr>
          <p:cNvPr id="217" name="Google Shape;217;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Function object are "smart functions."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Each function object has its own type.</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Function objects are usually faster than ordinary functions.</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Predicates</a:t>
            </a:r>
            <a:endParaRPr/>
          </a:p>
        </p:txBody>
      </p:sp>
      <p:sp>
        <p:nvSpPr>
          <p:cNvPr id="223" name="Google Shape;223;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42729"/>
              </a:buClr>
              <a:buSzPts val="1300"/>
              <a:buFont typeface="Verdana"/>
              <a:buChar char="●"/>
            </a:pPr>
            <a:r>
              <a:rPr lang="en">
                <a:solidFill>
                  <a:srgbClr val="242729"/>
                </a:solidFill>
                <a:highlight>
                  <a:srgbClr val="FFFFFF"/>
                </a:highlight>
                <a:latin typeface="Verdana"/>
                <a:ea typeface="Verdana"/>
                <a:cs typeface="Verdana"/>
                <a:sym typeface="Verdana"/>
              </a:rPr>
              <a:t>A predicate is a C++ function returning a </a:t>
            </a:r>
            <a:r>
              <a:rPr b="1" lang="en">
                <a:solidFill>
                  <a:srgbClr val="242729"/>
                </a:solidFill>
                <a:highlight>
                  <a:srgbClr val="FFFFFF"/>
                </a:highlight>
                <a:latin typeface="Verdana"/>
                <a:ea typeface="Verdana"/>
                <a:cs typeface="Verdana"/>
                <a:sym typeface="Verdana"/>
              </a:rPr>
              <a:t>boolean</a:t>
            </a:r>
            <a:r>
              <a:rPr lang="en">
                <a:solidFill>
                  <a:srgbClr val="242729"/>
                </a:solidFill>
                <a:highlight>
                  <a:srgbClr val="FFFFFF"/>
                </a:highlight>
                <a:latin typeface="Verdana"/>
                <a:ea typeface="Verdana"/>
                <a:cs typeface="Verdana"/>
                <a:sym typeface="Verdana"/>
              </a:rPr>
              <a:t> or an object having a </a:t>
            </a:r>
            <a:r>
              <a:rPr b="1" lang="en">
                <a:solidFill>
                  <a:srgbClr val="CC0000"/>
                </a:solidFill>
                <a:highlight>
                  <a:srgbClr val="FFFFFF"/>
                </a:highlight>
                <a:latin typeface="Verdana"/>
                <a:ea typeface="Verdana"/>
                <a:cs typeface="Verdana"/>
                <a:sym typeface="Verdana"/>
              </a:rPr>
              <a:t>bool operator()</a:t>
            </a:r>
            <a:r>
              <a:rPr lang="en">
                <a:solidFill>
                  <a:srgbClr val="242729"/>
                </a:solidFill>
                <a:highlight>
                  <a:srgbClr val="FFFFFF"/>
                </a:highlight>
                <a:latin typeface="Verdana"/>
                <a:ea typeface="Verdana"/>
                <a:cs typeface="Verdana"/>
                <a:sym typeface="Verdana"/>
              </a:rPr>
              <a:t> member. </a:t>
            </a:r>
            <a:endParaRPr>
              <a:solidFill>
                <a:srgbClr val="242729"/>
              </a:solidFill>
              <a:highlight>
                <a:srgbClr val="FFFFFF"/>
              </a:highlight>
              <a:latin typeface="Verdana"/>
              <a:ea typeface="Verdana"/>
              <a:cs typeface="Verdana"/>
              <a:sym typeface="Verdana"/>
            </a:endParaRPr>
          </a:p>
          <a:p>
            <a:pPr indent="-311150" lvl="0" marL="457200" rtl="0" algn="l">
              <a:spcBef>
                <a:spcPts val="0"/>
              </a:spcBef>
              <a:spcAft>
                <a:spcPts val="0"/>
              </a:spcAft>
              <a:buClr>
                <a:srgbClr val="242729"/>
              </a:buClr>
              <a:buSzPts val="1300"/>
              <a:buFont typeface="Verdana"/>
              <a:buChar char="●"/>
            </a:pPr>
            <a:r>
              <a:rPr lang="en">
                <a:solidFill>
                  <a:srgbClr val="242729"/>
                </a:solidFill>
                <a:highlight>
                  <a:srgbClr val="FFFFFF"/>
                </a:highlight>
                <a:latin typeface="Verdana"/>
                <a:ea typeface="Verdana"/>
                <a:cs typeface="Verdana"/>
                <a:sym typeface="Verdana"/>
              </a:rPr>
              <a:t>A unary predicate takes one argument</a:t>
            </a:r>
            <a:endParaRPr>
              <a:solidFill>
                <a:srgbClr val="242729"/>
              </a:solidFill>
              <a:highlight>
                <a:srgbClr val="FFFFFF"/>
              </a:highlight>
              <a:latin typeface="Verdana"/>
              <a:ea typeface="Verdana"/>
              <a:cs typeface="Verdana"/>
              <a:sym typeface="Verdana"/>
            </a:endParaRPr>
          </a:p>
          <a:p>
            <a:pPr indent="-311150" lvl="0" marL="457200" rtl="0" algn="l">
              <a:spcBef>
                <a:spcPts val="0"/>
              </a:spcBef>
              <a:spcAft>
                <a:spcPts val="0"/>
              </a:spcAft>
              <a:buClr>
                <a:srgbClr val="242729"/>
              </a:buClr>
              <a:buSzPts val="1300"/>
              <a:buFont typeface="Verdana"/>
              <a:buChar char="●"/>
            </a:pPr>
            <a:r>
              <a:rPr lang="en">
                <a:solidFill>
                  <a:srgbClr val="242729"/>
                </a:solidFill>
                <a:highlight>
                  <a:srgbClr val="FFFFFF"/>
                </a:highlight>
                <a:latin typeface="Verdana"/>
                <a:ea typeface="Verdana"/>
                <a:cs typeface="Verdana"/>
                <a:sym typeface="Verdana"/>
              </a:rPr>
              <a:t>A binary takes two, and so on</a:t>
            </a:r>
            <a:endParaRPr>
              <a:solidFill>
                <a:srgbClr val="242729"/>
              </a:solidFill>
              <a:highlight>
                <a:srgbClr val="FFFFFF"/>
              </a:highlight>
              <a:latin typeface="Verdana"/>
              <a:ea typeface="Verdana"/>
              <a:cs typeface="Verdana"/>
              <a:sym typeface="Verdana"/>
            </a:endParaRPr>
          </a:p>
          <a:p>
            <a:pPr indent="-311150" lvl="0" marL="457200" rtl="0" algn="l">
              <a:spcBef>
                <a:spcPts val="0"/>
              </a:spcBef>
              <a:spcAft>
                <a:spcPts val="0"/>
              </a:spcAft>
              <a:buClr>
                <a:srgbClr val="242729"/>
              </a:buClr>
              <a:buSzPts val="1300"/>
              <a:buFont typeface="Verdana"/>
              <a:buChar char="●"/>
            </a:pPr>
            <a:r>
              <a:rPr lang="en">
                <a:solidFill>
                  <a:srgbClr val="242729"/>
                </a:solidFill>
                <a:highlight>
                  <a:srgbClr val="FFFFFF"/>
                </a:highlight>
                <a:latin typeface="Verdana"/>
                <a:ea typeface="Verdana"/>
                <a:cs typeface="Verdana"/>
                <a:sym typeface="Verdana"/>
              </a:rPr>
              <a:t>Examples of questions predicates can answer for a particular algorithm are:</a:t>
            </a:r>
            <a:endParaRPr>
              <a:solidFill>
                <a:srgbClr val="242729"/>
              </a:solidFill>
              <a:highlight>
                <a:srgbClr val="FFFFFF"/>
              </a:highlight>
              <a:latin typeface="Verdana"/>
              <a:ea typeface="Verdana"/>
              <a:cs typeface="Verdana"/>
              <a:sym typeface="Verdana"/>
            </a:endParaRPr>
          </a:p>
          <a:p>
            <a:pPr indent="-311150" lvl="1" marL="914400" rtl="0" algn="l">
              <a:spcBef>
                <a:spcPts val="0"/>
              </a:spcBef>
              <a:spcAft>
                <a:spcPts val="0"/>
              </a:spcAft>
              <a:buClr>
                <a:srgbClr val="242729"/>
              </a:buClr>
              <a:buSzPts val="1300"/>
              <a:buFont typeface="Verdana"/>
              <a:buAutoNum type="alphaLcPeriod"/>
            </a:pPr>
            <a:r>
              <a:rPr lang="en">
                <a:solidFill>
                  <a:srgbClr val="242729"/>
                </a:solidFill>
                <a:highlight>
                  <a:srgbClr val="FFFFFF"/>
                </a:highlight>
                <a:latin typeface="Verdana"/>
                <a:ea typeface="Verdana"/>
                <a:cs typeface="Verdana"/>
                <a:sym typeface="Verdana"/>
              </a:rPr>
              <a:t>Is this element what we are looking for?</a:t>
            </a:r>
            <a:endParaRPr>
              <a:solidFill>
                <a:srgbClr val="242729"/>
              </a:solidFill>
              <a:highlight>
                <a:srgbClr val="FFFFFF"/>
              </a:highlight>
              <a:latin typeface="Verdana"/>
              <a:ea typeface="Verdana"/>
              <a:cs typeface="Verdana"/>
              <a:sym typeface="Verdana"/>
            </a:endParaRPr>
          </a:p>
          <a:p>
            <a:pPr indent="-311150" lvl="1" marL="914400" rtl="0" algn="l">
              <a:spcBef>
                <a:spcPts val="0"/>
              </a:spcBef>
              <a:spcAft>
                <a:spcPts val="0"/>
              </a:spcAft>
              <a:buClr>
                <a:srgbClr val="242729"/>
              </a:buClr>
              <a:buSzPts val="1300"/>
              <a:buFont typeface="Verdana"/>
              <a:buAutoNum type="alphaLcPeriod"/>
            </a:pPr>
            <a:r>
              <a:rPr lang="en">
                <a:solidFill>
                  <a:srgbClr val="242729"/>
                </a:solidFill>
                <a:highlight>
                  <a:srgbClr val="FFFFFF"/>
                </a:highlight>
                <a:latin typeface="Verdana"/>
                <a:ea typeface="Verdana"/>
                <a:cs typeface="Verdana"/>
                <a:sym typeface="Verdana"/>
              </a:rPr>
              <a:t>Is the first of two arguments ordered first in our order?</a:t>
            </a:r>
            <a:endParaRPr>
              <a:solidFill>
                <a:srgbClr val="242729"/>
              </a:solidFill>
              <a:highlight>
                <a:srgbClr val="FFFFFF"/>
              </a:highlight>
              <a:latin typeface="Verdana"/>
              <a:ea typeface="Verdana"/>
              <a:cs typeface="Verdana"/>
              <a:sym typeface="Verdana"/>
            </a:endParaRPr>
          </a:p>
          <a:p>
            <a:pPr indent="-311150" lvl="1" marL="914400" rtl="0" algn="l">
              <a:spcBef>
                <a:spcPts val="0"/>
              </a:spcBef>
              <a:spcAft>
                <a:spcPts val="0"/>
              </a:spcAft>
              <a:buClr>
                <a:srgbClr val="242729"/>
              </a:buClr>
              <a:buSzPts val="1300"/>
              <a:buFont typeface="Verdana"/>
              <a:buAutoNum type="alphaLcPeriod"/>
            </a:pPr>
            <a:r>
              <a:rPr lang="en">
                <a:solidFill>
                  <a:srgbClr val="242729"/>
                </a:solidFill>
                <a:highlight>
                  <a:srgbClr val="FFFFFF"/>
                </a:highlight>
                <a:latin typeface="Verdana"/>
                <a:ea typeface="Verdana"/>
                <a:cs typeface="Verdana"/>
                <a:sym typeface="Verdana"/>
              </a:rPr>
              <a:t>Are the two arguments equal?</a:t>
            </a:r>
            <a:endParaRPr>
              <a:latin typeface="Verdana"/>
              <a:ea typeface="Verdana"/>
              <a:cs typeface="Verdana"/>
              <a:sym typeface="Verdana"/>
            </a:endParaRPr>
          </a:p>
        </p:txBody>
      </p:sp>
      <p:pic>
        <p:nvPicPr>
          <p:cNvPr id="224" name="Google Shape;224;p26"/>
          <p:cNvPicPr preferRelativeResize="0"/>
          <p:nvPr/>
        </p:nvPicPr>
        <p:blipFill>
          <a:blip r:embed="rId3">
            <a:alphaModFix/>
          </a:blip>
          <a:stretch>
            <a:fillRect/>
          </a:stretch>
        </p:blipFill>
        <p:spPr>
          <a:xfrm>
            <a:off x="3609475" y="672900"/>
            <a:ext cx="5280774" cy="119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Predicates</a:t>
            </a:r>
            <a:endParaRPr/>
          </a:p>
        </p:txBody>
      </p:sp>
      <p:sp>
        <p:nvSpPr>
          <p:cNvPr id="230" name="Google Shape;230;p27"/>
          <p:cNvSpPr txBox="1"/>
          <p:nvPr>
            <p:ph idx="1" type="body"/>
          </p:nvPr>
        </p:nvSpPr>
        <p:spPr>
          <a:xfrm>
            <a:off x="819150" y="1990725"/>
            <a:ext cx="7505700" cy="64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Sort by default sorts in ascending order</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What if we want to sort in descending order</a:t>
            </a:r>
            <a:endParaRPr>
              <a:latin typeface="Verdana"/>
              <a:ea typeface="Verdana"/>
              <a:cs typeface="Verdana"/>
              <a:sym typeface="Verdana"/>
            </a:endParaRPr>
          </a:p>
          <a:p>
            <a:pPr indent="0" lvl="0" marL="457200" rtl="0" algn="l">
              <a:spcBef>
                <a:spcPts val="1600"/>
              </a:spcBef>
              <a:spcAft>
                <a:spcPts val="1600"/>
              </a:spcAft>
              <a:buNone/>
            </a:pPr>
            <a:r>
              <a:t/>
            </a:r>
            <a:endParaRPr>
              <a:latin typeface="Verdana"/>
              <a:ea typeface="Verdana"/>
              <a:cs typeface="Verdana"/>
              <a:sym typeface="Verdana"/>
            </a:endParaRPr>
          </a:p>
        </p:txBody>
      </p:sp>
      <p:pic>
        <p:nvPicPr>
          <p:cNvPr id="231" name="Google Shape;231;p27"/>
          <p:cNvPicPr preferRelativeResize="0"/>
          <p:nvPr/>
        </p:nvPicPr>
        <p:blipFill>
          <a:blip r:embed="rId3">
            <a:alphaModFix/>
          </a:blip>
          <a:stretch>
            <a:fillRect/>
          </a:stretch>
        </p:blipFill>
        <p:spPr>
          <a:xfrm>
            <a:off x="895339" y="3428074"/>
            <a:ext cx="7174209" cy="954600"/>
          </a:xfrm>
          <a:prstGeom prst="rect">
            <a:avLst/>
          </a:prstGeom>
          <a:noFill/>
          <a:ln>
            <a:noFill/>
          </a:ln>
        </p:spPr>
      </p:pic>
      <p:sp>
        <p:nvSpPr>
          <p:cNvPr id="232" name="Google Shape;232;p27"/>
          <p:cNvSpPr/>
          <p:nvPr/>
        </p:nvSpPr>
        <p:spPr>
          <a:xfrm>
            <a:off x="4403900" y="4000500"/>
            <a:ext cx="1019700" cy="21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6494925" y="4169675"/>
            <a:ext cx="1019700" cy="21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txBox="1"/>
          <p:nvPr>
            <p:ph idx="1" type="body"/>
          </p:nvPr>
        </p:nvSpPr>
        <p:spPr>
          <a:xfrm>
            <a:off x="819150" y="2447925"/>
            <a:ext cx="7505700" cy="64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This is where predicates come into the picture</a:t>
            </a:r>
            <a:endParaRPr>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240" name="Google Shape;24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Given a vector of points, sort them by their x </a:t>
            </a:r>
            <a:r>
              <a:rPr lang="en">
                <a:latin typeface="Verdana"/>
                <a:ea typeface="Verdana"/>
                <a:cs typeface="Verdana"/>
                <a:sym typeface="Verdana"/>
              </a:rPr>
              <a:t>coordinate.</a:t>
            </a:r>
            <a:endParaRPr>
              <a:latin typeface="Verdana"/>
              <a:ea typeface="Verdana"/>
              <a:cs typeface="Verdana"/>
              <a:sym typeface="Verdana"/>
            </a:endParaRPr>
          </a:p>
          <a:p>
            <a:pPr indent="0" lvl="0" marL="457200" rtl="0" algn="l">
              <a:spcBef>
                <a:spcPts val="1600"/>
              </a:spcBef>
              <a:spcAft>
                <a:spcPts val="1600"/>
              </a:spcAft>
              <a:buNone/>
            </a:pPr>
            <a:r>
              <a:rPr lang="en">
                <a:latin typeface="Verdana"/>
                <a:ea typeface="Verdana"/>
                <a:cs typeface="Verdana"/>
                <a:sym typeface="Verdana"/>
              </a:rPr>
              <a:t>V = {{2, 3}, {5, 8}, {3, 8}, {13, 10}}</a:t>
            </a:r>
            <a:endParaRPr>
              <a:latin typeface="Verdana"/>
              <a:ea typeface="Verdana"/>
              <a:cs typeface="Verdana"/>
              <a:sym typeface="Verdana"/>
            </a:endParaRPr>
          </a:p>
        </p:txBody>
      </p:sp>
      <p:sp>
        <p:nvSpPr>
          <p:cNvPr id="241" name="Google Shape;241;p28"/>
          <p:cNvSpPr txBox="1"/>
          <p:nvPr/>
        </p:nvSpPr>
        <p:spPr>
          <a:xfrm>
            <a:off x="1255050" y="30031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bool compareInterval(Interval i1, Interval i2)</a:t>
            </a:r>
            <a:r>
              <a:rPr b="1" lang="en" sz="1000">
                <a:latin typeface="Courier New"/>
                <a:ea typeface="Courier New"/>
                <a:cs typeface="Courier New"/>
                <a:sym typeface="Courier New"/>
              </a:rPr>
              <a:t> {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(i1.start &lt; i2.start);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class classCompareInterval{</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public:</a:t>
            </a:r>
            <a:endParaRPr b="1" sz="10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38761D"/>
                </a:solidFill>
                <a:latin typeface="Courier New"/>
                <a:ea typeface="Courier New"/>
                <a:cs typeface="Courier New"/>
                <a:sym typeface="Courier New"/>
              </a:rPr>
              <a:t>        bool operator()(const Interval &amp;i1, const Interval &amp;i2)</a:t>
            </a: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(i1.start &lt; i2.start);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247" name="Google Shape;247;p29"/>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Given a vector of integers, can you find the first odd element?</a:t>
            </a:r>
            <a:endParaRPr>
              <a:latin typeface="Verdana"/>
              <a:ea typeface="Verdana"/>
              <a:cs typeface="Verdana"/>
              <a:sym typeface="Verdana"/>
            </a:endParaRPr>
          </a:p>
        </p:txBody>
      </p:sp>
      <p:sp>
        <p:nvSpPr>
          <p:cNvPr id="248" name="Google Shape;248;p29"/>
          <p:cNvSpPr txBox="1"/>
          <p:nvPr/>
        </p:nvSpPr>
        <p:spPr>
          <a:xfrm>
            <a:off x="1154200" y="2762350"/>
            <a:ext cx="6454500" cy="14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Use the find_if with a predicate function</a:t>
            </a:r>
            <a:endParaRPr>
              <a:latin typeface="Calibri"/>
              <a:ea typeface="Calibri"/>
              <a:cs typeface="Calibri"/>
              <a:sym typeface="Calibri"/>
            </a:endParaRPr>
          </a:p>
          <a:p>
            <a:pPr indent="0" lvl="0" marL="0" rtl="0" algn="l">
              <a:spcBef>
                <a:spcPts val="0"/>
              </a:spcBef>
              <a:spcAft>
                <a:spcPts val="0"/>
              </a:spcAft>
              <a:buNone/>
            </a:pPr>
            <a:r>
              <a:rPr b="1" lang="en" sz="1000">
                <a:latin typeface="Courier New"/>
                <a:ea typeface="Courier New"/>
                <a:cs typeface="Courier New"/>
                <a:sym typeface="Courier New"/>
              </a:rPr>
              <a:t>bool IsOdd (int i)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return ((i%2)==1);</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find_if (myvector.begin(), myvector.end(), IsOdd);</a:t>
            </a:r>
            <a:endParaRPr b="1" sz="1000">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Review</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Verdana"/>
                <a:ea typeface="Verdana"/>
                <a:cs typeface="Verdana"/>
                <a:sym typeface="Verdana"/>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Algorithms: Find</a:t>
            </a:r>
            <a:endParaRPr/>
          </a:p>
        </p:txBody>
      </p:sp>
      <p:sp>
        <p:nvSpPr>
          <p:cNvPr id="141" name="Google Shape;141;p15"/>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Question 1: Given a vector of integers, find a value ‘x’, where x is an integer</a:t>
            </a:r>
            <a:endParaRPr>
              <a:latin typeface="Verdana"/>
              <a:ea typeface="Verdana"/>
              <a:cs typeface="Verdana"/>
              <a:sym typeface="Verdana"/>
            </a:endParaRPr>
          </a:p>
        </p:txBody>
      </p:sp>
      <p:sp>
        <p:nvSpPr>
          <p:cNvPr id="142" name="Google Shape;142;p15"/>
          <p:cNvSpPr txBox="1"/>
          <p:nvPr/>
        </p:nvSpPr>
        <p:spPr>
          <a:xfrm>
            <a:off x="1344750" y="257175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Iterate over the vector from 0 to size - 1 till you find x</a:t>
            </a:r>
            <a:endParaRPr sz="1300">
              <a:latin typeface="Verdana"/>
              <a:ea typeface="Verdana"/>
              <a:cs typeface="Verdana"/>
              <a:sym typeface="Verdana"/>
            </a:endParaRPr>
          </a:p>
        </p:txBody>
      </p:sp>
      <p:sp>
        <p:nvSpPr>
          <p:cNvPr id="143" name="Google Shape;143;p15"/>
          <p:cNvSpPr txBox="1"/>
          <p:nvPr/>
        </p:nvSpPr>
        <p:spPr>
          <a:xfrm>
            <a:off x="1344750" y="32004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Or just use </a:t>
            </a:r>
            <a:r>
              <a:rPr b="1" lang="en" sz="1300">
                <a:solidFill>
                  <a:srgbClr val="38761D"/>
                </a:solidFill>
                <a:latin typeface="Verdana"/>
                <a:ea typeface="Verdana"/>
                <a:cs typeface="Verdana"/>
                <a:sym typeface="Verdana"/>
              </a:rPr>
              <a:t>find(v.begin(), v.end(), x);</a:t>
            </a:r>
            <a:endParaRPr b="1" sz="1300">
              <a:solidFill>
                <a:srgbClr val="38761D"/>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Algorithms: Sort + Something</a:t>
            </a:r>
            <a:endParaRPr/>
          </a:p>
        </p:txBody>
      </p:sp>
      <p:sp>
        <p:nvSpPr>
          <p:cNvPr id="149" name="Google Shape;149;p16"/>
          <p:cNvSpPr txBox="1"/>
          <p:nvPr>
            <p:ph idx="1" type="body"/>
          </p:nvPr>
        </p:nvSpPr>
        <p:spPr>
          <a:xfrm>
            <a:off x="819150" y="1990725"/>
            <a:ext cx="7505700" cy="6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Question 2: Given a vector of numbers (in any order), find a given number ‘x’ efficiently.</a:t>
            </a:r>
            <a:endParaRPr>
              <a:latin typeface="Verdana"/>
              <a:ea typeface="Verdana"/>
              <a:cs typeface="Verdana"/>
              <a:sym typeface="Verdana"/>
            </a:endParaRPr>
          </a:p>
        </p:txBody>
      </p:sp>
      <p:sp>
        <p:nvSpPr>
          <p:cNvPr id="150" name="Google Shape;150;p16"/>
          <p:cNvSpPr txBox="1"/>
          <p:nvPr/>
        </p:nvSpPr>
        <p:spPr>
          <a:xfrm>
            <a:off x="1277475" y="27902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Verdana"/>
                <a:ea typeface="Verdana"/>
                <a:cs typeface="Verdana"/>
                <a:sym typeface="Verdana"/>
              </a:rPr>
              <a:t>Old School method</a:t>
            </a:r>
            <a:r>
              <a:rPr lang="en" sz="1300">
                <a:latin typeface="Verdana"/>
                <a:ea typeface="Verdana"/>
                <a:cs typeface="Verdana"/>
                <a:sym typeface="Verdana"/>
              </a:rPr>
              <a:t> would be to implement any sort function and then implement your own binary search</a:t>
            </a:r>
            <a:endParaRPr sz="1300">
              <a:latin typeface="Verdana"/>
              <a:ea typeface="Verdana"/>
              <a:cs typeface="Verdana"/>
              <a:sym typeface="Verdana"/>
            </a:endParaRPr>
          </a:p>
        </p:txBody>
      </p:sp>
      <p:sp>
        <p:nvSpPr>
          <p:cNvPr id="151" name="Google Shape;151;p16"/>
          <p:cNvSpPr txBox="1"/>
          <p:nvPr/>
        </p:nvSpPr>
        <p:spPr>
          <a:xfrm>
            <a:off x="1268550" y="35432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With STL it is almost just </a:t>
            </a:r>
            <a:r>
              <a:rPr b="1" lang="en" sz="1300">
                <a:solidFill>
                  <a:srgbClr val="CC0000"/>
                </a:solidFill>
                <a:latin typeface="Verdana"/>
                <a:ea typeface="Verdana"/>
                <a:cs typeface="Verdana"/>
                <a:sym typeface="Verdana"/>
              </a:rPr>
              <a:t>2 lines</a:t>
            </a:r>
            <a:br>
              <a:rPr lang="en" sz="1300">
                <a:latin typeface="Verdana"/>
                <a:ea typeface="Verdana"/>
                <a:cs typeface="Verdana"/>
                <a:sym typeface="Verdana"/>
              </a:rPr>
            </a:br>
            <a:r>
              <a:rPr b="1" lang="en" sz="1300">
                <a:solidFill>
                  <a:srgbClr val="38761D"/>
                </a:solidFill>
                <a:latin typeface="Verdana"/>
                <a:ea typeface="Verdana"/>
                <a:cs typeface="Verdana"/>
                <a:sym typeface="Verdana"/>
              </a:rPr>
              <a:t>sort(v.begin(), v.end())</a:t>
            </a:r>
            <a:br>
              <a:rPr b="1" lang="en" sz="1300">
                <a:solidFill>
                  <a:srgbClr val="38761D"/>
                </a:solidFill>
                <a:latin typeface="Verdana"/>
                <a:ea typeface="Verdana"/>
                <a:cs typeface="Verdana"/>
                <a:sym typeface="Verdana"/>
              </a:rPr>
            </a:br>
            <a:r>
              <a:rPr b="1" lang="en" sz="1300">
                <a:solidFill>
                  <a:srgbClr val="38761D"/>
                </a:solidFill>
                <a:latin typeface="Verdana"/>
                <a:ea typeface="Verdana"/>
                <a:cs typeface="Verdana"/>
                <a:sym typeface="Verdana"/>
              </a:rPr>
              <a:t>binary_search(</a:t>
            </a:r>
            <a:r>
              <a:rPr b="1" lang="en" sz="1300">
                <a:solidFill>
                  <a:srgbClr val="38761D"/>
                </a:solidFill>
                <a:latin typeface="Verdana"/>
                <a:ea typeface="Verdana"/>
                <a:cs typeface="Verdana"/>
                <a:sym typeface="Verdana"/>
              </a:rPr>
              <a:t>v.begin(), v.end(), x)</a:t>
            </a:r>
            <a:endParaRPr b="1" sz="1300">
              <a:solidFill>
                <a:srgbClr val="38761D"/>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Algorithms: Copy</a:t>
            </a:r>
            <a:endParaRPr/>
          </a:p>
        </p:txBody>
      </p:sp>
      <p:sp>
        <p:nvSpPr>
          <p:cNvPr id="157" name="Google Shape;157;p17"/>
          <p:cNvSpPr txBox="1"/>
          <p:nvPr>
            <p:ph idx="1" type="body"/>
          </p:nvPr>
        </p:nvSpPr>
        <p:spPr>
          <a:xfrm>
            <a:off x="819150" y="1990725"/>
            <a:ext cx="7505700" cy="65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Question 3: Given an array of numbers (in any order), copy elements from a </a:t>
            </a:r>
            <a:r>
              <a:rPr lang="en">
                <a:latin typeface="Verdana"/>
                <a:ea typeface="Verdana"/>
                <a:cs typeface="Verdana"/>
                <a:sym typeface="Verdana"/>
              </a:rPr>
              <a:t>specific </a:t>
            </a:r>
            <a:r>
              <a:rPr lang="en">
                <a:latin typeface="Verdana"/>
                <a:ea typeface="Verdana"/>
                <a:cs typeface="Verdana"/>
                <a:sym typeface="Verdana"/>
              </a:rPr>
              <a:t>start-point to a specified end-point.</a:t>
            </a:r>
            <a:endParaRPr>
              <a:latin typeface="Verdana"/>
              <a:ea typeface="Verdana"/>
              <a:cs typeface="Verdana"/>
              <a:sym typeface="Verdana"/>
            </a:endParaRPr>
          </a:p>
        </p:txBody>
      </p:sp>
      <p:sp>
        <p:nvSpPr>
          <p:cNvPr id="158" name="Google Shape;158;p17"/>
          <p:cNvSpPr txBox="1"/>
          <p:nvPr/>
        </p:nvSpPr>
        <p:spPr>
          <a:xfrm>
            <a:off x="1277475" y="27902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CC0000"/>
                </a:solidFill>
                <a:latin typeface="Verdana"/>
                <a:ea typeface="Verdana"/>
                <a:cs typeface="Verdana"/>
                <a:sym typeface="Verdana"/>
              </a:rPr>
              <a:t>Boringly</a:t>
            </a:r>
            <a:r>
              <a:rPr lang="en" sz="1300">
                <a:latin typeface="Verdana"/>
                <a:ea typeface="Verdana"/>
                <a:cs typeface="Verdana"/>
                <a:sym typeface="Verdana"/>
              </a:rPr>
              <a:t> write a for loop starting from specified SP upto the EP and carefully copy one element to the other.</a:t>
            </a:r>
            <a:endParaRPr sz="1300">
              <a:latin typeface="Verdana"/>
              <a:ea typeface="Verdana"/>
              <a:cs typeface="Verdana"/>
              <a:sym typeface="Verdana"/>
            </a:endParaRPr>
          </a:p>
        </p:txBody>
      </p:sp>
      <p:sp>
        <p:nvSpPr>
          <p:cNvPr id="159" name="Google Shape;159;p17"/>
          <p:cNvSpPr txBox="1"/>
          <p:nvPr/>
        </p:nvSpPr>
        <p:spPr>
          <a:xfrm>
            <a:off x="1268550" y="3543275"/>
            <a:ext cx="64545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Verdana"/>
                <a:ea typeface="Verdana"/>
                <a:cs typeface="Verdana"/>
                <a:sym typeface="Verdana"/>
              </a:rPr>
              <a:t>With STL it is just </a:t>
            </a:r>
            <a:r>
              <a:rPr b="1" lang="en" sz="1300">
                <a:solidFill>
                  <a:srgbClr val="CC0000"/>
                </a:solidFill>
                <a:latin typeface="Verdana"/>
                <a:ea typeface="Verdana"/>
                <a:cs typeface="Verdana"/>
                <a:sym typeface="Verdana"/>
              </a:rPr>
              <a:t>1</a:t>
            </a:r>
            <a:r>
              <a:rPr b="1" lang="en" sz="1300">
                <a:solidFill>
                  <a:srgbClr val="CC0000"/>
                </a:solidFill>
                <a:latin typeface="Verdana"/>
                <a:ea typeface="Verdana"/>
                <a:cs typeface="Verdana"/>
                <a:sym typeface="Verdana"/>
              </a:rPr>
              <a:t> line</a:t>
            </a:r>
            <a:br>
              <a:rPr lang="en" sz="1300">
                <a:latin typeface="Verdana"/>
                <a:ea typeface="Verdana"/>
                <a:cs typeface="Verdana"/>
                <a:sym typeface="Verdana"/>
              </a:rPr>
            </a:br>
            <a:r>
              <a:rPr b="1" lang="en" sz="1300">
                <a:solidFill>
                  <a:srgbClr val="38761D"/>
                </a:solidFill>
                <a:latin typeface="Verdana"/>
                <a:ea typeface="Verdana"/>
                <a:cs typeface="Verdana"/>
                <a:sym typeface="Verdana"/>
              </a:rPr>
              <a:t>copy</a:t>
            </a:r>
            <a:r>
              <a:rPr b="1" lang="en" sz="1300">
                <a:solidFill>
                  <a:srgbClr val="38761D"/>
                </a:solidFill>
                <a:latin typeface="Verdana"/>
                <a:ea typeface="Verdana"/>
                <a:cs typeface="Verdana"/>
                <a:sym typeface="Verdana"/>
              </a:rPr>
              <a:t>(array, array + 3, v)</a:t>
            </a:r>
            <a:endParaRPr b="1" sz="1300">
              <a:solidFill>
                <a:srgbClr val="38761D"/>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Algorithms: For each</a:t>
            </a:r>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Instead of using for, while, etc</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C++ allows us to use “</a:t>
            </a:r>
            <a:r>
              <a:rPr b="1" lang="en">
                <a:solidFill>
                  <a:srgbClr val="000000"/>
                </a:solidFill>
                <a:highlight>
                  <a:srgbClr val="FFFFFF"/>
                </a:highlight>
                <a:latin typeface="Verdana"/>
                <a:ea typeface="Verdana"/>
                <a:cs typeface="Verdana"/>
                <a:sym typeface="Verdana"/>
              </a:rPr>
              <a:t>for-each</a:t>
            </a:r>
            <a:r>
              <a:rPr lang="en">
                <a:solidFill>
                  <a:srgbClr val="000000"/>
                </a:solidFill>
                <a:highlight>
                  <a:srgbClr val="FFFFFF"/>
                </a:highlight>
                <a:latin typeface="Verdana"/>
                <a:ea typeface="Verdana"/>
                <a:cs typeface="Verdana"/>
                <a:sym typeface="Verdana"/>
              </a:rPr>
              <a:t>”. </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solidFill>
                  <a:srgbClr val="000000"/>
                </a:solidFill>
                <a:highlight>
                  <a:srgbClr val="FFFFFF"/>
                </a:highlight>
                <a:latin typeface="Verdana"/>
                <a:ea typeface="Verdana"/>
                <a:cs typeface="Verdana"/>
                <a:sym typeface="Verdana"/>
              </a:rPr>
              <a:t>This loop </a:t>
            </a:r>
            <a:r>
              <a:rPr b="1" lang="en">
                <a:solidFill>
                  <a:srgbClr val="000000"/>
                </a:solidFill>
                <a:highlight>
                  <a:srgbClr val="FFFFFF"/>
                </a:highlight>
                <a:latin typeface="Verdana"/>
                <a:ea typeface="Verdana"/>
                <a:cs typeface="Verdana"/>
                <a:sym typeface="Verdana"/>
              </a:rPr>
              <a:t>accepts</a:t>
            </a:r>
            <a:r>
              <a:rPr lang="en">
                <a:solidFill>
                  <a:srgbClr val="000000"/>
                </a:solidFill>
                <a:highlight>
                  <a:srgbClr val="FFFFFF"/>
                </a:highlight>
                <a:latin typeface="Verdana"/>
                <a:ea typeface="Verdana"/>
                <a:cs typeface="Verdana"/>
                <a:sym typeface="Verdana"/>
              </a:rPr>
              <a:t> a </a:t>
            </a:r>
            <a:r>
              <a:rPr b="1" lang="en">
                <a:solidFill>
                  <a:srgbClr val="000000"/>
                </a:solidFill>
                <a:highlight>
                  <a:srgbClr val="FFFFFF"/>
                </a:highlight>
                <a:latin typeface="Verdana"/>
                <a:ea typeface="Verdana"/>
                <a:cs typeface="Verdana"/>
                <a:sym typeface="Verdana"/>
              </a:rPr>
              <a:t>function</a:t>
            </a:r>
            <a:r>
              <a:rPr lang="en">
                <a:solidFill>
                  <a:srgbClr val="000000"/>
                </a:solidFill>
                <a:highlight>
                  <a:srgbClr val="FFFFFF"/>
                </a:highlight>
                <a:latin typeface="Verdana"/>
                <a:ea typeface="Verdana"/>
                <a:cs typeface="Verdana"/>
                <a:sym typeface="Verdana"/>
              </a:rPr>
              <a:t> which executes over each of the container elements.</a:t>
            </a:r>
            <a:endParaRPr>
              <a:solidFill>
                <a:srgbClr val="000000"/>
              </a:solidFill>
              <a:highlight>
                <a:srgbClr val="FFFFFF"/>
              </a:highlight>
              <a:latin typeface="Verdana"/>
              <a:ea typeface="Verdana"/>
              <a:cs typeface="Verdana"/>
              <a:sym typeface="Verdana"/>
            </a:endParaRPr>
          </a:p>
          <a:p>
            <a:pPr indent="-311150" lvl="0" marL="457200" rtl="0" algn="l">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Question: For every element of an integer vector, can you print its square and cube?</a:t>
            </a:r>
            <a:endParaRPr>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Algorithms: Wrap-Up</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Defined separately from containers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Can only </a:t>
            </a:r>
            <a:r>
              <a:rPr b="1" lang="en">
                <a:latin typeface="Verdana"/>
                <a:ea typeface="Verdana"/>
                <a:cs typeface="Verdana"/>
                <a:sym typeface="Verdana"/>
              </a:rPr>
              <a:t>interact</a:t>
            </a:r>
            <a:r>
              <a:rPr lang="en">
                <a:latin typeface="Verdana"/>
                <a:ea typeface="Verdana"/>
                <a:cs typeface="Verdana"/>
                <a:sym typeface="Verdana"/>
              </a:rPr>
              <a:t> with a container through </a:t>
            </a:r>
            <a:r>
              <a:rPr b="1" lang="en">
                <a:latin typeface="Verdana"/>
                <a:ea typeface="Verdana"/>
                <a:cs typeface="Verdana"/>
                <a:sym typeface="Verdana"/>
              </a:rPr>
              <a:t>iterators</a:t>
            </a:r>
            <a:r>
              <a:rPr lang="en">
                <a:latin typeface="Verdana"/>
                <a:ea typeface="Verdana"/>
                <a:cs typeface="Verdana"/>
                <a:sym typeface="Verdana"/>
              </a:rPr>
              <a:t>.</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a:solidFill>
                  <a:srgbClr val="38761D"/>
                </a:solidFill>
                <a:latin typeface="Verdana"/>
                <a:ea typeface="Verdana"/>
                <a:cs typeface="Verdana"/>
                <a:sym typeface="Verdana"/>
              </a:rPr>
              <a:t>Can copy</a:t>
            </a:r>
            <a:r>
              <a:rPr lang="en">
                <a:latin typeface="Verdana"/>
                <a:ea typeface="Verdana"/>
                <a:cs typeface="Verdana"/>
                <a:sym typeface="Verdana"/>
              </a:rPr>
              <a:t> elements , but </a:t>
            </a:r>
            <a:r>
              <a:rPr b="1" lang="en">
                <a:solidFill>
                  <a:srgbClr val="CC0000"/>
                </a:solidFill>
                <a:latin typeface="Verdana"/>
                <a:ea typeface="Verdana"/>
                <a:cs typeface="Verdana"/>
                <a:sym typeface="Verdana"/>
              </a:rPr>
              <a:t>not add</a:t>
            </a:r>
            <a:r>
              <a:rPr lang="en">
                <a:latin typeface="Verdana"/>
                <a:ea typeface="Verdana"/>
                <a:cs typeface="Verdana"/>
                <a:sym typeface="Verdana"/>
              </a:rPr>
              <a:t> or </a:t>
            </a:r>
            <a:r>
              <a:rPr b="1" lang="en">
                <a:solidFill>
                  <a:srgbClr val="CC0000"/>
                </a:solidFill>
                <a:latin typeface="Verdana"/>
                <a:ea typeface="Verdana"/>
                <a:cs typeface="Verdana"/>
                <a:sym typeface="Verdana"/>
              </a:rPr>
              <a:t>remove</a:t>
            </a:r>
            <a:r>
              <a:rPr lang="en">
                <a:latin typeface="Verdana"/>
                <a:ea typeface="Verdana"/>
                <a:cs typeface="Verdana"/>
                <a:sym typeface="Verdana"/>
              </a:rPr>
              <a:t> elements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a:solidFill>
                  <a:srgbClr val="CC0000"/>
                </a:solidFill>
                <a:latin typeface="Verdana"/>
                <a:ea typeface="Verdana"/>
                <a:cs typeface="Verdana"/>
                <a:sym typeface="Verdana"/>
              </a:rPr>
              <a:t>Cannot resize</a:t>
            </a:r>
            <a:r>
              <a:rPr lang="en">
                <a:latin typeface="Verdana"/>
                <a:ea typeface="Verdana"/>
                <a:cs typeface="Verdana"/>
                <a:sym typeface="Verdana"/>
              </a:rPr>
              <a:t> the container</a:t>
            </a:r>
            <a:endParaRPr>
              <a:latin typeface="Verdana"/>
              <a:ea typeface="Verdana"/>
              <a:cs typeface="Verdana"/>
              <a:sym typeface="Verdana"/>
            </a:endParaRPr>
          </a:p>
        </p:txBody>
      </p:sp>
      <p:sp>
        <p:nvSpPr>
          <p:cNvPr id="172" name="Google Shape;172;p19"/>
          <p:cNvSpPr txBox="1"/>
          <p:nvPr/>
        </p:nvSpPr>
        <p:spPr>
          <a:xfrm>
            <a:off x="819150" y="2956125"/>
            <a:ext cx="7126800" cy="1324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sz="1300">
                <a:highlight>
                  <a:srgbClr val="FFFFFF"/>
                </a:highlight>
                <a:latin typeface="Verdana"/>
                <a:ea typeface="Verdana"/>
                <a:cs typeface="Verdana"/>
                <a:sym typeface="Verdana"/>
              </a:rPr>
              <a:t>STL is very powerful and can lead to the ability to write complex code very quickly </a:t>
            </a:r>
            <a:endParaRPr sz="1300">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b="1" lang="en" sz="1300">
                <a:solidFill>
                  <a:srgbClr val="CC0000"/>
                </a:solidFill>
                <a:highlight>
                  <a:srgbClr val="FFFFFF"/>
                </a:highlight>
                <a:latin typeface="Verdana"/>
                <a:ea typeface="Verdana"/>
                <a:cs typeface="Verdana"/>
                <a:sym typeface="Verdana"/>
              </a:rPr>
              <a:t>It’s also got a dark side:</a:t>
            </a:r>
            <a:r>
              <a:rPr lang="en" sz="1300">
                <a:highlight>
                  <a:srgbClr val="FFFFFF"/>
                </a:highlight>
                <a:latin typeface="Verdana"/>
                <a:ea typeface="Verdana"/>
                <a:cs typeface="Verdana"/>
                <a:sym typeface="Verdana"/>
              </a:rPr>
              <a:t> </a:t>
            </a:r>
            <a:endParaRPr sz="1300">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sz="1300">
                <a:highlight>
                  <a:srgbClr val="FFFFFF"/>
                </a:highlight>
                <a:latin typeface="Verdana"/>
                <a:ea typeface="Verdana"/>
                <a:cs typeface="Verdana"/>
                <a:sym typeface="Verdana"/>
              </a:rPr>
              <a:t>Some combination of algorithms and container types may not work</a:t>
            </a:r>
            <a:endParaRPr sz="1300">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sz="1300">
                <a:highlight>
                  <a:srgbClr val="FFFFFF"/>
                </a:highlight>
                <a:latin typeface="Verdana"/>
                <a:ea typeface="Verdana"/>
                <a:cs typeface="Verdana"/>
                <a:sym typeface="Verdana"/>
              </a:rPr>
              <a:t>May cause infinite loops</a:t>
            </a:r>
            <a:endParaRPr sz="1300">
              <a:highlight>
                <a:srgbClr val="FFFFFF"/>
              </a:highlight>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sz="1300">
                <a:highlight>
                  <a:srgbClr val="FFFFFF"/>
                </a:highlight>
                <a:latin typeface="Verdana"/>
                <a:ea typeface="Verdana"/>
                <a:cs typeface="Verdana"/>
                <a:sym typeface="Verdana"/>
              </a:rPr>
              <a:t>May work but be extremely poor performing.</a:t>
            </a:r>
            <a:endParaRPr sz="1300">
              <a:latin typeface="Verdana"/>
              <a:ea typeface="Verdana"/>
              <a:cs typeface="Verdana"/>
              <a:sym typeface="Verdana"/>
            </a:endParaRPr>
          </a:p>
        </p:txBody>
      </p:sp>
      <p:pic>
        <p:nvPicPr>
          <p:cNvPr id="173" name="Google Shape;173;p19"/>
          <p:cNvPicPr preferRelativeResize="0"/>
          <p:nvPr/>
        </p:nvPicPr>
        <p:blipFill>
          <a:blip r:embed="rId3">
            <a:alphaModFix/>
          </a:blip>
          <a:stretch>
            <a:fillRect/>
          </a:stretch>
        </p:blipFill>
        <p:spPr>
          <a:xfrm>
            <a:off x="6838800" y="289125"/>
            <a:ext cx="2021838" cy="2358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3360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Algorithms</a:t>
            </a:r>
            <a:endParaRPr/>
          </a:p>
        </p:txBody>
      </p:sp>
      <p:sp>
        <p:nvSpPr>
          <p:cNvPr id="179" name="Google Shape;179;p20"/>
          <p:cNvSpPr txBox="1"/>
          <p:nvPr>
            <p:ph idx="1" type="body"/>
          </p:nvPr>
        </p:nvSpPr>
        <p:spPr>
          <a:xfrm>
            <a:off x="819150" y="1990725"/>
            <a:ext cx="2352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Can be found </a:t>
            </a:r>
            <a:r>
              <a:rPr lang="en" u="sng">
                <a:solidFill>
                  <a:schemeClr val="hlink"/>
                </a:solidFill>
                <a:latin typeface="Verdana"/>
                <a:ea typeface="Verdana"/>
                <a:cs typeface="Verdana"/>
                <a:sym typeface="Verdana"/>
                <a:hlinkClick r:id="rId3"/>
              </a:rPr>
              <a:t>here!</a:t>
            </a:r>
            <a:endParaRPr>
              <a:latin typeface="Verdana"/>
              <a:ea typeface="Verdana"/>
              <a:cs typeface="Verdana"/>
              <a:sym typeface="Verdana"/>
            </a:endParaRPr>
          </a:p>
        </p:txBody>
      </p:sp>
      <p:pic>
        <p:nvPicPr>
          <p:cNvPr id="180" name="Google Shape;180;p20"/>
          <p:cNvPicPr preferRelativeResize="0"/>
          <p:nvPr/>
        </p:nvPicPr>
        <p:blipFill>
          <a:blip r:embed="rId4">
            <a:alphaModFix/>
          </a:blip>
          <a:stretch>
            <a:fillRect/>
          </a:stretch>
        </p:blipFill>
        <p:spPr>
          <a:xfrm>
            <a:off x="5165900" y="317900"/>
            <a:ext cx="3260899" cy="4507701"/>
          </a:xfrm>
          <a:prstGeom prst="rect">
            <a:avLst/>
          </a:prstGeom>
          <a:noFill/>
          <a:ln>
            <a:noFill/>
          </a:ln>
        </p:spPr>
      </p:pic>
      <p:pic>
        <p:nvPicPr>
          <p:cNvPr id="181" name="Google Shape;181;p20"/>
          <p:cNvPicPr preferRelativeResize="0"/>
          <p:nvPr/>
        </p:nvPicPr>
        <p:blipFill>
          <a:blip r:embed="rId5">
            <a:alphaModFix/>
          </a:blip>
          <a:stretch>
            <a:fillRect/>
          </a:stretch>
        </p:blipFill>
        <p:spPr>
          <a:xfrm>
            <a:off x="1481200" y="2571750"/>
            <a:ext cx="1920079" cy="2133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187" name="Google Shape;18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35000"/>
              </a:lnSpc>
              <a:spcBef>
                <a:spcPts val="0"/>
              </a:spcBef>
              <a:spcAft>
                <a:spcPts val="0"/>
              </a:spcAft>
              <a:buClr>
                <a:srgbClr val="000000"/>
              </a:buClr>
              <a:buSzPts val="1300"/>
              <a:buFont typeface="Verdana"/>
              <a:buChar char="●"/>
            </a:pPr>
            <a:r>
              <a:rPr lang="en" u="sng">
                <a:solidFill>
                  <a:schemeClr val="hlink"/>
                </a:solidFill>
                <a:highlight>
                  <a:srgbClr val="FFFFFF"/>
                </a:highlight>
                <a:latin typeface="Verdana"/>
                <a:ea typeface="Verdana"/>
                <a:cs typeface="Verdana"/>
                <a:sym typeface="Verdana"/>
                <a:hlinkClick r:id="rId3"/>
              </a:rPr>
              <a:t>When should the STL algorithms be used instead of using your own?</a:t>
            </a:r>
            <a:endParaRPr>
              <a:latin typeface="Verdana"/>
              <a:ea typeface="Verdana"/>
              <a:cs typeface="Verdana"/>
              <a:sym typeface="Verdana"/>
            </a:endParaRPr>
          </a:p>
        </p:txBody>
      </p:sp>
      <p:sp>
        <p:nvSpPr>
          <p:cNvPr id="188" name="Google Shape;188;p21"/>
          <p:cNvSpPr txBox="1"/>
          <p:nvPr/>
        </p:nvSpPr>
        <p:spPr>
          <a:xfrm>
            <a:off x="1400750" y="2487725"/>
            <a:ext cx="64545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50">
                <a:solidFill>
                  <a:srgbClr val="242729"/>
                </a:solidFill>
                <a:highlight>
                  <a:srgbClr val="FFFFFF"/>
                </a:highlight>
                <a:latin typeface="Verdana"/>
                <a:ea typeface="Verdana"/>
                <a:cs typeface="Verdana"/>
                <a:sym typeface="Verdana"/>
              </a:rPr>
              <a:t>Short answer: Always.</a:t>
            </a:r>
            <a:endParaRPr b="1" sz="1150">
              <a:solidFill>
                <a:srgbClr val="242729"/>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latin typeface="Verdana"/>
              <a:ea typeface="Verdana"/>
              <a:cs typeface="Verdana"/>
              <a:sym typeface="Verdana"/>
            </a:endParaRPr>
          </a:p>
        </p:txBody>
      </p:sp>
      <p:sp>
        <p:nvSpPr>
          <p:cNvPr id="189" name="Google Shape;189;p21"/>
          <p:cNvSpPr txBox="1"/>
          <p:nvPr/>
        </p:nvSpPr>
        <p:spPr>
          <a:xfrm>
            <a:off x="1403000" y="2935950"/>
            <a:ext cx="6454500" cy="11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50">
                <a:solidFill>
                  <a:srgbClr val="242729"/>
                </a:solidFill>
                <a:highlight>
                  <a:srgbClr val="FFFFFF"/>
                </a:highlight>
                <a:latin typeface="Verdana"/>
                <a:ea typeface="Verdana"/>
                <a:cs typeface="Verdana"/>
                <a:sym typeface="Verdana"/>
              </a:rPr>
              <a:t>Long answer: Always.</a:t>
            </a:r>
            <a:r>
              <a:rPr lang="en" sz="1150">
                <a:solidFill>
                  <a:srgbClr val="242729"/>
                </a:solidFill>
                <a:highlight>
                  <a:srgbClr val="FFFFFF"/>
                </a:highlight>
                <a:latin typeface="Verdana"/>
                <a:ea typeface="Verdana"/>
                <a:cs typeface="Verdana"/>
                <a:sym typeface="Verdana"/>
              </a:rPr>
              <a:t> That's what they are there for. They're optimized for use with STL containers, and they're faster, clearer, and more idiomatic than anything you can write yourself. The only situation you should consider rolling your own is if you can articulate a very specific, mission-critical need that the STL algorithms don't satisfy.</a:t>
            </a:r>
            <a:endParaRPr sz="1150">
              <a:solidFill>
                <a:srgbClr val="242729"/>
              </a:solidFill>
              <a:highlight>
                <a:srgbClr val="FFFFFF"/>
              </a:highlight>
              <a:latin typeface="Verdana"/>
              <a:ea typeface="Verdana"/>
              <a:cs typeface="Verdana"/>
              <a:sym typeface="Verdana"/>
            </a:endParaRPr>
          </a:p>
          <a:p>
            <a:pPr indent="0" lvl="0" marL="0" rtl="0" algn="l">
              <a:spcBef>
                <a:spcPts val="1100"/>
              </a:spcBef>
              <a:spcAft>
                <a:spcPts val="0"/>
              </a:spcAft>
              <a:buNone/>
            </a:pPr>
            <a:r>
              <a:t/>
            </a:r>
            <a:endParaRPr>
              <a:latin typeface="Calibri"/>
              <a:ea typeface="Calibri"/>
              <a:cs typeface="Calibri"/>
              <a:sym typeface="Calibri"/>
            </a:endParaRPr>
          </a:p>
        </p:txBody>
      </p:sp>
      <p:pic>
        <p:nvPicPr>
          <p:cNvPr id="190" name="Google Shape;190;p21"/>
          <p:cNvPicPr preferRelativeResize="0"/>
          <p:nvPr/>
        </p:nvPicPr>
        <p:blipFill>
          <a:blip r:embed="rId4">
            <a:alphaModFix/>
          </a:blip>
          <a:stretch>
            <a:fillRect/>
          </a:stretch>
        </p:blipFill>
        <p:spPr>
          <a:xfrm>
            <a:off x="4957475" y="348475"/>
            <a:ext cx="3821785" cy="155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