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6" r:id="rId6"/>
    <p:sldId id="282" r:id="rId7"/>
    <p:sldId id="283" r:id="rId8"/>
    <p:sldId id="264" r:id="rId9"/>
    <p:sldId id="284" r:id="rId10"/>
    <p:sldId id="285" r:id="rId11"/>
    <p:sldId id="286" r:id="rId12"/>
    <p:sldId id="288" r:id="rId13"/>
    <p:sldId id="287" r:id="rId14"/>
    <p:sldId id="290" r:id="rId15"/>
    <p:sldId id="269" r:id="rId16"/>
  </p:sldIdLst>
  <p:sldSz cx="9144000" cy="5143500" type="screen16x9"/>
  <p:notesSz cx="6858000" cy="9144000"/>
  <p:embeddedFontLst>
    <p:embeddedFont>
      <p:font typeface="Fira Code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F50B8A-B0B9-4935-A1D9-DAAD73ED958C}">
  <a:tblStyle styleId="{DFF50B8A-B0B9-4935-A1D9-DAAD73ED95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725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880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092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869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186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65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644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27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59" r:id="rId6"/>
    <p:sldLayoutId id="2147483661" r:id="rId7"/>
    <p:sldLayoutId id="2147483665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INTERNSHIP TASK-2 </a:t>
            </a:r>
            <a:r>
              <a:rPr lang="en" dirty="0" smtClean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666575" y="2920950"/>
            <a:ext cx="7050706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1" indent="0" algn="l"/>
            <a:r>
              <a:rPr lang="en" sz="1400" dirty="0"/>
              <a:t>&lt; </a:t>
            </a:r>
            <a:r>
              <a:rPr lang="en" sz="1400" dirty="0" smtClean="0"/>
              <a:t>FUNCTIONS, MODULES A</a:t>
            </a:r>
            <a:r>
              <a:rPr lang="en-IN" sz="1400" dirty="0" smtClean="0"/>
              <a:t>ND DATA MANIPULATION USING PYTHON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4" y="1761800"/>
            <a:ext cx="6270187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[</a:t>
            </a:r>
            <a:r>
              <a:rPr lang="en" dirty="0" smtClean="0">
                <a:solidFill>
                  <a:schemeClr val="accent1"/>
                </a:solidFill>
              </a:rPr>
              <a:t>POWER POINT </a:t>
            </a:r>
            <a:r>
              <a:rPr lang="en" dirty="0" smtClean="0">
                <a:solidFill>
                  <a:schemeClr val="lt2"/>
                </a:solidFill>
              </a:rPr>
              <a:t>PRESENTATION</a:t>
            </a:r>
            <a:r>
              <a:rPr lang="en" dirty="0" smtClean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 smtClean="0">
                <a:solidFill>
                  <a:schemeClr val="accent3"/>
                </a:solidFill>
              </a:rPr>
              <a:t>VAULTOFCODES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000363" y="403113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450064" y="676768"/>
            <a:ext cx="6937776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[</a:t>
            </a:r>
            <a:r>
              <a:rPr lang="en" dirty="0" smtClean="0">
                <a:solidFill>
                  <a:schemeClr val="accent1"/>
                </a:solidFill>
              </a:rPr>
              <a:t>DATA MANIPULATION </a:t>
            </a:r>
            <a:r>
              <a:rPr lang="en" dirty="0" smtClean="0">
                <a:solidFill>
                  <a:schemeClr val="accent1"/>
                </a:solidFill>
              </a:rPr>
              <a:t>IN </a:t>
            </a:r>
            <a:r>
              <a:rPr lang="en" dirty="0" smtClean="0">
                <a:solidFill>
                  <a:schemeClr val="accent1"/>
                </a:solidFill>
              </a:rPr>
              <a:t>PYTHON</a:t>
            </a:r>
            <a:r>
              <a:rPr lang="en" dirty="0" smtClean="0">
                <a:solidFill>
                  <a:schemeClr val="accent6"/>
                </a:solidFill>
              </a:rPr>
              <a:t>]</a:t>
            </a:r>
            <a:r>
              <a:rPr lang="en" dirty="0" smtClean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524001" y="1212269"/>
            <a:ext cx="7229856" cy="27190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Data manipulation involves transforming and managing data efficiently in Python.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Python offers powerful libraries for data manipulation and analysis, making it a popular choice for data scientists and analysts.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These libraries enable tasks like cleaning, transforming, aggregating, and visualizing data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1182119" y="3570100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1435169" y="1462000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VAULTOFCODES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6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207104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 smtClean="0"/>
              <a:t>&lt; </a:t>
            </a:r>
            <a:r>
              <a:rPr lang="en-US" dirty="0"/>
              <a:t>Data collected from various sources often requires cleaning, which involves tasks like removing duplicates, handling missing values, and correcting inconsistent data. 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372096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&lt; </a:t>
            </a:r>
            <a:r>
              <a:rPr lang="en-US" dirty="0"/>
              <a:t>Combining and summarizing data can be essential for analysis. Data manipulation allows you to group data, perform aggregations, and calculate statistics. 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sz="2000" dirty="0">
                <a:solidFill>
                  <a:schemeClr val="accent2"/>
                </a:solidFill>
              </a:rPr>
              <a:t>Data Aggregation: :</a:t>
            </a:r>
            <a:r>
              <a:rPr lang="en" sz="2000" dirty="0" smtClean="0">
                <a:solidFill>
                  <a:schemeClr val="accent6"/>
                </a:solidFill>
              </a:rPr>
              <a:t>{</a:t>
            </a:r>
            <a:endParaRPr sz="2000"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6525518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000" dirty="0"/>
              <a:t>Data Cleaning: : </a:t>
            </a:r>
            <a:r>
              <a:rPr lang="en" sz="2000" dirty="0" smtClean="0">
                <a:solidFill>
                  <a:schemeClr val="accent6"/>
                </a:solidFill>
              </a:rPr>
              <a:t>{</a:t>
            </a:r>
            <a:r>
              <a:rPr lang="en" sz="2000" dirty="0" smtClean="0"/>
              <a:t> </a:t>
            </a:r>
            <a:endParaRPr sz="2000"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</a:t>
            </a:r>
            <a:r>
              <a:rPr lang="en" sz="1400" dirty="0" smtClean="0">
                <a:solidFill>
                  <a:schemeClr val="accent3"/>
                </a:solidFill>
              </a:rPr>
              <a:t>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VAULTOFCODES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APPLICATIONS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4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SAMPLES </a:t>
            </a:r>
            <a:r>
              <a:rPr lang="en" dirty="0" smtClean="0"/>
              <a:t>;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2831101" y="337595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&lt; </a:t>
            </a:r>
            <a:r>
              <a:rPr lang="en-US" dirty="0"/>
              <a:t>In this example, we use Pandas to load data from a CSV file into a </a:t>
            </a:r>
            <a:r>
              <a:rPr lang="en-US" dirty="0" err="1"/>
              <a:t>DataFrame</a:t>
            </a:r>
            <a:r>
              <a:rPr lang="en-US" dirty="0"/>
              <a:t>. We then perform data analysis tasks like calculating the average price of products and finding the most expensive product.</a:t>
            </a:r>
            <a:r>
              <a:rPr lang="en" dirty="0" smtClean="0"/>
              <a:t>’.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5" y="186412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&lt; </a:t>
            </a:r>
            <a:r>
              <a:rPr lang="en-US" dirty="0"/>
              <a:t>In this example, we use </a:t>
            </a:r>
            <a:r>
              <a:rPr lang="en-US" dirty="0" err="1"/>
              <a:t>NumPy</a:t>
            </a:r>
            <a:r>
              <a:rPr lang="en-US" dirty="0"/>
              <a:t> to create an array of temperatures in Celsius and then perform element-wise calculations to convert them to Fahrenheit.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&gt;</a:t>
            </a:r>
            <a:endParaRPr dirty="0"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Data Manipulation using </a:t>
            </a:r>
            <a:r>
              <a:rPr lang="en-IN" dirty="0" err="1"/>
              <a:t>NumPy</a:t>
            </a:r>
            <a:r>
              <a:rPr lang="en-IN" dirty="0"/>
              <a:t>: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2831101" y="2748966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Data Manipulation using Pandas:</a:t>
            </a:r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35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5"/>
          <p:cNvGrpSpPr/>
          <p:nvPr/>
        </p:nvGrpSpPr>
        <p:grpSpPr>
          <a:xfrm>
            <a:off x="2150164" y="2841042"/>
            <a:ext cx="365767" cy="365751"/>
            <a:chOff x="4596788" y="1356600"/>
            <a:chExt cx="315725" cy="315575"/>
          </a:xfrm>
        </p:grpSpPr>
        <p:sp>
          <p:nvSpPr>
            <p:cNvPr id="692" name="Google Shape;692;p35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043885" y="2780168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VAULTOFCODES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240562" y="461042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Practical </a:t>
            </a:r>
            <a:r>
              <a:rPr lang="en" dirty="0" smtClean="0"/>
              <a:t>Example</a:t>
            </a:r>
            <a:r>
              <a:rPr lang="en" dirty="0" smtClean="0">
                <a:solidFill>
                  <a:schemeClr val="accent6"/>
                </a:solidFill>
              </a:rPr>
              <a:t>{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435187" y="1002242"/>
            <a:ext cx="6586549" cy="23948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endParaRPr lang="en-IN" sz="1200" dirty="0" smtClean="0"/>
          </a:p>
          <a:p>
            <a:pPr marL="0" lvl="0" indent="0"/>
            <a:endParaRPr lang="en-IN" sz="1200" dirty="0" smtClean="0"/>
          </a:p>
          <a:p>
            <a:pPr marL="0" lvl="0" indent="0"/>
            <a:r>
              <a:rPr lang="en-IN" sz="1200" dirty="0" smtClean="0"/>
              <a:t>#data manipulation using </a:t>
            </a:r>
            <a:r>
              <a:rPr lang="en-IN" sz="1200" dirty="0" err="1" smtClean="0"/>
              <a:t>Numpy</a:t>
            </a:r>
            <a:endParaRPr lang="en-IN" sz="1200" dirty="0"/>
          </a:p>
          <a:p>
            <a:pPr marL="0" lvl="0" indent="0"/>
            <a:endParaRPr lang="en-IN" sz="1200" dirty="0"/>
          </a:p>
          <a:p>
            <a:pPr marL="0" lvl="0" indent="0"/>
            <a:r>
              <a:rPr lang="en-IN" sz="1200" dirty="0" smtClean="0"/>
              <a:t>import </a:t>
            </a:r>
            <a:r>
              <a:rPr lang="en-IN" sz="1200" dirty="0" err="1"/>
              <a:t>numpy</a:t>
            </a:r>
            <a:r>
              <a:rPr lang="en-IN" sz="1200" dirty="0"/>
              <a:t> as np</a:t>
            </a:r>
          </a:p>
          <a:p>
            <a:pPr marL="0" lvl="0" indent="0"/>
            <a:endParaRPr lang="en-IN" sz="1200" dirty="0"/>
          </a:p>
          <a:p>
            <a:pPr marL="0" lvl="0" indent="0"/>
            <a:r>
              <a:rPr lang="en-IN" sz="1200" dirty="0"/>
              <a:t># Create a </a:t>
            </a:r>
            <a:r>
              <a:rPr lang="en-IN" sz="1200" dirty="0" err="1"/>
              <a:t>NumPy</a:t>
            </a:r>
            <a:r>
              <a:rPr lang="en-IN" sz="1200" dirty="0"/>
              <a:t> array of temperatures in Celsius</a:t>
            </a:r>
          </a:p>
          <a:p>
            <a:pPr marL="0" lvl="0" indent="0"/>
            <a:r>
              <a:rPr lang="en-IN" sz="1200" dirty="0" err="1"/>
              <a:t>celsius_temperatures</a:t>
            </a:r>
            <a:r>
              <a:rPr lang="en-IN" sz="1200" dirty="0"/>
              <a:t> = </a:t>
            </a:r>
            <a:r>
              <a:rPr lang="en-IN" sz="1200" dirty="0" err="1"/>
              <a:t>np.array</a:t>
            </a:r>
            <a:r>
              <a:rPr lang="en-IN" sz="1200" dirty="0"/>
              <a:t>([0, 10, 20, 30, 40])</a:t>
            </a:r>
          </a:p>
          <a:p>
            <a:pPr marL="0" lvl="0" indent="0"/>
            <a:endParaRPr lang="en-IN" sz="1200" dirty="0"/>
          </a:p>
          <a:p>
            <a:pPr marL="0" lvl="0" indent="0"/>
            <a:r>
              <a:rPr lang="en-IN" sz="1200" dirty="0"/>
              <a:t># Convert Celsius to Fahrenheit using the formula (°F = °C * 9/5 + 32)</a:t>
            </a:r>
          </a:p>
          <a:p>
            <a:pPr marL="0" lvl="0" indent="0"/>
            <a:r>
              <a:rPr lang="en-IN" sz="1200" dirty="0" err="1"/>
              <a:t>fahrenheit_temperatures</a:t>
            </a:r>
            <a:r>
              <a:rPr lang="en-IN" sz="1200" dirty="0"/>
              <a:t> = (</a:t>
            </a:r>
            <a:r>
              <a:rPr lang="en-IN" sz="1200" dirty="0" err="1"/>
              <a:t>celsius_temperatures</a:t>
            </a:r>
            <a:r>
              <a:rPr lang="en-IN" sz="1200" dirty="0"/>
              <a:t> * 9/5) + 32</a:t>
            </a:r>
          </a:p>
          <a:p>
            <a:pPr marL="0" lvl="0" indent="0"/>
            <a:endParaRPr lang="en-IN" sz="1200" dirty="0"/>
          </a:p>
          <a:p>
            <a:pPr marL="0" lvl="0" indent="0"/>
            <a:r>
              <a:rPr lang="en-IN" sz="1200" dirty="0"/>
              <a:t># Print the converted temperatures</a:t>
            </a:r>
          </a:p>
          <a:p>
            <a:pPr marL="0" lvl="0" indent="0"/>
            <a:r>
              <a:rPr lang="en-IN" sz="1200" dirty="0"/>
              <a:t>print("Celsius Temperatures:", </a:t>
            </a:r>
            <a:r>
              <a:rPr lang="en-IN" sz="1200" dirty="0" err="1"/>
              <a:t>celsius_temperatures</a:t>
            </a:r>
            <a:r>
              <a:rPr lang="en-IN" sz="1200" dirty="0"/>
              <a:t>)</a:t>
            </a:r>
          </a:p>
          <a:p>
            <a:pPr marL="0" lvl="0" indent="0"/>
            <a:r>
              <a:rPr lang="en-IN" sz="1200" dirty="0"/>
              <a:t>print("Fahrenheit Temperatures:", </a:t>
            </a:r>
            <a:r>
              <a:rPr lang="en-IN" sz="1200" dirty="0" err="1"/>
              <a:t>fahrenheit_temperatures</a:t>
            </a:r>
            <a:r>
              <a:rPr lang="en-IN" sz="1200" dirty="0"/>
              <a:t>)</a:t>
            </a:r>
            <a:endParaRPr lang="en-IN" sz="1200" dirty="0"/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</a:t>
            </a:r>
            <a:r>
              <a:rPr lang="en" sz="1400" dirty="0" smtClean="0">
                <a:solidFill>
                  <a:schemeClr val="accent3"/>
                </a:solidFill>
              </a:rPr>
              <a:t>Language-PYTHON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 smtClean="0">
                <a:solidFill>
                  <a:schemeClr val="accent3"/>
                </a:solidFill>
              </a:rPr>
              <a:t>VAULTOFCODES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EXAMPLE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4" y="982642"/>
            <a:ext cx="506100" cy="3712083"/>
            <a:chOff x="1084825" y="1152525"/>
            <a:chExt cx="506100" cy="3655279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4192204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98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240562" y="461042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Practical </a:t>
            </a:r>
            <a:r>
              <a:rPr lang="en" dirty="0" smtClean="0"/>
              <a:t>Example</a:t>
            </a:r>
            <a:r>
              <a:rPr lang="en" dirty="0" smtClean="0">
                <a:solidFill>
                  <a:schemeClr val="accent6"/>
                </a:solidFill>
              </a:rPr>
              <a:t>{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343850" y="379662"/>
            <a:ext cx="7708813" cy="3689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endParaRPr lang="en-IN" sz="1200" dirty="0" smtClean="0"/>
          </a:p>
          <a:p>
            <a:pPr marL="0" lvl="0" indent="0"/>
            <a:endParaRPr lang="en-IN" sz="1200" dirty="0" smtClean="0"/>
          </a:p>
          <a:p>
            <a:pPr marL="0" lvl="0" indent="0"/>
            <a:r>
              <a:rPr lang="en-IN" sz="1200" dirty="0" smtClean="0"/>
              <a:t>#data manipulation using pandas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import pandas as </a:t>
            </a:r>
            <a:r>
              <a:rPr lang="en-US" sz="1200" dirty="0" err="1" smtClean="0"/>
              <a:t>pd</a:t>
            </a:r>
            <a:endParaRPr lang="en-US" sz="1200" dirty="0" smtClean="0"/>
          </a:p>
          <a:p>
            <a:pPr marL="0" lvl="0" indent="0"/>
            <a:endParaRPr lang="en-US" sz="1200" dirty="0" smtClean="0"/>
          </a:p>
          <a:p>
            <a:pPr marL="0" lvl="0" indent="0"/>
            <a:r>
              <a:rPr lang="en-US" sz="1200" dirty="0" smtClean="0"/>
              <a:t>df </a:t>
            </a:r>
            <a:r>
              <a:rPr lang="en-US" sz="1200" dirty="0"/>
              <a:t>= pd.read_csv('products.csv</a:t>
            </a:r>
            <a:r>
              <a:rPr lang="en-US" sz="1200" dirty="0" smtClean="0"/>
              <a:t>')</a:t>
            </a:r>
          </a:p>
          <a:p>
            <a:pPr marL="0" lvl="0" indent="0"/>
            <a:endParaRPr lang="en-US" sz="1200" dirty="0" smtClean="0"/>
          </a:p>
          <a:p>
            <a:pPr marL="0" lvl="0" indent="0"/>
            <a:r>
              <a:rPr lang="en-US" sz="1200" dirty="0" smtClean="0"/>
              <a:t>print</a:t>
            </a:r>
            <a:r>
              <a:rPr lang="en-US" sz="1200" dirty="0"/>
              <a:t>("First few rows of the </a:t>
            </a:r>
            <a:r>
              <a:rPr lang="en-US" sz="1200" dirty="0" err="1"/>
              <a:t>DataFrame</a:t>
            </a:r>
            <a:r>
              <a:rPr lang="en-US" sz="1200" dirty="0"/>
              <a:t>:")</a:t>
            </a:r>
          </a:p>
          <a:p>
            <a:pPr marL="0" lvl="0" indent="0"/>
            <a:r>
              <a:rPr lang="en-US" sz="1200" dirty="0"/>
              <a:t>print(</a:t>
            </a:r>
            <a:r>
              <a:rPr lang="en-US" sz="1200" dirty="0" err="1"/>
              <a:t>df.head</a:t>
            </a:r>
            <a:r>
              <a:rPr lang="en-US" sz="1200" dirty="0" smtClean="0"/>
              <a:t>())</a:t>
            </a:r>
          </a:p>
          <a:p>
            <a:pPr marL="0" lvl="0" indent="0"/>
            <a:endParaRPr lang="en-US" sz="1200" dirty="0" smtClean="0"/>
          </a:p>
          <a:p>
            <a:pPr marL="0" lvl="0" indent="0"/>
            <a:r>
              <a:rPr lang="en-US" sz="1200" dirty="0" err="1" smtClean="0"/>
              <a:t>average_price</a:t>
            </a:r>
            <a:r>
              <a:rPr lang="en-US" sz="1200" dirty="0" smtClean="0"/>
              <a:t> </a:t>
            </a:r>
            <a:r>
              <a:rPr lang="en-US" sz="1200" dirty="0"/>
              <a:t>= df['Price'].mean</a:t>
            </a:r>
            <a:r>
              <a:rPr lang="en-US" sz="1200" dirty="0" smtClean="0"/>
              <a:t>()</a:t>
            </a:r>
          </a:p>
          <a:p>
            <a:pPr marL="0" lvl="0" indent="0"/>
            <a:endParaRPr lang="en-US" sz="1200" dirty="0" smtClean="0"/>
          </a:p>
          <a:p>
            <a:pPr marL="0" lvl="0" indent="0"/>
            <a:r>
              <a:rPr lang="en-US" sz="1200" dirty="0" err="1" smtClean="0"/>
              <a:t>most_expensive_product</a:t>
            </a:r>
            <a:r>
              <a:rPr lang="en-US" sz="1200" dirty="0" smtClean="0"/>
              <a:t> </a:t>
            </a:r>
            <a:r>
              <a:rPr lang="en-US" sz="1200" dirty="0"/>
              <a:t>= df[df['Price'] == df['Price'].max</a:t>
            </a:r>
            <a:r>
              <a:rPr lang="en-US" sz="1200" dirty="0" smtClean="0"/>
              <a:t>()]</a:t>
            </a:r>
          </a:p>
          <a:p>
            <a:pPr marL="0" lvl="0" indent="0"/>
            <a:endParaRPr lang="en-US" sz="1200" dirty="0" smtClean="0"/>
          </a:p>
          <a:p>
            <a:pPr marL="0" lvl="0" indent="0"/>
            <a:r>
              <a:rPr lang="en-US" sz="1200" dirty="0" smtClean="0"/>
              <a:t>print</a:t>
            </a:r>
            <a:r>
              <a:rPr lang="en-US" sz="1200" dirty="0"/>
              <a:t>("\</a:t>
            </a:r>
            <a:r>
              <a:rPr lang="en-US" sz="1200" dirty="0" err="1"/>
              <a:t>nAverage</a:t>
            </a:r>
            <a:r>
              <a:rPr lang="en-US" sz="1200" dirty="0"/>
              <a:t> Price:", </a:t>
            </a:r>
            <a:r>
              <a:rPr lang="en-US" sz="1200" dirty="0" err="1"/>
              <a:t>average_price</a:t>
            </a:r>
            <a:r>
              <a:rPr lang="en-US" sz="1200" dirty="0"/>
              <a:t>)</a:t>
            </a:r>
          </a:p>
          <a:p>
            <a:pPr marL="0" lvl="0" indent="0"/>
            <a:r>
              <a:rPr lang="en-US" sz="1200" dirty="0"/>
              <a:t>print("\</a:t>
            </a:r>
            <a:r>
              <a:rPr lang="en-US" sz="1200" dirty="0" err="1"/>
              <a:t>nMost</a:t>
            </a:r>
            <a:r>
              <a:rPr lang="en-US" sz="1200" dirty="0"/>
              <a:t> Expensive Product:")</a:t>
            </a:r>
          </a:p>
          <a:p>
            <a:pPr marL="0" lvl="0" indent="0"/>
            <a:r>
              <a:rPr lang="en-US" sz="1200" dirty="0"/>
              <a:t>print(</a:t>
            </a:r>
            <a:r>
              <a:rPr lang="en-US" sz="1200" dirty="0" err="1"/>
              <a:t>most_expensive_product</a:t>
            </a:r>
            <a:r>
              <a:rPr lang="en-US" sz="1200" dirty="0"/>
              <a:t>)</a:t>
            </a:r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</a:t>
            </a:r>
            <a:r>
              <a:rPr lang="en" sz="1400" dirty="0" smtClean="0">
                <a:solidFill>
                  <a:schemeClr val="accent3"/>
                </a:solidFill>
              </a:rPr>
              <a:t>Language-PYTHON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 smtClean="0">
                <a:solidFill>
                  <a:schemeClr val="accent3"/>
                </a:solidFill>
              </a:rPr>
              <a:t>VAULTOFCODES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EXAMPLE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4" y="982642"/>
            <a:ext cx="506100" cy="3712083"/>
            <a:chOff x="1084825" y="1152525"/>
            <a:chExt cx="506100" cy="3655279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4192204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631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</a:t>
            </a:r>
            <a:r>
              <a:rPr lang="en" sz="5000" dirty="0" smtClean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r>
              <a:rPr lang="en" sz="6000" dirty="0" smtClean="0">
                <a:solidFill>
                  <a:schemeClr val="accent2"/>
                </a:solidFill>
              </a:rPr>
              <a:t>YOU;</a:t>
            </a:r>
            <a:r>
              <a:rPr lang="en" sz="5000" dirty="0" smtClean="0">
                <a:solidFill>
                  <a:schemeClr val="accent2"/>
                </a:solidFill>
              </a:rPr>
              <a:t> 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VAULT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/>
          <p:cNvCxnSpPr>
            <a:endCxn id="824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&lt; BRIEF , APPLICATIONS, EXAMPLES 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MODULES IN PYTHON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&lt; BRIEF , APPLICATIONS, EXAMPLES &gt;</a:t>
            </a:r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FUNCTIONS IN PYTHON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5" y="3831225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&lt; BRIEF , APPLICATIONS, EXAMPLES &gt;</a:t>
            </a:r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52405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MANIPULATION USING PYTHON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 smtClean="0">
                <a:solidFill>
                  <a:schemeClr val="accent3"/>
                </a:solidFill>
              </a:rPr>
              <a:t>VAULTOFCODES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000363" y="403113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93904" y="676768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[</a:t>
            </a:r>
            <a:r>
              <a:rPr lang="en" dirty="0" smtClean="0">
                <a:solidFill>
                  <a:schemeClr val="accent1"/>
                </a:solidFill>
              </a:rPr>
              <a:t>FUNCTIONS IN PYTHON</a:t>
            </a:r>
            <a:r>
              <a:rPr lang="en" dirty="0" smtClean="0">
                <a:solidFill>
                  <a:schemeClr val="accent6"/>
                </a:solidFill>
              </a:rPr>
              <a:t>]</a:t>
            </a:r>
            <a:r>
              <a:rPr lang="en" dirty="0" smtClean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688219" y="1440211"/>
            <a:ext cx="7065637" cy="2491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Functions are reusable blocks of code that perform specific tasks when called.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They enhance code modularity, readability, and maintainability by breaking down complex logic into manageable pieces.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Functions take parameters as input, execute a series of statements, and often return a result.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1182119" y="3570100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1435169" y="1462000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VAULTOFCODES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207104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&lt; </a:t>
            </a:r>
            <a:r>
              <a:rPr lang="en-US" dirty="0"/>
              <a:t>When creating libraries or modules, functions are used to encapsulate functionality. Users of the library can then import and use these functions.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&lt; </a:t>
            </a:r>
            <a:r>
              <a:rPr lang="en-US" dirty="0"/>
              <a:t> Functions are frequently used for data manipulation, transformation, and analysis. Libraries like </a:t>
            </a:r>
            <a:r>
              <a:rPr lang="en-US" dirty="0" err="1"/>
              <a:t>NumPy</a:t>
            </a:r>
            <a:r>
              <a:rPr lang="en-US" dirty="0"/>
              <a:t> and Pandas rely heavily on functions for these tasks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sz="2000" dirty="0">
                <a:solidFill>
                  <a:schemeClr val="accent2"/>
                </a:solidFill>
              </a:rPr>
              <a:t>Data Processing: </a:t>
            </a:r>
            <a:r>
              <a:rPr lang="en" sz="2000" dirty="0" smtClean="0">
                <a:solidFill>
                  <a:schemeClr val="accent6"/>
                </a:solidFill>
              </a:rPr>
              <a:t>{</a:t>
            </a:r>
            <a:endParaRPr sz="2000"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6525518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000" dirty="0"/>
              <a:t>Library and Module Development: </a:t>
            </a:r>
            <a:r>
              <a:rPr lang="en" sz="2000" dirty="0" smtClean="0">
                <a:solidFill>
                  <a:schemeClr val="accent6"/>
                </a:solidFill>
              </a:rPr>
              <a:t>{</a:t>
            </a:r>
            <a:r>
              <a:rPr lang="en" sz="2000" dirty="0" smtClean="0"/>
              <a:t> </a:t>
            </a:r>
            <a:endParaRPr sz="2000"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VAULTOFCODES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APPLICATIONS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Practical </a:t>
            </a:r>
            <a:r>
              <a:rPr lang="en" dirty="0" smtClean="0"/>
              <a:t>Example</a:t>
            </a:r>
            <a:r>
              <a:rPr lang="en" dirty="0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337876" y="1152525"/>
            <a:ext cx="7095974" cy="2962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&lt; </a:t>
            </a:r>
            <a:r>
              <a:rPr lang="en-US" dirty="0"/>
              <a:t># Define a function to calculate the area of a rectangle</a:t>
            </a:r>
          </a:p>
          <a:p>
            <a:pPr marL="0" lvl="0" indent="0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area(length</a:t>
            </a:r>
            <a:r>
              <a:rPr lang="en-US" dirty="0"/>
              <a:t>, width):</a:t>
            </a:r>
          </a:p>
          <a:p>
            <a:pPr marL="0" lvl="0" indent="0"/>
            <a:r>
              <a:rPr lang="en-US" dirty="0"/>
              <a:t>    area = length * width</a:t>
            </a:r>
          </a:p>
          <a:p>
            <a:pPr marL="0" lvl="0" indent="0"/>
            <a:r>
              <a:rPr lang="en-US" dirty="0"/>
              <a:t>    return area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# Call the function</a:t>
            </a:r>
          </a:p>
          <a:p>
            <a:pPr marL="0" lvl="0" indent="0"/>
            <a:r>
              <a:rPr lang="en-US" dirty="0"/>
              <a:t>length = INPUT(“enter the </a:t>
            </a:r>
            <a:r>
              <a:rPr lang="en-US" dirty="0" smtClean="0"/>
              <a:t>length”)</a:t>
            </a:r>
            <a:endParaRPr lang="en-US" dirty="0"/>
          </a:p>
          <a:p>
            <a:pPr marL="0" lvl="0" indent="0"/>
            <a:r>
              <a:rPr lang="en-US" dirty="0" smtClean="0"/>
              <a:t>width </a:t>
            </a:r>
            <a:r>
              <a:rPr lang="en-US" dirty="0"/>
              <a:t>= </a:t>
            </a:r>
            <a:r>
              <a:rPr lang="en-US" dirty="0" smtClean="0"/>
              <a:t>INPUT(“enter the width”)</a:t>
            </a:r>
            <a:endParaRPr lang="en-US" dirty="0"/>
          </a:p>
          <a:p>
            <a:pPr marL="0" lvl="0" indent="0"/>
            <a:r>
              <a:rPr lang="en-US" dirty="0"/>
              <a:t>result = </a:t>
            </a:r>
            <a:r>
              <a:rPr lang="en-US" dirty="0" smtClean="0"/>
              <a:t>area(length</a:t>
            </a:r>
            <a:r>
              <a:rPr lang="en-US" dirty="0"/>
              <a:t>, width)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# Print the result</a:t>
            </a:r>
          </a:p>
          <a:p>
            <a:pPr marL="0" lvl="0" indent="0"/>
            <a:r>
              <a:rPr lang="en-US" dirty="0"/>
              <a:t>print(</a:t>
            </a:r>
            <a:r>
              <a:rPr lang="en-US" dirty="0" err="1"/>
              <a:t>f"The</a:t>
            </a:r>
            <a:r>
              <a:rPr lang="en-US" dirty="0"/>
              <a:t> area of the rectangle with length {length} and width {width} is {result}.")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</a:t>
            </a:r>
            <a:r>
              <a:rPr lang="en" sz="1400" dirty="0" smtClean="0">
                <a:solidFill>
                  <a:schemeClr val="accent3"/>
                </a:solidFill>
              </a:rPr>
              <a:t>Language-PYTHON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 smtClean="0">
                <a:solidFill>
                  <a:schemeClr val="accent3"/>
                </a:solidFill>
              </a:rPr>
              <a:t>VAULTOFCODES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EXAMPLE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000363" y="403113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93904" y="676768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[</a:t>
            </a:r>
            <a:r>
              <a:rPr lang="en" dirty="0" smtClean="0">
                <a:solidFill>
                  <a:schemeClr val="accent1"/>
                </a:solidFill>
              </a:rPr>
              <a:t>MODULES</a:t>
            </a:r>
            <a:r>
              <a:rPr lang="en" dirty="0" smtClean="0">
                <a:solidFill>
                  <a:schemeClr val="accent1"/>
                </a:solidFill>
              </a:rPr>
              <a:t> </a:t>
            </a:r>
            <a:r>
              <a:rPr lang="en" dirty="0" smtClean="0">
                <a:solidFill>
                  <a:schemeClr val="accent1"/>
                </a:solidFill>
              </a:rPr>
              <a:t>IN PYTHON</a:t>
            </a:r>
            <a:r>
              <a:rPr lang="en" dirty="0" smtClean="0">
                <a:solidFill>
                  <a:schemeClr val="accent6"/>
                </a:solidFill>
              </a:rPr>
              <a:t>]</a:t>
            </a:r>
            <a:r>
              <a:rPr lang="en" dirty="0" smtClean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688219" y="1440211"/>
            <a:ext cx="7065637" cy="2491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Modules are Python files containing reusable code, including variables, functions, and classes.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They promote code organization, reusability, and code sharing among different parts of a program or even between different programs.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Python provides built-in modules for common tasks, and you can create custom modules to encapsulate related </a:t>
            </a:r>
            <a:r>
              <a:rPr lang="en-US" dirty="0" smtClean="0"/>
              <a:t>functionality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1182119" y="3570100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1435169" y="1462000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VAULTOFCODES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5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207104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 smtClean="0"/>
              <a:t>&lt; </a:t>
            </a:r>
            <a:r>
              <a:rPr lang="en-US" dirty="0" smtClean="0"/>
              <a:t>When creating libraries or packages, modules are used to encapsulate related functions, classes, and variables. Users of the library can import and use specific modules. 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372096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&lt; </a:t>
            </a:r>
            <a:r>
              <a:rPr lang="en-US" dirty="0" smtClean="0"/>
              <a:t>Many third-party libraries and frameworks are developed as Python modules. These libraries extend Python's capabilities for tasks like web development (e.g., Flask), data analysis (e.g., Pandas), and machine learning (e.g., </a:t>
            </a:r>
            <a:r>
              <a:rPr lang="en-US" dirty="0" err="1" smtClean="0"/>
              <a:t>TensorFlow</a:t>
            </a:r>
            <a:r>
              <a:rPr lang="en-US" dirty="0" smtClean="0"/>
              <a:t>). 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sz="2000" dirty="0" smtClean="0">
                <a:solidFill>
                  <a:schemeClr val="accent2"/>
                </a:solidFill>
              </a:rPr>
              <a:t>Third-party Libraries:</a:t>
            </a:r>
            <a:r>
              <a:rPr lang="en" sz="2000" dirty="0" smtClean="0">
                <a:solidFill>
                  <a:schemeClr val="accent6"/>
                </a:solidFill>
              </a:rPr>
              <a:t>{</a:t>
            </a:r>
            <a:endParaRPr sz="2000"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6525518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000" dirty="0" smtClean="0"/>
              <a:t>Library Development: </a:t>
            </a:r>
            <a:r>
              <a:rPr lang="en" sz="2000" dirty="0" smtClean="0">
                <a:solidFill>
                  <a:schemeClr val="accent6"/>
                </a:solidFill>
              </a:rPr>
              <a:t>{</a:t>
            </a:r>
            <a:r>
              <a:rPr lang="en" sz="2000" dirty="0" smtClean="0"/>
              <a:t> </a:t>
            </a:r>
            <a:endParaRPr sz="2000"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</a:t>
            </a:r>
            <a:r>
              <a:rPr lang="en" sz="1400" dirty="0" smtClean="0">
                <a:solidFill>
                  <a:schemeClr val="accent3"/>
                </a:solidFill>
              </a:rPr>
              <a:t>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VAULTOFCODES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APPLICATIONS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8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</a:t>
            </a:r>
            <a:r>
              <a:rPr lang="en-IN" dirty="0" smtClean="0"/>
              <a:t>o</a:t>
            </a:r>
            <a:r>
              <a:rPr lang="en" dirty="0" smtClean="0"/>
              <a:t>dule declaration and calling</a:t>
            </a:r>
            <a:r>
              <a:rPr lang="en" dirty="0" smtClean="0"/>
              <a:t>;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" dirty="0" smtClean="0"/>
              <a:t>An example on using of built in modules in python  for example ‘math’.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" dirty="0" smtClean="0"/>
              <a:t>an example to call the previously declared module will be shown &gt;</a:t>
            </a:r>
            <a:endParaRPr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Using the Custom Module: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" dirty="0" smtClean="0"/>
              <a:t>An example will be shown in the next slide  where a module is created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Creating a Custom Module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Using Built-in Modules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35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5"/>
          <p:cNvGrpSpPr/>
          <p:nvPr/>
        </p:nvGrpSpPr>
        <p:grpSpPr>
          <a:xfrm>
            <a:off x="2304461" y="2622860"/>
            <a:ext cx="365778" cy="297855"/>
            <a:chOff x="5899913" y="4248925"/>
            <a:chExt cx="639025" cy="524300"/>
          </a:xfrm>
        </p:grpSpPr>
        <p:sp>
          <p:nvSpPr>
            <p:cNvPr id="682" name="Google Shape;682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5"/>
          <p:cNvGrpSpPr/>
          <p:nvPr/>
        </p:nvGrpSpPr>
        <p:grpSpPr>
          <a:xfrm>
            <a:off x="2731004" y="3571824"/>
            <a:ext cx="365767" cy="365751"/>
            <a:chOff x="4596788" y="1356600"/>
            <a:chExt cx="315725" cy="315575"/>
          </a:xfrm>
        </p:grpSpPr>
        <p:sp>
          <p:nvSpPr>
            <p:cNvPr id="692" name="Google Shape;692;p35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VAULTOFCODES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240562" y="461042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Practical </a:t>
            </a:r>
            <a:r>
              <a:rPr lang="en" dirty="0" smtClean="0"/>
              <a:t>Example</a:t>
            </a:r>
            <a:r>
              <a:rPr lang="en" dirty="0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337874" y="723356"/>
            <a:ext cx="6839600" cy="36587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1200" dirty="0"/>
              <a:t>&lt; </a:t>
            </a:r>
            <a:r>
              <a:rPr lang="en-US" sz="1200" dirty="0"/>
              <a:t># Define a </a:t>
            </a:r>
            <a:r>
              <a:rPr lang="en-US" sz="1200" dirty="0" smtClean="0"/>
              <a:t>module </a:t>
            </a:r>
            <a:r>
              <a:rPr lang="en-US" sz="1200" dirty="0"/>
              <a:t>to calculate the </a:t>
            </a:r>
            <a:r>
              <a:rPr lang="en-US" sz="1200" dirty="0" smtClean="0"/>
              <a:t>square of a number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 err="1"/>
              <a:t>def</a:t>
            </a:r>
            <a:r>
              <a:rPr lang="en-US" sz="1200" dirty="0"/>
              <a:t> square(x):</a:t>
            </a:r>
          </a:p>
          <a:p>
            <a:pPr marL="0" lvl="0" indent="0"/>
            <a:r>
              <a:rPr lang="en-US" sz="1200" dirty="0"/>
              <a:t>    """Return the square of a number."""</a:t>
            </a:r>
          </a:p>
          <a:p>
            <a:pPr marL="0" lvl="0" indent="0"/>
            <a:r>
              <a:rPr lang="en-US" sz="1200" dirty="0"/>
              <a:t>    return x ** </a:t>
            </a:r>
            <a:r>
              <a:rPr lang="en-US" sz="1200" dirty="0" smtClean="0"/>
              <a:t>2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# Call the </a:t>
            </a:r>
            <a:r>
              <a:rPr lang="en-US" sz="1200" dirty="0" smtClean="0"/>
              <a:t>module in the same </a:t>
            </a:r>
            <a:r>
              <a:rPr lang="en-US" sz="1200" dirty="0" smtClean="0"/>
              <a:t>or different script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import </a:t>
            </a:r>
            <a:r>
              <a:rPr lang="en-US" sz="1200" dirty="0" err="1" smtClean="0"/>
              <a:t>my_module</a:t>
            </a:r>
            <a:endParaRPr lang="en-US" sz="1200" dirty="0"/>
          </a:p>
          <a:p>
            <a:pPr marL="0" lvl="0" indent="0"/>
            <a:r>
              <a:rPr lang="en-US" sz="1200" dirty="0"/>
              <a:t>result = </a:t>
            </a:r>
            <a:r>
              <a:rPr lang="en-US" sz="1200" dirty="0" err="1"/>
              <a:t>my_module.square</a:t>
            </a:r>
            <a:r>
              <a:rPr lang="en-US" sz="1200" dirty="0"/>
              <a:t>(5</a:t>
            </a:r>
            <a:r>
              <a:rPr lang="en-US" sz="1200" dirty="0" smtClean="0"/>
              <a:t>)</a:t>
            </a:r>
            <a:endParaRPr lang="en-US" sz="1200" dirty="0"/>
          </a:p>
          <a:p>
            <a:pPr marL="0" lvl="0" indent="0"/>
            <a:r>
              <a:rPr lang="en-US" sz="1200" dirty="0"/>
              <a:t>print(</a:t>
            </a:r>
            <a:r>
              <a:rPr lang="en-US" sz="1200" dirty="0" err="1"/>
              <a:t>f"The</a:t>
            </a:r>
            <a:r>
              <a:rPr lang="en-US" sz="1200" dirty="0"/>
              <a:t> square of 5 is: {result</a:t>
            </a:r>
            <a:r>
              <a:rPr lang="en-US" sz="1200" dirty="0" smtClean="0"/>
              <a:t>}")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# </a:t>
            </a:r>
            <a:r>
              <a:rPr lang="en-US" sz="1200" dirty="0" smtClean="0"/>
              <a:t>USING BUILT IN MODULES 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import </a:t>
            </a:r>
            <a:r>
              <a:rPr lang="en-US" sz="1200" dirty="0" smtClean="0"/>
              <a:t>math</a:t>
            </a:r>
            <a:endParaRPr lang="en-US" sz="1200" dirty="0"/>
          </a:p>
          <a:p>
            <a:pPr marL="0" lvl="0" indent="0"/>
            <a:r>
              <a:rPr lang="en-US" sz="1200" dirty="0" smtClean="0"/>
              <a:t>result </a:t>
            </a:r>
            <a:r>
              <a:rPr lang="en-US" sz="1200" dirty="0"/>
              <a:t>= </a:t>
            </a:r>
            <a:r>
              <a:rPr lang="en-US" sz="1200" dirty="0" err="1"/>
              <a:t>math.sqrt</a:t>
            </a:r>
            <a:r>
              <a:rPr lang="en-US" sz="1200" dirty="0"/>
              <a:t>(25</a:t>
            </a:r>
            <a:r>
              <a:rPr lang="en-US" sz="1200" dirty="0" smtClean="0"/>
              <a:t>)</a:t>
            </a:r>
            <a:endParaRPr lang="en-US" sz="1200" dirty="0"/>
          </a:p>
          <a:p>
            <a:pPr marL="0" lvl="0" indent="0"/>
            <a:r>
              <a:rPr lang="en-US" sz="1200" dirty="0" smtClean="0"/>
              <a:t>print(</a:t>
            </a:r>
            <a:r>
              <a:rPr lang="en-US" sz="1200" dirty="0" err="1" smtClean="0"/>
              <a:t>f"The</a:t>
            </a:r>
            <a:r>
              <a:rPr lang="en-US" sz="1200" dirty="0" smtClean="0"/>
              <a:t> </a:t>
            </a:r>
            <a:r>
              <a:rPr lang="en-US" sz="1200" dirty="0"/>
              <a:t>square root of 25 is: {result</a:t>
            </a:r>
            <a:r>
              <a:rPr lang="en-US" sz="1200" dirty="0" smtClean="0"/>
              <a:t>}")</a:t>
            </a:r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</a:t>
            </a:r>
            <a:r>
              <a:rPr lang="en" sz="1400" dirty="0" smtClean="0">
                <a:solidFill>
                  <a:schemeClr val="accent3"/>
                </a:solidFill>
              </a:rPr>
              <a:t>Language-PYTHON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 smtClean="0">
                <a:solidFill>
                  <a:schemeClr val="accent3"/>
                </a:solidFill>
              </a:rPr>
              <a:t>VAULTOFCODES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EXAMPLE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4" y="982642"/>
            <a:ext cx="506100" cy="3712083"/>
            <a:chOff x="1084825" y="1152525"/>
            <a:chExt cx="506100" cy="3655279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4192204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813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967</Words>
  <Application>Microsoft Office PowerPoint</Application>
  <PresentationFormat>On-screen Show (16:9)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Fira Code</vt:lpstr>
      <vt:lpstr>Montserrat</vt:lpstr>
      <vt:lpstr>Programming Language Workshop for Beginners by Slidesgo</vt:lpstr>
      <vt:lpstr>INTERNSHIP TASK-2 {</vt:lpstr>
      <vt:lpstr>01</vt:lpstr>
      <vt:lpstr>01 {</vt:lpstr>
      <vt:lpstr>Library and Module Development: { </vt:lpstr>
      <vt:lpstr>Practical Example{</vt:lpstr>
      <vt:lpstr>02 {</vt:lpstr>
      <vt:lpstr>Library Development: { </vt:lpstr>
      <vt:lpstr>Module declaration and calling; {</vt:lpstr>
      <vt:lpstr>Practical Example{</vt:lpstr>
      <vt:lpstr>03 {</vt:lpstr>
      <vt:lpstr>Data Cleaning: : { </vt:lpstr>
      <vt:lpstr>SAMPLES ; {</vt:lpstr>
      <vt:lpstr>Practical Example{ </vt:lpstr>
      <vt:lpstr>Practical Example{ </vt:lpstr>
      <vt:lpstr>THANK { YOU;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TASK-2 {</dc:title>
  <dc:creator>Indradhanush B</dc:creator>
  <cp:lastModifiedBy>Indradhanush B</cp:lastModifiedBy>
  <cp:revision>11</cp:revision>
  <dcterms:modified xsi:type="dcterms:W3CDTF">2023-10-08T12:36:36Z</dcterms:modified>
</cp:coreProperties>
</file>