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 id="261" r:id="rId6"/>
    <p:sldId id="264" r:id="rId7"/>
    <p:sldId id="271" r:id="rId8"/>
    <p:sldId id="272" r:id="rId9"/>
    <p:sldId id="266" r:id="rId10"/>
    <p:sldId id="265" r:id="rId11"/>
    <p:sldId id="273" r:id="rId12"/>
    <p:sldId id="274" r:id="rId13"/>
    <p:sldId id="277" r:id="rId14"/>
    <p:sldId id="275" r:id="rId15"/>
    <p:sldId id="278" r:id="rId16"/>
    <p:sldId id="279" r:id="rId17"/>
    <p:sldId id="276" r:id="rId18"/>
    <p:sldId id="270" r:id="rId19"/>
  </p:sldIdLst>
  <p:sldSz cx="18288000" cy="10287000"/>
  <p:notesSz cx="6858000" cy="9144000"/>
  <p:embeddedFontLst>
    <p:embeddedFont>
      <p:font typeface="Cooper BT Bold" panose="0208080404030B020404" pitchFamily="18"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autoAdjust="0"/>
    <p:restoredTop sz="94653" autoAdjust="0"/>
  </p:normalViewPr>
  <p:slideViewPr>
    <p:cSldViewPr>
      <p:cViewPr varScale="1">
        <p:scale>
          <a:sx n="79" d="100"/>
          <a:sy n="79" d="100"/>
        </p:scale>
        <p:origin x="608"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2766795" y="2662383"/>
            <a:ext cx="12737178" cy="3898503"/>
          </a:xfrm>
          <a:prstGeom prst="rect">
            <a:avLst/>
          </a:prstGeom>
        </p:spPr>
        <p:txBody>
          <a:bodyPr lIns="0" tIns="0" rIns="0" bIns="0" rtlCol="0" anchor="t">
            <a:spAutoFit/>
          </a:bodyPr>
          <a:lstStyle/>
          <a:p>
            <a:pPr algn="ctr">
              <a:lnSpc>
                <a:spcPts val="15195"/>
              </a:lnSpc>
            </a:pPr>
            <a:r>
              <a:rPr lang="en-US" sz="12987" dirty="0">
                <a:solidFill>
                  <a:srgbClr val="331C2C"/>
                </a:solidFill>
                <a:latin typeface="Cooper BT Bold"/>
              </a:rPr>
              <a:t>Nrega Analysis using Tableau</a:t>
            </a:r>
          </a:p>
        </p:txBody>
      </p:sp>
      <p:sp>
        <p:nvSpPr>
          <p:cNvPr id="3" name="Freeform 3"/>
          <p:cNvSpPr/>
          <p:nvPr/>
        </p:nvSpPr>
        <p:spPr>
          <a:xfrm>
            <a:off x="-1889093" y="-2025661"/>
            <a:ext cx="4010284" cy="5327672"/>
          </a:xfrm>
          <a:custGeom>
            <a:avLst/>
            <a:gdLst/>
            <a:ahLst/>
            <a:cxnLst/>
            <a:rect l="l" t="t" r="r" b="b"/>
            <a:pathLst>
              <a:path w="4010284" h="5327672">
                <a:moveTo>
                  <a:pt x="0" y="0"/>
                </a:moveTo>
                <a:lnTo>
                  <a:pt x="4010284" y="0"/>
                </a:lnTo>
                <a:lnTo>
                  <a:pt x="4010284" y="5327672"/>
                </a:lnTo>
                <a:lnTo>
                  <a:pt x="0" y="53276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746247">
            <a:off x="-1156514" y="5381726"/>
            <a:ext cx="6088034" cy="7200900"/>
          </a:xfrm>
          <a:custGeom>
            <a:avLst/>
            <a:gdLst/>
            <a:ahLst/>
            <a:cxnLst/>
            <a:rect l="l" t="t" r="r" b="b"/>
            <a:pathLst>
              <a:path w="6088034" h="7200900">
                <a:moveTo>
                  <a:pt x="0" y="0"/>
                </a:moveTo>
                <a:lnTo>
                  <a:pt x="6088034" y="0"/>
                </a:lnTo>
                <a:lnTo>
                  <a:pt x="6088034"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10690362">
            <a:off x="12526631" y="-2276459"/>
            <a:ext cx="6088034" cy="7200900"/>
          </a:xfrm>
          <a:custGeom>
            <a:avLst/>
            <a:gdLst/>
            <a:ahLst/>
            <a:cxnLst/>
            <a:rect l="l" t="t" r="r" b="b"/>
            <a:pathLst>
              <a:path w="6088034" h="7200900">
                <a:moveTo>
                  <a:pt x="0" y="0"/>
                </a:moveTo>
                <a:lnTo>
                  <a:pt x="6088034" y="0"/>
                </a:lnTo>
                <a:lnTo>
                  <a:pt x="6088034"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rot="10659771">
            <a:off x="16282858" y="6968873"/>
            <a:ext cx="4010284" cy="5327672"/>
          </a:xfrm>
          <a:custGeom>
            <a:avLst/>
            <a:gdLst/>
            <a:ahLst/>
            <a:cxnLst/>
            <a:rect l="l" t="t" r="r" b="b"/>
            <a:pathLst>
              <a:path w="4010284" h="5327672">
                <a:moveTo>
                  <a:pt x="0" y="0"/>
                </a:moveTo>
                <a:lnTo>
                  <a:pt x="4010284" y="0"/>
                </a:lnTo>
                <a:lnTo>
                  <a:pt x="4010284" y="5327672"/>
                </a:lnTo>
                <a:lnTo>
                  <a:pt x="0" y="53276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4387707" y="7096319"/>
            <a:ext cx="9512586" cy="739946"/>
          </a:xfrm>
          <a:prstGeom prst="rect">
            <a:avLst/>
          </a:prstGeom>
        </p:spPr>
        <p:txBody>
          <a:bodyPr lIns="0" tIns="0" rIns="0" bIns="0" rtlCol="0" anchor="t">
            <a:spAutoFit/>
          </a:bodyPr>
          <a:lstStyle/>
          <a:p>
            <a:pPr algn="ctr">
              <a:lnSpc>
                <a:spcPts val="6299"/>
              </a:lnSpc>
            </a:pPr>
            <a:r>
              <a:rPr lang="en-US" sz="4500" dirty="0">
                <a:solidFill>
                  <a:srgbClr val="331C2C"/>
                </a:solidFill>
                <a:latin typeface="Cooper BT Bold"/>
              </a:rPr>
              <a:t>Presented By : S Rohan</a:t>
            </a:r>
          </a:p>
        </p:txBody>
      </p:sp>
      <p:sp>
        <p:nvSpPr>
          <p:cNvPr id="8" name="TextBox 8"/>
          <p:cNvSpPr txBox="1"/>
          <p:nvPr/>
        </p:nvSpPr>
        <p:spPr>
          <a:xfrm>
            <a:off x="5702946" y="8725001"/>
            <a:ext cx="6882108" cy="516232"/>
          </a:xfrm>
          <a:prstGeom prst="rect">
            <a:avLst/>
          </a:prstGeom>
        </p:spPr>
        <p:txBody>
          <a:bodyPr lIns="0" tIns="0" rIns="0" bIns="0" rtlCol="0" anchor="t">
            <a:spAutoFit/>
          </a:bodyPr>
          <a:lstStyle/>
          <a:p>
            <a:pPr algn="ctr">
              <a:lnSpc>
                <a:spcPts val="4376"/>
              </a:lnSpc>
            </a:pPr>
            <a:r>
              <a:rPr lang="en-US" sz="3126" dirty="0">
                <a:solidFill>
                  <a:srgbClr val="331C2C"/>
                </a:solidFill>
                <a:latin typeface="Cooper BT Bold"/>
              </a:rPr>
              <a:t>Mentorness|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2553980" y="895350"/>
            <a:ext cx="13180039" cy="1150956"/>
          </a:xfrm>
          <a:prstGeom prst="rect">
            <a:avLst/>
          </a:prstGeom>
        </p:spPr>
        <p:txBody>
          <a:bodyPr lIns="0" tIns="0" rIns="0" bIns="0" rtlCol="0" anchor="t">
            <a:spAutoFit/>
          </a:bodyPr>
          <a:lstStyle/>
          <a:p>
            <a:pPr algn="ctr">
              <a:lnSpc>
                <a:spcPts val="9799"/>
              </a:lnSpc>
            </a:pPr>
            <a:r>
              <a:rPr lang="en-US" sz="6999" dirty="0">
                <a:solidFill>
                  <a:srgbClr val="331C2C"/>
                </a:solidFill>
                <a:latin typeface="Cooper BT Bold"/>
              </a:rPr>
              <a:t>PROBLEM STATMENT</a:t>
            </a:r>
          </a:p>
        </p:txBody>
      </p:sp>
      <p:sp>
        <p:nvSpPr>
          <p:cNvPr id="3" name="TextBox 3"/>
          <p:cNvSpPr txBox="1"/>
          <p:nvPr/>
        </p:nvSpPr>
        <p:spPr>
          <a:xfrm>
            <a:off x="2673770" y="2099541"/>
            <a:ext cx="13526772" cy="1277401"/>
          </a:xfrm>
          <a:prstGeom prst="rect">
            <a:avLst/>
          </a:prstGeom>
        </p:spPr>
        <p:txBody>
          <a:bodyPr wrap="square" lIns="0" tIns="0" rIns="0" bIns="0" rtlCol="0" anchor="t">
            <a:spAutoFit/>
          </a:bodyPr>
          <a:lstStyle/>
          <a:p>
            <a:pPr algn="l">
              <a:lnSpc>
                <a:spcPts val="5192"/>
              </a:lnSpc>
            </a:pPr>
            <a:r>
              <a:rPr lang="en-US" sz="3709" dirty="0">
                <a:solidFill>
                  <a:srgbClr val="331C2C"/>
                </a:solidFill>
                <a:latin typeface="Cooper BT Bold"/>
              </a:rPr>
              <a:t>How effective is NREGA in providing employment opportunities to rural households?</a:t>
            </a:r>
          </a:p>
        </p:txBody>
      </p:sp>
      <p:sp>
        <p:nvSpPr>
          <p:cNvPr id="21" name="Freeform 21"/>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2" name="Freeform 22"/>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pic>
        <p:nvPicPr>
          <p:cNvPr id="24" name="Picture 23">
            <a:extLst>
              <a:ext uri="{FF2B5EF4-FFF2-40B4-BE49-F238E27FC236}">
                <a16:creationId xmlns:a16="http://schemas.microsoft.com/office/drawing/2014/main" id="{35461C60-F119-6751-F9AD-4FFF6255CB67}"/>
              </a:ext>
            </a:extLst>
          </p:cNvPr>
          <p:cNvPicPr>
            <a:picLocks noChangeAspect="1"/>
          </p:cNvPicPr>
          <p:nvPr/>
        </p:nvPicPr>
        <p:blipFill>
          <a:blip r:embed="rId6"/>
          <a:stretch>
            <a:fillRect/>
          </a:stretch>
        </p:blipFill>
        <p:spPr>
          <a:xfrm>
            <a:off x="1950217" y="3376942"/>
            <a:ext cx="7486939" cy="6561801"/>
          </a:xfrm>
          <a:prstGeom prst="rect">
            <a:avLst/>
          </a:prstGeom>
        </p:spPr>
      </p:pic>
      <p:sp>
        <p:nvSpPr>
          <p:cNvPr id="23" name="Freeform 23"/>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25" name="Picture 24">
            <a:extLst>
              <a:ext uri="{FF2B5EF4-FFF2-40B4-BE49-F238E27FC236}">
                <a16:creationId xmlns:a16="http://schemas.microsoft.com/office/drawing/2014/main" id="{925549F9-9337-02F8-593D-A9AB5319448C}"/>
              </a:ext>
            </a:extLst>
          </p:cNvPr>
          <p:cNvPicPr>
            <a:picLocks noChangeAspect="1"/>
          </p:cNvPicPr>
          <p:nvPr/>
        </p:nvPicPr>
        <p:blipFill>
          <a:blip r:embed="rId7"/>
          <a:stretch>
            <a:fillRect/>
          </a:stretch>
        </p:blipFill>
        <p:spPr>
          <a:xfrm>
            <a:off x="9680983" y="3376942"/>
            <a:ext cx="7671167" cy="6508567"/>
          </a:xfrm>
          <a:prstGeom prst="rect">
            <a:avLst/>
          </a:prstGeom>
        </p:spPr>
      </p:pic>
      <p:sp>
        <p:nvSpPr>
          <p:cNvPr id="15" name="Freeform 15"/>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6" name="Group 16"/>
          <p:cNvGrpSpPr/>
          <p:nvPr/>
        </p:nvGrpSpPr>
        <p:grpSpPr>
          <a:xfrm>
            <a:off x="16479430" y="8470436"/>
            <a:ext cx="1193520" cy="1159060"/>
            <a:chOff x="0" y="0"/>
            <a:chExt cx="1591360" cy="1545414"/>
          </a:xfrm>
        </p:grpSpPr>
        <p:grpSp>
          <p:nvGrpSpPr>
            <p:cNvPr id="17" name="Group 17"/>
            <p:cNvGrpSpPr/>
            <p:nvPr/>
          </p:nvGrpSpPr>
          <p:grpSpPr>
            <a:xfrm>
              <a:off x="22973" y="0"/>
              <a:ext cx="1545414" cy="1545414"/>
              <a:chOff x="0" y="0"/>
              <a:chExt cx="812800" cy="812800"/>
            </a:xfrm>
          </p:grpSpPr>
          <p:sp>
            <p:nvSpPr>
              <p:cNvPr id="19" name="TextBox 1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grpSp>
        <p:sp>
          <p:nvSpPr>
            <p:cNvPr id="20" name="TextBox 20"/>
            <p:cNvSpPr txBox="1"/>
            <p:nvPr/>
          </p:nvSpPr>
          <p:spPr>
            <a:xfrm>
              <a:off x="0" y="199997"/>
              <a:ext cx="1591360" cy="1085665"/>
            </a:xfrm>
            <a:prstGeom prst="rect">
              <a:avLst/>
            </a:prstGeom>
          </p:spPr>
          <p:txBody>
            <a:bodyPr lIns="0" tIns="0" rIns="0" bIns="0" rtlCol="0" anchor="t">
              <a:spAutoFit/>
            </a:bodyPr>
            <a:lstStyle/>
            <a:p>
              <a:pPr algn="ctr">
                <a:lnSpc>
                  <a:spcPts val="6790"/>
                </a:lnSpc>
              </a:pPr>
              <a:r>
                <a:rPr lang="en-US" sz="4850" dirty="0">
                  <a:solidFill>
                    <a:srgbClr val="331C2C"/>
                  </a:solidFill>
                  <a:latin typeface="Cooper BT Bold"/>
                </a:rPr>
                <a:t>9</a:t>
              </a:r>
            </a:p>
          </p:txBody>
        </p:sp>
      </p:grpSp>
      <p:sp>
        <p:nvSpPr>
          <p:cNvPr id="26" name="TextBox 8">
            <a:extLst>
              <a:ext uri="{FF2B5EF4-FFF2-40B4-BE49-F238E27FC236}">
                <a16:creationId xmlns:a16="http://schemas.microsoft.com/office/drawing/2014/main" id="{58C8ACCB-462B-3A17-EE9F-7AF77C03D03B}"/>
              </a:ext>
            </a:extLst>
          </p:cNvPr>
          <p:cNvSpPr txBox="1"/>
          <p:nvPr/>
        </p:nvSpPr>
        <p:spPr>
          <a:xfrm rot="16200000">
            <a:off x="-3098943" y="4440238"/>
            <a:ext cx="6882108" cy="516232"/>
          </a:xfrm>
          <a:prstGeom prst="rect">
            <a:avLst/>
          </a:prstGeom>
        </p:spPr>
        <p:txBody>
          <a:bodyPr lIns="0" tIns="0" rIns="0" bIns="0" rtlCol="0" anchor="t">
            <a:spAutoFit/>
          </a:bodyPr>
          <a:lstStyle/>
          <a:p>
            <a:pPr algn="ctr">
              <a:lnSpc>
                <a:spcPts val="4376"/>
              </a:lnSpc>
            </a:pPr>
            <a:r>
              <a:rPr lang="en-US" sz="3126" dirty="0">
                <a:solidFill>
                  <a:srgbClr val="331C2C"/>
                </a:solidFill>
                <a:latin typeface="Cooper BT Bold"/>
              </a:rPr>
              <a:t>Mentorness| 2024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2553980" y="895350"/>
            <a:ext cx="13180039" cy="1150956"/>
          </a:xfrm>
          <a:prstGeom prst="rect">
            <a:avLst/>
          </a:prstGeom>
        </p:spPr>
        <p:txBody>
          <a:bodyPr lIns="0" tIns="0" rIns="0" bIns="0" rtlCol="0" anchor="t">
            <a:spAutoFit/>
          </a:bodyPr>
          <a:lstStyle/>
          <a:p>
            <a:pPr algn="ctr">
              <a:lnSpc>
                <a:spcPts val="9799"/>
              </a:lnSpc>
            </a:pPr>
            <a:r>
              <a:rPr lang="en-US" sz="6999" dirty="0">
                <a:solidFill>
                  <a:srgbClr val="331C2C"/>
                </a:solidFill>
                <a:latin typeface="Cooper BT Bold"/>
              </a:rPr>
              <a:t>PROBLEM STATMENT</a:t>
            </a:r>
          </a:p>
        </p:txBody>
      </p:sp>
      <p:sp>
        <p:nvSpPr>
          <p:cNvPr id="3" name="TextBox 3"/>
          <p:cNvSpPr txBox="1"/>
          <p:nvPr/>
        </p:nvSpPr>
        <p:spPr>
          <a:xfrm>
            <a:off x="2673770" y="2099541"/>
            <a:ext cx="13526772" cy="1277401"/>
          </a:xfrm>
          <a:prstGeom prst="rect">
            <a:avLst/>
          </a:prstGeom>
        </p:spPr>
        <p:txBody>
          <a:bodyPr wrap="square" lIns="0" tIns="0" rIns="0" bIns="0" rtlCol="0" anchor="t">
            <a:spAutoFit/>
          </a:bodyPr>
          <a:lstStyle/>
          <a:p>
            <a:pPr algn="l">
              <a:lnSpc>
                <a:spcPts val="5192"/>
              </a:lnSpc>
            </a:pPr>
            <a:r>
              <a:rPr lang="en-US" sz="3709" dirty="0">
                <a:solidFill>
                  <a:srgbClr val="331C2C"/>
                </a:solidFill>
                <a:latin typeface="Cooper BT Bold"/>
              </a:rPr>
              <a:t>Are there regional disparities in the implementation and outcomes of the scheme?</a:t>
            </a:r>
          </a:p>
        </p:txBody>
      </p:sp>
      <p:sp>
        <p:nvSpPr>
          <p:cNvPr id="21" name="Freeform 21"/>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2" name="Freeform 22"/>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3" name="Freeform 23"/>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Freeform 15"/>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6" name="Group 16"/>
          <p:cNvGrpSpPr/>
          <p:nvPr/>
        </p:nvGrpSpPr>
        <p:grpSpPr>
          <a:xfrm>
            <a:off x="16479430" y="8470436"/>
            <a:ext cx="1193520" cy="1159060"/>
            <a:chOff x="0" y="0"/>
            <a:chExt cx="1591360" cy="1545414"/>
          </a:xfrm>
        </p:grpSpPr>
        <p:grpSp>
          <p:nvGrpSpPr>
            <p:cNvPr id="17" name="Group 17"/>
            <p:cNvGrpSpPr/>
            <p:nvPr/>
          </p:nvGrpSpPr>
          <p:grpSpPr>
            <a:xfrm>
              <a:off x="22973" y="0"/>
              <a:ext cx="1545414" cy="1545414"/>
              <a:chOff x="0" y="0"/>
              <a:chExt cx="812800" cy="812800"/>
            </a:xfrm>
          </p:grpSpPr>
          <p:sp>
            <p:nvSpPr>
              <p:cNvPr id="19" name="TextBox 1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grpSp>
        <p:sp>
          <p:nvSpPr>
            <p:cNvPr id="20" name="TextBox 20"/>
            <p:cNvSpPr txBox="1"/>
            <p:nvPr/>
          </p:nvSpPr>
          <p:spPr>
            <a:xfrm>
              <a:off x="0" y="199997"/>
              <a:ext cx="1591360" cy="1085665"/>
            </a:xfrm>
            <a:prstGeom prst="rect">
              <a:avLst/>
            </a:prstGeom>
          </p:spPr>
          <p:txBody>
            <a:bodyPr lIns="0" tIns="0" rIns="0" bIns="0" rtlCol="0" anchor="t">
              <a:spAutoFit/>
            </a:bodyPr>
            <a:lstStyle/>
            <a:p>
              <a:pPr algn="ctr">
                <a:lnSpc>
                  <a:spcPts val="6790"/>
                </a:lnSpc>
              </a:pPr>
              <a:r>
                <a:rPr lang="en-US" sz="4850" dirty="0">
                  <a:solidFill>
                    <a:srgbClr val="331C2C"/>
                  </a:solidFill>
                  <a:latin typeface="Cooper BT Bold"/>
                </a:rPr>
                <a:t>10</a:t>
              </a:r>
            </a:p>
          </p:txBody>
        </p:sp>
      </p:grpSp>
      <p:pic>
        <p:nvPicPr>
          <p:cNvPr id="5" name="Picture 4">
            <a:extLst>
              <a:ext uri="{FF2B5EF4-FFF2-40B4-BE49-F238E27FC236}">
                <a16:creationId xmlns:a16="http://schemas.microsoft.com/office/drawing/2014/main" id="{66397AF0-5437-3122-E1CF-0697E88FAD12}"/>
              </a:ext>
            </a:extLst>
          </p:cNvPr>
          <p:cNvPicPr>
            <a:picLocks noChangeAspect="1"/>
          </p:cNvPicPr>
          <p:nvPr/>
        </p:nvPicPr>
        <p:blipFill>
          <a:blip r:embed="rId6"/>
          <a:stretch>
            <a:fillRect/>
          </a:stretch>
        </p:blipFill>
        <p:spPr>
          <a:xfrm>
            <a:off x="2789861" y="3685978"/>
            <a:ext cx="6108680" cy="6227191"/>
          </a:xfrm>
          <a:prstGeom prst="rect">
            <a:avLst/>
          </a:prstGeom>
        </p:spPr>
      </p:pic>
      <p:pic>
        <p:nvPicPr>
          <p:cNvPr id="6" name="Picture 5">
            <a:extLst>
              <a:ext uri="{FF2B5EF4-FFF2-40B4-BE49-F238E27FC236}">
                <a16:creationId xmlns:a16="http://schemas.microsoft.com/office/drawing/2014/main" id="{9704576C-AB30-B39A-595A-8B446FB782B9}"/>
              </a:ext>
            </a:extLst>
          </p:cNvPr>
          <p:cNvPicPr>
            <a:picLocks noChangeAspect="1"/>
          </p:cNvPicPr>
          <p:nvPr/>
        </p:nvPicPr>
        <p:blipFill>
          <a:blip r:embed="rId7"/>
          <a:stretch>
            <a:fillRect/>
          </a:stretch>
        </p:blipFill>
        <p:spPr>
          <a:xfrm>
            <a:off x="9801011" y="3685977"/>
            <a:ext cx="6399531" cy="6227192"/>
          </a:xfrm>
          <a:prstGeom prst="rect">
            <a:avLst/>
          </a:prstGeom>
        </p:spPr>
      </p:pic>
      <p:sp>
        <p:nvSpPr>
          <p:cNvPr id="7" name="TextBox 8">
            <a:extLst>
              <a:ext uri="{FF2B5EF4-FFF2-40B4-BE49-F238E27FC236}">
                <a16:creationId xmlns:a16="http://schemas.microsoft.com/office/drawing/2014/main" id="{9C44771E-77E6-65F9-2395-B69A8336820D}"/>
              </a:ext>
            </a:extLst>
          </p:cNvPr>
          <p:cNvSpPr txBox="1"/>
          <p:nvPr/>
        </p:nvSpPr>
        <p:spPr>
          <a:xfrm rot="16200000">
            <a:off x="-3098943" y="4440238"/>
            <a:ext cx="6882108" cy="516232"/>
          </a:xfrm>
          <a:prstGeom prst="rect">
            <a:avLst/>
          </a:prstGeom>
        </p:spPr>
        <p:txBody>
          <a:bodyPr lIns="0" tIns="0" rIns="0" bIns="0" rtlCol="0" anchor="t">
            <a:spAutoFit/>
          </a:bodyPr>
          <a:lstStyle/>
          <a:p>
            <a:pPr algn="ctr">
              <a:lnSpc>
                <a:spcPts val="4376"/>
              </a:lnSpc>
            </a:pPr>
            <a:r>
              <a:rPr lang="en-US" sz="3126" dirty="0">
                <a:solidFill>
                  <a:srgbClr val="331C2C"/>
                </a:solidFill>
                <a:latin typeface="Cooper BT Bold"/>
              </a:rPr>
              <a:t>Mentorness| 2024</a:t>
            </a:r>
          </a:p>
        </p:txBody>
      </p:sp>
    </p:spTree>
    <p:extLst>
      <p:ext uri="{BB962C8B-B14F-4D97-AF65-F5344CB8AC3E}">
        <p14:creationId xmlns:p14="http://schemas.microsoft.com/office/powerpoint/2010/main" val="1416094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2553980" y="895350"/>
            <a:ext cx="13180039" cy="1150956"/>
          </a:xfrm>
          <a:prstGeom prst="rect">
            <a:avLst/>
          </a:prstGeom>
        </p:spPr>
        <p:txBody>
          <a:bodyPr lIns="0" tIns="0" rIns="0" bIns="0" rtlCol="0" anchor="t">
            <a:spAutoFit/>
          </a:bodyPr>
          <a:lstStyle/>
          <a:p>
            <a:pPr algn="ctr">
              <a:lnSpc>
                <a:spcPts val="9799"/>
              </a:lnSpc>
            </a:pPr>
            <a:r>
              <a:rPr lang="en-US" sz="6999" dirty="0">
                <a:solidFill>
                  <a:srgbClr val="331C2C"/>
                </a:solidFill>
                <a:latin typeface="Cooper BT Bold"/>
              </a:rPr>
              <a:t>PROBLEM STATMENT</a:t>
            </a:r>
          </a:p>
        </p:txBody>
      </p:sp>
      <p:sp>
        <p:nvSpPr>
          <p:cNvPr id="3" name="TextBox 3"/>
          <p:cNvSpPr txBox="1"/>
          <p:nvPr/>
        </p:nvSpPr>
        <p:spPr>
          <a:xfrm>
            <a:off x="2673770" y="2099541"/>
            <a:ext cx="13526772" cy="1277401"/>
          </a:xfrm>
          <a:prstGeom prst="rect">
            <a:avLst/>
          </a:prstGeom>
        </p:spPr>
        <p:txBody>
          <a:bodyPr wrap="square" lIns="0" tIns="0" rIns="0" bIns="0" rtlCol="0" anchor="t">
            <a:spAutoFit/>
          </a:bodyPr>
          <a:lstStyle/>
          <a:p>
            <a:pPr algn="l">
              <a:lnSpc>
                <a:spcPts val="5192"/>
              </a:lnSpc>
            </a:pPr>
            <a:r>
              <a:rPr lang="en-US" sz="3709" dirty="0">
                <a:solidFill>
                  <a:srgbClr val="331C2C"/>
                </a:solidFill>
                <a:latin typeface="Cooper BT Bold"/>
              </a:rPr>
              <a:t>What is the utilization of the allocated budget, and how does it correlate with employment generation?</a:t>
            </a:r>
          </a:p>
        </p:txBody>
      </p:sp>
      <p:sp>
        <p:nvSpPr>
          <p:cNvPr id="21" name="Freeform 21"/>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2" name="Freeform 22"/>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3" name="Freeform 23"/>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Freeform 15"/>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6" name="Group 16"/>
          <p:cNvGrpSpPr/>
          <p:nvPr/>
        </p:nvGrpSpPr>
        <p:grpSpPr>
          <a:xfrm>
            <a:off x="16479430" y="8470436"/>
            <a:ext cx="1193520" cy="1159060"/>
            <a:chOff x="0" y="0"/>
            <a:chExt cx="1591360" cy="1545414"/>
          </a:xfrm>
        </p:grpSpPr>
        <p:grpSp>
          <p:nvGrpSpPr>
            <p:cNvPr id="17" name="Group 17"/>
            <p:cNvGrpSpPr/>
            <p:nvPr/>
          </p:nvGrpSpPr>
          <p:grpSpPr>
            <a:xfrm>
              <a:off x="22973" y="0"/>
              <a:ext cx="1545414" cy="1545414"/>
              <a:chOff x="0" y="0"/>
              <a:chExt cx="812800" cy="812800"/>
            </a:xfrm>
          </p:grpSpPr>
          <p:sp>
            <p:nvSpPr>
              <p:cNvPr id="19" name="TextBox 1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grpSp>
        <p:sp>
          <p:nvSpPr>
            <p:cNvPr id="20" name="TextBox 20"/>
            <p:cNvSpPr txBox="1"/>
            <p:nvPr/>
          </p:nvSpPr>
          <p:spPr>
            <a:xfrm>
              <a:off x="0" y="199997"/>
              <a:ext cx="1591360" cy="1085665"/>
            </a:xfrm>
            <a:prstGeom prst="rect">
              <a:avLst/>
            </a:prstGeom>
          </p:spPr>
          <p:txBody>
            <a:bodyPr lIns="0" tIns="0" rIns="0" bIns="0" rtlCol="0" anchor="t">
              <a:spAutoFit/>
            </a:bodyPr>
            <a:lstStyle/>
            <a:p>
              <a:pPr algn="ctr">
                <a:lnSpc>
                  <a:spcPts val="6790"/>
                </a:lnSpc>
              </a:pPr>
              <a:r>
                <a:rPr lang="en-US" sz="4850" dirty="0">
                  <a:solidFill>
                    <a:srgbClr val="331C2C"/>
                  </a:solidFill>
                  <a:latin typeface="Cooper BT Bold"/>
                </a:rPr>
                <a:t>11</a:t>
              </a:r>
            </a:p>
          </p:txBody>
        </p:sp>
      </p:grpSp>
      <p:pic>
        <p:nvPicPr>
          <p:cNvPr id="7" name="Picture 6">
            <a:extLst>
              <a:ext uri="{FF2B5EF4-FFF2-40B4-BE49-F238E27FC236}">
                <a16:creationId xmlns:a16="http://schemas.microsoft.com/office/drawing/2014/main" id="{AB83D487-98FD-564C-CF64-DE55A9130E8F}"/>
              </a:ext>
            </a:extLst>
          </p:cNvPr>
          <p:cNvPicPr>
            <a:picLocks noChangeAspect="1"/>
          </p:cNvPicPr>
          <p:nvPr/>
        </p:nvPicPr>
        <p:blipFill>
          <a:blip r:embed="rId6"/>
          <a:stretch>
            <a:fillRect/>
          </a:stretch>
        </p:blipFill>
        <p:spPr>
          <a:xfrm>
            <a:off x="1655681" y="3664999"/>
            <a:ext cx="7001529" cy="5596173"/>
          </a:xfrm>
          <a:prstGeom prst="rect">
            <a:avLst/>
          </a:prstGeom>
        </p:spPr>
      </p:pic>
      <p:pic>
        <p:nvPicPr>
          <p:cNvPr id="8" name="Picture 7">
            <a:extLst>
              <a:ext uri="{FF2B5EF4-FFF2-40B4-BE49-F238E27FC236}">
                <a16:creationId xmlns:a16="http://schemas.microsoft.com/office/drawing/2014/main" id="{AF6F56C5-7FD0-B467-12E2-CE572C57C8EC}"/>
              </a:ext>
            </a:extLst>
          </p:cNvPr>
          <p:cNvPicPr>
            <a:picLocks noChangeAspect="1"/>
          </p:cNvPicPr>
          <p:nvPr/>
        </p:nvPicPr>
        <p:blipFill>
          <a:blip r:embed="rId7"/>
          <a:stretch>
            <a:fillRect/>
          </a:stretch>
        </p:blipFill>
        <p:spPr>
          <a:xfrm>
            <a:off x="9010230" y="3713034"/>
            <a:ext cx="7486430" cy="5548138"/>
          </a:xfrm>
          <a:prstGeom prst="rect">
            <a:avLst/>
          </a:prstGeom>
        </p:spPr>
      </p:pic>
      <p:sp>
        <p:nvSpPr>
          <p:cNvPr id="9" name="TextBox 8">
            <a:extLst>
              <a:ext uri="{FF2B5EF4-FFF2-40B4-BE49-F238E27FC236}">
                <a16:creationId xmlns:a16="http://schemas.microsoft.com/office/drawing/2014/main" id="{CD758F21-7C03-50FF-3455-EB21ED7DD300}"/>
              </a:ext>
            </a:extLst>
          </p:cNvPr>
          <p:cNvSpPr txBox="1"/>
          <p:nvPr/>
        </p:nvSpPr>
        <p:spPr>
          <a:xfrm rot="16200000">
            <a:off x="-3098943" y="4440238"/>
            <a:ext cx="6882108" cy="516232"/>
          </a:xfrm>
          <a:prstGeom prst="rect">
            <a:avLst/>
          </a:prstGeom>
        </p:spPr>
        <p:txBody>
          <a:bodyPr lIns="0" tIns="0" rIns="0" bIns="0" rtlCol="0" anchor="t">
            <a:spAutoFit/>
          </a:bodyPr>
          <a:lstStyle/>
          <a:p>
            <a:pPr algn="ctr">
              <a:lnSpc>
                <a:spcPts val="4376"/>
              </a:lnSpc>
            </a:pPr>
            <a:r>
              <a:rPr lang="en-US" sz="3126" dirty="0">
                <a:solidFill>
                  <a:srgbClr val="331C2C"/>
                </a:solidFill>
                <a:latin typeface="Cooper BT Bold"/>
              </a:rPr>
              <a:t>Mentorness| 2024</a:t>
            </a:r>
          </a:p>
        </p:txBody>
      </p:sp>
    </p:spTree>
    <p:extLst>
      <p:ext uri="{BB962C8B-B14F-4D97-AF65-F5344CB8AC3E}">
        <p14:creationId xmlns:p14="http://schemas.microsoft.com/office/powerpoint/2010/main" val="195264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2553980" y="895350"/>
            <a:ext cx="13180039" cy="1150956"/>
          </a:xfrm>
          <a:prstGeom prst="rect">
            <a:avLst/>
          </a:prstGeom>
        </p:spPr>
        <p:txBody>
          <a:bodyPr lIns="0" tIns="0" rIns="0" bIns="0" rtlCol="0" anchor="t">
            <a:spAutoFit/>
          </a:bodyPr>
          <a:lstStyle/>
          <a:p>
            <a:pPr algn="ctr">
              <a:lnSpc>
                <a:spcPts val="9799"/>
              </a:lnSpc>
            </a:pPr>
            <a:r>
              <a:rPr lang="en-US" sz="6999" dirty="0">
                <a:solidFill>
                  <a:srgbClr val="331C2C"/>
                </a:solidFill>
                <a:latin typeface="Cooper BT Bold"/>
              </a:rPr>
              <a:t>PROBLEM STATMENT</a:t>
            </a:r>
          </a:p>
        </p:txBody>
      </p:sp>
      <p:sp>
        <p:nvSpPr>
          <p:cNvPr id="3" name="TextBox 3"/>
          <p:cNvSpPr txBox="1"/>
          <p:nvPr/>
        </p:nvSpPr>
        <p:spPr>
          <a:xfrm>
            <a:off x="2673770" y="2099541"/>
            <a:ext cx="13526772" cy="1277401"/>
          </a:xfrm>
          <a:prstGeom prst="rect">
            <a:avLst/>
          </a:prstGeom>
        </p:spPr>
        <p:txBody>
          <a:bodyPr wrap="square" lIns="0" tIns="0" rIns="0" bIns="0" rtlCol="0" anchor="t">
            <a:spAutoFit/>
          </a:bodyPr>
          <a:lstStyle/>
          <a:p>
            <a:pPr algn="l">
              <a:lnSpc>
                <a:spcPts val="5192"/>
              </a:lnSpc>
            </a:pPr>
            <a:r>
              <a:rPr lang="en-US" sz="3709" dirty="0">
                <a:solidFill>
                  <a:srgbClr val="331C2C"/>
                </a:solidFill>
                <a:latin typeface="Cooper BT Bold"/>
              </a:rPr>
              <a:t>What is the utilization of the allocated budget, and how does it correlate with employment generation?</a:t>
            </a:r>
          </a:p>
        </p:txBody>
      </p:sp>
      <p:sp>
        <p:nvSpPr>
          <p:cNvPr id="21" name="Freeform 21"/>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2" name="Freeform 22"/>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3" name="Freeform 23"/>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Freeform 15"/>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6" name="Group 16"/>
          <p:cNvGrpSpPr/>
          <p:nvPr/>
        </p:nvGrpSpPr>
        <p:grpSpPr>
          <a:xfrm>
            <a:off x="16479430" y="8470436"/>
            <a:ext cx="1193520" cy="1159060"/>
            <a:chOff x="0" y="0"/>
            <a:chExt cx="1591360" cy="1545414"/>
          </a:xfrm>
        </p:grpSpPr>
        <p:grpSp>
          <p:nvGrpSpPr>
            <p:cNvPr id="17" name="Group 17"/>
            <p:cNvGrpSpPr/>
            <p:nvPr/>
          </p:nvGrpSpPr>
          <p:grpSpPr>
            <a:xfrm>
              <a:off x="22973" y="0"/>
              <a:ext cx="1545414" cy="1545414"/>
              <a:chOff x="0" y="0"/>
              <a:chExt cx="812800" cy="812800"/>
            </a:xfrm>
          </p:grpSpPr>
          <p:sp>
            <p:nvSpPr>
              <p:cNvPr id="19" name="TextBox 1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grpSp>
        <p:sp>
          <p:nvSpPr>
            <p:cNvPr id="20" name="TextBox 20"/>
            <p:cNvSpPr txBox="1"/>
            <p:nvPr/>
          </p:nvSpPr>
          <p:spPr>
            <a:xfrm>
              <a:off x="0" y="199997"/>
              <a:ext cx="1591360" cy="1085665"/>
            </a:xfrm>
            <a:prstGeom prst="rect">
              <a:avLst/>
            </a:prstGeom>
          </p:spPr>
          <p:txBody>
            <a:bodyPr lIns="0" tIns="0" rIns="0" bIns="0" rtlCol="0" anchor="t">
              <a:spAutoFit/>
            </a:bodyPr>
            <a:lstStyle/>
            <a:p>
              <a:pPr algn="ctr">
                <a:lnSpc>
                  <a:spcPts val="6790"/>
                </a:lnSpc>
              </a:pPr>
              <a:r>
                <a:rPr lang="en-US" sz="4850" dirty="0">
                  <a:solidFill>
                    <a:srgbClr val="331C2C"/>
                  </a:solidFill>
                  <a:latin typeface="Cooper BT Bold"/>
                </a:rPr>
                <a:t>11</a:t>
              </a:r>
            </a:p>
          </p:txBody>
        </p:sp>
      </p:grpSp>
      <p:sp>
        <p:nvSpPr>
          <p:cNvPr id="9" name="TextBox 8">
            <a:extLst>
              <a:ext uri="{FF2B5EF4-FFF2-40B4-BE49-F238E27FC236}">
                <a16:creationId xmlns:a16="http://schemas.microsoft.com/office/drawing/2014/main" id="{CD758F21-7C03-50FF-3455-EB21ED7DD300}"/>
              </a:ext>
            </a:extLst>
          </p:cNvPr>
          <p:cNvSpPr txBox="1"/>
          <p:nvPr/>
        </p:nvSpPr>
        <p:spPr>
          <a:xfrm rot="16200000">
            <a:off x="-3098943" y="4440238"/>
            <a:ext cx="6882108" cy="516232"/>
          </a:xfrm>
          <a:prstGeom prst="rect">
            <a:avLst/>
          </a:prstGeom>
        </p:spPr>
        <p:txBody>
          <a:bodyPr lIns="0" tIns="0" rIns="0" bIns="0" rtlCol="0" anchor="t">
            <a:spAutoFit/>
          </a:bodyPr>
          <a:lstStyle/>
          <a:p>
            <a:pPr algn="ctr">
              <a:lnSpc>
                <a:spcPts val="4376"/>
              </a:lnSpc>
            </a:pPr>
            <a:r>
              <a:rPr lang="en-US" sz="3126" dirty="0">
                <a:solidFill>
                  <a:srgbClr val="331C2C"/>
                </a:solidFill>
                <a:latin typeface="Cooper BT Bold"/>
              </a:rPr>
              <a:t>Mentorness| 2024</a:t>
            </a:r>
          </a:p>
        </p:txBody>
      </p:sp>
      <p:pic>
        <p:nvPicPr>
          <p:cNvPr id="4" name="Picture 3">
            <a:extLst>
              <a:ext uri="{FF2B5EF4-FFF2-40B4-BE49-F238E27FC236}">
                <a16:creationId xmlns:a16="http://schemas.microsoft.com/office/drawing/2014/main" id="{8B5BB9A2-E614-6A69-D7F7-88F76475CE85}"/>
              </a:ext>
            </a:extLst>
          </p:cNvPr>
          <p:cNvPicPr>
            <a:picLocks noChangeAspect="1"/>
          </p:cNvPicPr>
          <p:nvPr/>
        </p:nvPicPr>
        <p:blipFill>
          <a:blip r:embed="rId6"/>
          <a:stretch>
            <a:fillRect/>
          </a:stretch>
        </p:blipFill>
        <p:spPr>
          <a:xfrm>
            <a:off x="4839429" y="3430177"/>
            <a:ext cx="7772400" cy="6664857"/>
          </a:xfrm>
          <a:prstGeom prst="rect">
            <a:avLst/>
          </a:prstGeom>
        </p:spPr>
      </p:pic>
    </p:spTree>
    <p:extLst>
      <p:ext uri="{BB962C8B-B14F-4D97-AF65-F5344CB8AC3E}">
        <p14:creationId xmlns:p14="http://schemas.microsoft.com/office/powerpoint/2010/main" val="2666842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2553980" y="895350"/>
            <a:ext cx="13180039" cy="1150956"/>
          </a:xfrm>
          <a:prstGeom prst="rect">
            <a:avLst/>
          </a:prstGeom>
        </p:spPr>
        <p:txBody>
          <a:bodyPr lIns="0" tIns="0" rIns="0" bIns="0" rtlCol="0" anchor="t">
            <a:spAutoFit/>
          </a:bodyPr>
          <a:lstStyle/>
          <a:p>
            <a:pPr algn="ctr">
              <a:lnSpc>
                <a:spcPts val="9799"/>
              </a:lnSpc>
            </a:pPr>
            <a:r>
              <a:rPr lang="en-US" sz="6999" dirty="0">
                <a:solidFill>
                  <a:srgbClr val="331C2C"/>
                </a:solidFill>
                <a:latin typeface="Cooper BT Bold"/>
              </a:rPr>
              <a:t>PROBLEM STATMENT</a:t>
            </a:r>
          </a:p>
        </p:txBody>
      </p:sp>
      <p:sp>
        <p:nvSpPr>
          <p:cNvPr id="3" name="TextBox 3"/>
          <p:cNvSpPr txBox="1"/>
          <p:nvPr/>
        </p:nvSpPr>
        <p:spPr>
          <a:xfrm>
            <a:off x="2673770" y="2099541"/>
            <a:ext cx="13526772" cy="1271245"/>
          </a:xfrm>
          <a:prstGeom prst="rect">
            <a:avLst/>
          </a:prstGeom>
        </p:spPr>
        <p:txBody>
          <a:bodyPr wrap="square" lIns="0" tIns="0" rIns="0" bIns="0" rtlCol="0" anchor="t">
            <a:spAutoFit/>
          </a:bodyPr>
          <a:lstStyle/>
          <a:p>
            <a:pPr algn="l">
              <a:lnSpc>
                <a:spcPts val="5192"/>
              </a:lnSpc>
            </a:pPr>
            <a:r>
              <a:rPr lang="en-US" sz="3500" dirty="0">
                <a:solidFill>
                  <a:srgbClr val="331C2C"/>
                </a:solidFill>
                <a:latin typeface="Cooper BT Bold"/>
              </a:rPr>
              <a:t>What are the key factors contributing to the completion of NREGA works, and are there any roadblocks to its success?</a:t>
            </a:r>
          </a:p>
        </p:txBody>
      </p:sp>
      <p:sp>
        <p:nvSpPr>
          <p:cNvPr id="21" name="Freeform 21"/>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2" name="Freeform 22"/>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3" name="Freeform 23"/>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Freeform 15"/>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6" name="Group 16"/>
          <p:cNvGrpSpPr/>
          <p:nvPr/>
        </p:nvGrpSpPr>
        <p:grpSpPr>
          <a:xfrm>
            <a:off x="16479430" y="8470436"/>
            <a:ext cx="1193520" cy="1159060"/>
            <a:chOff x="0" y="0"/>
            <a:chExt cx="1591360" cy="1545414"/>
          </a:xfrm>
        </p:grpSpPr>
        <p:grpSp>
          <p:nvGrpSpPr>
            <p:cNvPr id="17" name="Group 17"/>
            <p:cNvGrpSpPr/>
            <p:nvPr/>
          </p:nvGrpSpPr>
          <p:grpSpPr>
            <a:xfrm>
              <a:off x="22973" y="0"/>
              <a:ext cx="1545414" cy="1545414"/>
              <a:chOff x="0" y="0"/>
              <a:chExt cx="812800" cy="812800"/>
            </a:xfrm>
          </p:grpSpPr>
          <p:sp>
            <p:nvSpPr>
              <p:cNvPr id="19" name="TextBox 1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grpSp>
        <p:sp>
          <p:nvSpPr>
            <p:cNvPr id="20" name="TextBox 20"/>
            <p:cNvSpPr txBox="1"/>
            <p:nvPr/>
          </p:nvSpPr>
          <p:spPr>
            <a:xfrm>
              <a:off x="0" y="199997"/>
              <a:ext cx="1591360" cy="1085665"/>
            </a:xfrm>
            <a:prstGeom prst="rect">
              <a:avLst/>
            </a:prstGeom>
          </p:spPr>
          <p:txBody>
            <a:bodyPr lIns="0" tIns="0" rIns="0" bIns="0" rtlCol="0" anchor="t">
              <a:spAutoFit/>
            </a:bodyPr>
            <a:lstStyle/>
            <a:p>
              <a:pPr algn="ctr">
                <a:lnSpc>
                  <a:spcPts val="6790"/>
                </a:lnSpc>
              </a:pPr>
              <a:r>
                <a:rPr lang="en-US" sz="4850" dirty="0">
                  <a:solidFill>
                    <a:srgbClr val="331C2C"/>
                  </a:solidFill>
                  <a:latin typeface="Cooper BT Bold"/>
                </a:rPr>
                <a:t>12</a:t>
              </a:r>
            </a:p>
          </p:txBody>
        </p:sp>
      </p:grpSp>
      <p:pic>
        <p:nvPicPr>
          <p:cNvPr id="5" name="Picture 4">
            <a:extLst>
              <a:ext uri="{FF2B5EF4-FFF2-40B4-BE49-F238E27FC236}">
                <a16:creationId xmlns:a16="http://schemas.microsoft.com/office/drawing/2014/main" id="{CD13B344-AC33-2303-16CD-5A581720F892}"/>
              </a:ext>
            </a:extLst>
          </p:cNvPr>
          <p:cNvPicPr>
            <a:picLocks noChangeAspect="1"/>
          </p:cNvPicPr>
          <p:nvPr/>
        </p:nvPicPr>
        <p:blipFill>
          <a:blip r:embed="rId6"/>
          <a:stretch>
            <a:fillRect/>
          </a:stretch>
        </p:blipFill>
        <p:spPr>
          <a:xfrm>
            <a:off x="4312412" y="3499304"/>
            <a:ext cx="10439400" cy="6600539"/>
          </a:xfrm>
          <a:prstGeom prst="rect">
            <a:avLst/>
          </a:prstGeom>
        </p:spPr>
      </p:pic>
      <p:sp>
        <p:nvSpPr>
          <p:cNvPr id="6" name="TextBox 8">
            <a:extLst>
              <a:ext uri="{FF2B5EF4-FFF2-40B4-BE49-F238E27FC236}">
                <a16:creationId xmlns:a16="http://schemas.microsoft.com/office/drawing/2014/main" id="{86EEB01B-7EA5-8E28-C32B-F437F65CD014}"/>
              </a:ext>
            </a:extLst>
          </p:cNvPr>
          <p:cNvSpPr txBox="1"/>
          <p:nvPr/>
        </p:nvSpPr>
        <p:spPr>
          <a:xfrm rot="16200000">
            <a:off x="-3098943" y="4440238"/>
            <a:ext cx="6882108" cy="516232"/>
          </a:xfrm>
          <a:prstGeom prst="rect">
            <a:avLst/>
          </a:prstGeom>
        </p:spPr>
        <p:txBody>
          <a:bodyPr lIns="0" tIns="0" rIns="0" bIns="0" rtlCol="0" anchor="t">
            <a:spAutoFit/>
          </a:bodyPr>
          <a:lstStyle/>
          <a:p>
            <a:pPr algn="ctr">
              <a:lnSpc>
                <a:spcPts val="4376"/>
              </a:lnSpc>
            </a:pPr>
            <a:r>
              <a:rPr lang="en-US" sz="3126" dirty="0">
                <a:solidFill>
                  <a:srgbClr val="331C2C"/>
                </a:solidFill>
                <a:latin typeface="Cooper BT Bold"/>
              </a:rPr>
              <a:t>Mentorness| 2024</a:t>
            </a:r>
          </a:p>
        </p:txBody>
      </p:sp>
    </p:spTree>
    <p:extLst>
      <p:ext uri="{BB962C8B-B14F-4D97-AF65-F5344CB8AC3E}">
        <p14:creationId xmlns:p14="http://schemas.microsoft.com/office/powerpoint/2010/main" val="1530875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2553980" y="895350"/>
            <a:ext cx="13180039" cy="1150956"/>
          </a:xfrm>
          <a:prstGeom prst="rect">
            <a:avLst/>
          </a:prstGeom>
        </p:spPr>
        <p:txBody>
          <a:bodyPr lIns="0" tIns="0" rIns="0" bIns="0" rtlCol="0" anchor="t">
            <a:spAutoFit/>
          </a:bodyPr>
          <a:lstStyle/>
          <a:p>
            <a:pPr algn="ctr">
              <a:lnSpc>
                <a:spcPts val="9799"/>
              </a:lnSpc>
            </a:pPr>
            <a:r>
              <a:rPr lang="en-US" sz="6999" dirty="0">
                <a:solidFill>
                  <a:srgbClr val="331C2C"/>
                </a:solidFill>
                <a:latin typeface="Cooper BT Bold"/>
              </a:rPr>
              <a:t>PROBLEM STATMENT</a:t>
            </a:r>
          </a:p>
        </p:txBody>
      </p:sp>
      <p:sp>
        <p:nvSpPr>
          <p:cNvPr id="3" name="TextBox 3"/>
          <p:cNvSpPr txBox="1"/>
          <p:nvPr/>
        </p:nvSpPr>
        <p:spPr>
          <a:xfrm>
            <a:off x="1216059" y="2099541"/>
            <a:ext cx="14984483" cy="1271245"/>
          </a:xfrm>
          <a:prstGeom prst="rect">
            <a:avLst/>
          </a:prstGeom>
        </p:spPr>
        <p:txBody>
          <a:bodyPr wrap="square" lIns="0" tIns="0" rIns="0" bIns="0" rtlCol="0" anchor="t">
            <a:spAutoFit/>
          </a:bodyPr>
          <a:lstStyle/>
          <a:p>
            <a:pPr algn="l">
              <a:lnSpc>
                <a:spcPts val="5192"/>
              </a:lnSpc>
            </a:pPr>
            <a:r>
              <a:rPr lang="en-US" sz="3500" dirty="0">
                <a:solidFill>
                  <a:srgbClr val="331C2C"/>
                </a:solidFill>
                <a:latin typeface="Cooper BT Bold"/>
              </a:rPr>
              <a:t>Can data-driven insights guide policymakers and administrators in optimizing the scheme's impact?</a:t>
            </a:r>
          </a:p>
        </p:txBody>
      </p:sp>
      <p:sp>
        <p:nvSpPr>
          <p:cNvPr id="21" name="Freeform 21"/>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2" name="Freeform 22"/>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3" name="Freeform 23"/>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Freeform 15"/>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6" name="Group 16"/>
          <p:cNvGrpSpPr/>
          <p:nvPr/>
        </p:nvGrpSpPr>
        <p:grpSpPr>
          <a:xfrm>
            <a:off x="16479430" y="8470436"/>
            <a:ext cx="1193520" cy="1159060"/>
            <a:chOff x="0" y="0"/>
            <a:chExt cx="1591360" cy="1545414"/>
          </a:xfrm>
        </p:grpSpPr>
        <p:grpSp>
          <p:nvGrpSpPr>
            <p:cNvPr id="17" name="Group 17"/>
            <p:cNvGrpSpPr/>
            <p:nvPr/>
          </p:nvGrpSpPr>
          <p:grpSpPr>
            <a:xfrm>
              <a:off x="22973" y="0"/>
              <a:ext cx="1545414" cy="1545414"/>
              <a:chOff x="0" y="0"/>
              <a:chExt cx="812800" cy="812800"/>
            </a:xfrm>
          </p:grpSpPr>
          <p:sp>
            <p:nvSpPr>
              <p:cNvPr id="19" name="TextBox 1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grpSp>
        <p:sp>
          <p:nvSpPr>
            <p:cNvPr id="20" name="TextBox 20"/>
            <p:cNvSpPr txBox="1"/>
            <p:nvPr/>
          </p:nvSpPr>
          <p:spPr>
            <a:xfrm>
              <a:off x="0" y="199997"/>
              <a:ext cx="1591360" cy="1085665"/>
            </a:xfrm>
            <a:prstGeom prst="rect">
              <a:avLst/>
            </a:prstGeom>
          </p:spPr>
          <p:txBody>
            <a:bodyPr lIns="0" tIns="0" rIns="0" bIns="0" rtlCol="0" anchor="t">
              <a:spAutoFit/>
            </a:bodyPr>
            <a:lstStyle/>
            <a:p>
              <a:pPr algn="ctr">
                <a:lnSpc>
                  <a:spcPts val="6790"/>
                </a:lnSpc>
              </a:pPr>
              <a:r>
                <a:rPr lang="en-US" sz="4850" dirty="0">
                  <a:solidFill>
                    <a:srgbClr val="331C2C"/>
                  </a:solidFill>
                  <a:latin typeface="Cooper BT Bold"/>
                </a:rPr>
                <a:t>13</a:t>
              </a:r>
            </a:p>
          </p:txBody>
        </p:sp>
      </p:grpSp>
      <p:sp>
        <p:nvSpPr>
          <p:cNvPr id="6" name="TextBox 8">
            <a:extLst>
              <a:ext uri="{FF2B5EF4-FFF2-40B4-BE49-F238E27FC236}">
                <a16:creationId xmlns:a16="http://schemas.microsoft.com/office/drawing/2014/main" id="{86EEB01B-7EA5-8E28-C32B-F437F65CD014}"/>
              </a:ext>
            </a:extLst>
          </p:cNvPr>
          <p:cNvSpPr txBox="1"/>
          <p:nvPr/>
        </p:nvSpPr>
        <p:spPr>
          <a:xfrm rot="16200000">
            <a:off x="-3098943" y="4440238"/>
            <a:ext cx="6882108" cy="516232"/>
          </a:xfrm>
          <a:prstGeom prst="rect">
            <a:avLst/>
          </a:prstGeom>
        </p:spPr>
        <p:txBody>
          <a:bodyPr lIns="0" tIns="0" rIns="0" bIns="0" rtlCol="0" anchor="t">
            <a:spAutoFit/>
          </a:bodyPr>
          <a:lstStyle/>
          <a:p>
            <a:pPr algn="ctr">
              <a:lnSpc>
                <a:spcPts val="4376"/>
              </a:lnSpc>
            </a:pPr>
            <a:r>
              <a:rPr lang="en-US" sz="3126" dirty="0">
                <a:solidFill>
                  <a:srgbClr val="331C2C"/>
                </a:solidFill>
                <a:latin typeface="Cooper BT Bold"/>
              </a:rPr>
              <a:t>Mentorness| 2024</a:t>
            </a:r>
          </a:p>
        </p:txBody>
      </p:sp>
      <p:sp>
        <p:nvSpPr>
          <p:cNvPr id="4" name="TextBox 3">
            <a:extLst>
              <a:ext uri="{FF2B5EF4-FFF2-40B4-BE49-F238E27FC236}">
                <a16:creationId xmlns:a16="http://schemas.microsoft.com/office/drawing/2014/main" id="{59996A89-0BA3-1F39-3EF4-9640F2074DDB}"/>
              </a:ext>
            </a:extLst>
          </p:cNvPr>
          <p:cNvSpPr txBox="1"/>
          <p:nvPr/>
        </p:nvSpPr>
        <p:spPr>
          <a:xfrm>
            <a:off x="1216059" y="3526071"/>
            <a:ext cx="11776586" cy="2785378"/>
          </a:xfrm>
          <a:prstGeom prst="rect">
            <a:avLst/>
          </a:prstGeom>
          <a:noFill/>
        </p:spPr>
        <p:txBody>
          <a:bodyPr wrap="square" rtlCol="0">
            <a:spAutoFit/>
          </a:bodyPr>
          <a:lstStyle/>
          <a:p>
            <a:r>
              <a:rPr lang="en-US" sz="2500" dirty="0"/>
              <a:t>1.⁠ ⁠</a:t>
            </a:r>
            <a:r>
              <a:rPr lang="en-US" sz="2500" b="1" dirty="0"/>
              <a:t>Identify Effective Resource Allocation:</a:t>
            </a:r>
          </a:p>
          <a:p>
            <a:r>
              <a:rPr lang="en-US" sz="2500" dirty="0"/>
              <a:t>   - </a:t>
            </a:r>
            <a:r>
              <a:rPr lang="en-US" sz="2500" b="1" dirty="0"/>
              <a:t>Budget Utilization: </a:t>
            </a:r>
            <a:r>
              <a:rPr lang="en-US" sz="2500" dirty="0"/>
              <a:t>Analyze how funds are being used across different regions and projects. This helps identify areas where budget utilization is optimal and regions where funds may be underutilized or misallocated.</a:t>
            </a:r>
          </a:p>
          <a:p>
            <a:r>
              <a:rPr lang="en-US" sz="2500" dirty="0"/>
              <a:t>   - </a:t>
            </a:r>
            <a:r>
              <a:rPr lang="en-US" sz="2500" b="1" dirty="0"/>
              <a:t>Labor Distribution: </a:t>
            </a:r>
            <a:r>
              <a:rPr lang="en-US" sz="2500" dirty="0"/>
              <a:t>Assess the distribution of labor resources to ensure that regions with higher demand are adequately staffed.</a:t>
            </a:r>
          </a:p>
          <a:p>
            <a:endParaRPr lang="en-US" sz="2500" dirty="0"/>
          </a:p>
        </p:txBody>
      </p:sp>
      <p:sp>
        <p:nvSpPr>
          <p:cNvPr id="7" name="TextBox 6">
            <a:extLst>
              <a:ext uri="{FF2B5EF4-FFF2-40B4-BE49-F238E27FC236}">
                <a16:creationId xmlns:a16="http://schemas.microsoft.com/office/drawing/2014/main" id="{60C99AE0-9296-C320-7DEE-D4871B399C79}"/>
              </a:ext>
            </a:extLst>
          </p:cNvPr>
          <p:cNvSpPr txBox="1"/>
          <p:nvPr/>
        </p:nvSpPr>
        <p:spPr>
          <a:xfrm>
            <a:off x="1216059" y="6078368"/>
            <a:ext cx="10526486" cy="2400657"/>
          </a:xfrm>
          <a:prstGeom prst="rect">
            <a:avLst/>
          </a:prstGeom>
          <a:noFill/>
        </p:spPr>
        <p:txBody>
          <a:bodyPr wrap="square" rtlCol="0">
            <a:spAutoFit/>
          </a:bodyPr>
          <a:lstStyle/>
          <a:p>
            <a:r>
              <a:rPr lang="en-US" sz="2500" dirty="0"/>
              <a:t>2.⁠ ⁠</a:t>
            </a:r>
            <a:r>
              <a:rPr lang="en-US" sz="2500" b="1" dirty="0"/>
              <a:t>Highlight Regional Disparities:</a:t>
            </a:r>
          </a:p>
          <a:p>
            <a:r>
              <a:rPr lang="en-US" sz="2500" dirty="0"/>
              <a:t>   - Use geographic visualizations to highlight disparities in employment, fund allocation, and project completion rates across different states and districts.</a:t>
            </a:r>
          </a:p>
          <a:p>
            <a:r>
              <a:rPr lang="en-US" sz="2500" dirty="0"/>
              <a:t>   - Target interventions in regions that are lagging behind in terms of employment generation or project completion.</a:t>
            </a:r>
          </a:p>
          <a:p>
            <a:endParaRPr lang="en-US" sz="2500" dirty="0"/>
          </a:p>
        </p:txBody>
      </p:sp>
    </p:spTree>
    <p:extLst>
      <p:ext uri="{BB962C8B-B14F-4D97-AF65-F5344CB8AC3E}">
        <p14:creationId xmlns:p14="http://schemas.microsoft.com/office/powerpoint/2010/main" val="1354949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2553980" y="895350"/>
            <a:ext cx="13180039" cy="1150956"/>
          </a:xfrm>
          <a:prstGeom prst="rect">
            <a:avLst/>
          </a:prstGeom>
        </p:spPr>
        <p:txBody>
          <a:bodyPr lIns="0" tIns="0" rIns="0" bIns="0" rtlCol="0" anchor="t">
            <a:spAutoFit/>
          </a:bodyPr>
          <a:lstStyle/>
          <a:p>
            <a:pPr algn="ctr">
              <a:lnSpc>
                <a:spcPts val="9799"/>
              </a:lnSpc>
            </a:pPr>
            <a:r>
              <a:rPr lang="en-US" sz="6999" dirty="0">
                <a:solidFill>
                  <a:srgbClr val="331C2C"/>
                </a:solidFill>
                <a:latin typeface="Cooper BT Bold"/>
              </a:rPr>
              <a:t>PROBLEM STATMENT</a:t>
            </a:r>
          </a:p>
        </p:txBody>
      </p:sp>
      <p:sp>
        <p:nvSpPr>
          <p:cNvPr id="3" name="TextBox 3"/>
          <p:cNvSpPr txBox="1"/>
          <p:nvPr/>
        </p:nvSpPr>
        <p:spPr>
          <a:xfrm>
            <a:off x="1216059" y="2099541"/>
            <a:ext cx="14984483" cy="1271245"/>
          </a:xfrm>
          <a:prstGeom prst="rect">
            <a:avLst/>
          </a:prstGeom>
        </p:spPr>
        <p:txBody>
          <a:bodyPr wrap="square" lIns="0" tIns="0" rIns="0" bIns="0" rtlCol="0" anchor="t">
            <a:spAutoFit/>
          </a:bodyPr>
          <a:lstStyle/>
          <a:p>
            <a:pPr algn="l">
              <a:lnSpc>
                <a:spcPts val="5192"/>
              </a:lnSpc>
            </a:pPr>
            <a:r>
              <a:rPr lang="en-US" sz="3500" dirty="0">
                <a:solidFill>
                  <a:srgbClr val="331C2C"/>
                </a:solidFill>
                <a:latin typeface="Cooper BT Bold"/>
              </a:rPr>
              <a:t>Can data-driven insights guide policymakers and administrators in optimizing the scheme's impact?</a:t>
            </a:r>
          </a:p>
        </p:txBody>
      </p:sp>
      <p:sp>
        <p:nvSpPr>
          <p:cNvPr id="21" name="Freeform 21"/>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2" name="Freeform 22"/>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3" name="Freeform 23"/>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Freeform 15"/>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6" name="Group 16"/>
          <p:cNvGrpSpPr/>
          <p:nvPr/>
        </p:nvGrpSpPr>
        <p:grpSpPr>
          <a:xfrm>
            <a:off x="16479430" y="8470436"/>
            <a:ext cx="1193520" cy="1159060"/>
            <a:chOff x="0" y="0"/>
            <a:chExt cx="1591360" cy="1545414"/>
          </a:xfrm>
        </p:grpSpPr>
        <p:grpSp>
          <p:nvGrpSpPr>
            <p:cNvPr id="17" name="Group 17"/>
            <p:cNvGrpSpPr/>
            <p:nvPr/>
          </p:nvGrpSpPr>
          <p:grpSpPr>
            <a:xfrm>
              <a:off x="22973" y="0"/>
              <a:ext cx="1545414" cy="1545414"/>
              <a:chOff x="0" y="0"/>
              <a:chExt cx="812800" cy="812800"/>
            </a:xfrm>
          </p:grpSpPr>
          <p:sp>
            <p:nvSpPr>
              <p:cNvPr id="19" name="TextBox 1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grpSp>
        <p:sp>
          <p:nvSpPr>
            <p:cNvPr id="20" name="TextBox 20"/>
            <p:cNvSpPr txBox="1"/>
            <p:nvPr/>
          </p:nvSpPr>
          <p:spPr>
            <a:xfrm>
              <a:off x="0" y="199997"/>
              <a:ext cx="1591360" cy="1085665"/>
            </a:xfrm>
            <a:prstGeom prst="rect">
              <a:avLst/>
            </a:prstGeom>
          </p:spPr>
          <p:txBody>
            <a:bodyPr lIns="0" tIns="0" rIns="0" bIns="0" rtlCol="0" anchor="t">
              <a:spAutoFit/>
            </a:bodyPr>
            <a:lstStyle/>
            <a:p>
              <a:pPr algn="ctr">
                <a:lnSpc>
                  <a:spcPts val="6790"/>
                </a:lnSpc>
              </a:pPr>
              <a:r>
                <a:rPr lang="en-US" sz="4850" dirty="0">
                  <a:solidFill>
                    <a:srgbClr val="331C2C"/>
                  </a:solidFill>
                  <a:latin typeface="Cooper BT Bold"/>
                </a:rPr>
                <a:t>14</a:t>
              </a:r>
            </a:p>
          </p:txBody>
        </p:sp>
      </p:grpSp>
      <p:sp>
        <p:nvSpPr>
          <p:cNvPr id="6" name="TextBox 8">
            <a:extLst>
              <a:ext uri="{FF2B5EF4-FFF2-40B4-BE49-F238E27FC236}">
                <a16:creationId xmlns:a16="http://schemas.microsoft.com/office/drawing/2014/main" id="{86EEB01B-7EA5-8E28-C32B-F437F65CD014}"/>
              </a:ext>
            </a:extLst>
          </p:cNvPr>
          <p:cNvSpPr txBox="1"/>
          <p:nvPr/>
        </p:nvSpPr>
        <p:spPr>
          <a:xfrm rot="16200000">
            <a:off x="-3098943" y="4440238"/>
            <a:ext cx="6882108" cy="516232"/>
          </a:xfrm>
          <a:prstGeom prst="rect">
            <a:avLst/>
          </a:prstGeom>
        </p:spPr>
        <p:txBody>
          <a:bodyPr lIns="0" tIns="0" rIns="0" bIns="0" rtlCol="0" anchor="t">
            <a:spAutoFit/>
          </a:bodyPr>
          <a:lstStyle/>
          <a:p>
            <a:pPr algn="ctr">
              <a:lnSpc>
                <a:spcPts val="4376"/>
              </a:lnSpc>
            </a:pPr>
            <a:r>
              <a:rPr lang="en-US" sz="3126" dirty="0">
                <a:solidFill>
                  <a:srgbClr val="331C2C"/>
                </a:solidFill>
                <a:latin typeface="Cooper BT Bold"/>
              </a:rPr>
              <a:t>Mentorness| 2024</a:t>
            </a:r>
          </a:p>
        </p:txBody>
      </p:sp>
      <p:sp>
        <p:nvSpPr>
          <p:cNvPr id="4" name="TextBox 3">
            <a:extLst>
              <a:ext uri="{FF2B5EF4-FFF2-40B4-BE49-F238E27FC236}">
                <a16:creationId xmlns:a16="http://schemas.microsoft.com/office/drawing/2014/main" id="{59996A89-0BA3-1F39-3EF4-9640F2074DDB}"/>
              </a:ext>
            </a:extLst>
          </p:cNvPr>
          <p:cNvSpPr txBox="1"/>
          <p:nvPr/>
        </p:nvSpPr>
        <p:spPr>
          <a:xfrm>
            <a:off x="1216059" y="4313623"/>
            <a:ext cx="11776586" cy="2015936"/>
          </a:xfrm>
          <a:prstGeom prst="rect">
            <a:avLst/>
          </a:prstGeom>
          <a:noFill/>
        </p:spPr>
        <p:txBody>
          <a:bodyPr wrap="square" rtlCol="0">
            <a:spAutoFit/>
          </a:bodyPr>
          <a:lstStyle/>
          <a:p>
            <a:r>
              <a:rPr lang="en-US" sz="2500" dirty="0"/>
              <a:t>3.⁠ ⁠</a:t>
            </a:r>
            <a:r>
              <a:rPr lang="en-US" sz="2500" b="1" dirty="0"/>
              <a:t>Monitor and Evaluate Project Performance:</a:t>
            </a:r>
          </a:p>
          <a:p>
            <a:r>
              <a:rPr lang="en-US" sz="2500" dirty="0"/>
              <a:t>   - Track the progress of various projects to identify those that are on track, delayed, or completed.</a:t>
            </a:r>
          </a:p>
          <a:p>
            <a:r>
              <a:rPr lang="en-US" sz="2500" dirty="0"/>
              <a:t>   - Implement real-time monitoring dashboards to quickly address issues and bottlenecks.</a:t>
            </a:r>
          </a:p>
          <a:p>
            <a:endParaRPr lang="en-US" sz="2500" dirty="0"/>
          </a:p>
        </p:txBody>
      </p:sp>
    </p:spTree>
    <p:extLst>
      <p:ext uri="{BB962C8B-B14F-4D97-AF65-F5344CB8AC3E}">
        <p14:creationId xmlns:p14="http://schemas.microsoft.com/office/powerpoint/2010/main" val="1624954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2234611" y="275065"/>
            <a:ext cx="13180039" cy="1150956"/>
          </a:xfrm>
          <a:prstGeom prst="rect">
            <a:avLst/>
          </a:prstGeom>
        </p:spPr>
        <p:txBody>
          <a:bodyPr lIns="0" tIns="0" rIns="0" bIns="0" rtlCol="0" anchor="t">
            <a:spAutoFit/>
          </a:bodyPr>
          <a:lstStyle/>
          <a:p>
            <a:pPr algn="ctr">
              <a:lnSpc>
                <a:spcPts val="9799"/>
              </a:lnSpc>
            </a:pPr>
            <a:r>
              <a:rPr lang="en-US" sz="6999" dirty="0">
                <a:solidFill>
                  <a:srgbClr val="331C2C"/>
                </a:solidFill>
                <a:latin typeface="Cooper BT Bold"/>
              </a:rPr>
              <a:t>DASHBOARD</a:t>
            </a:r>
          </a:p>
        </p:txBody>
      </p:sp>
      <p:sp>
        <p:nvSpPr>
          <p:cNvPr id="21" name="Freeform 21"/>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2" name="Freeform 22"/>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3" name="Freeform 23"/>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Freeform 15"/>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6" name="Group 16"/>
          <p:cNvGrpSpPr/>
          <p:nvPr/>
        </p:nvGrpSpPr>
        <p:grpSpPr>
          <a:xfrm>
            <a:off x="16479430" y="8470436"/>
            <a:ext cx="1193520" cy="1159060"/>
            <a:chOff x="0" y="0"/>
            <a:chExt cx="1591360" cy="1545414"/>
          </a:xfrm>
        </p:grpSpPr>
        <p:grpSp>
          <p:nvGrpSpPr>
            <p:cNvPr id="17" name="Group 17"/>
            <p:cNvGrpSpPr/>
            <p:nvPr/>
          </p:nvGrpSpPr>
          <p:grpSpPr>
            <a:xfrm>
              <a:off x="22973" y="0"/>
              <a:ext cx="1545414" cy="1545414"/>
              <a:chOff x="0" y="0"/>
              <a:chExt cx="812800" cy="812800"/>
            </a:xfrm>
          </p:grpSpPr>
          <p:sp>
            <p:nvSpPr>
              <p:cNvPr id="19" name="TextBox 1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grpSp>
        <p:sp>
          <p:nvSpPr>
            <p:cNvPr id="20" name="TextBox 20"/>
            <p:cNvSpPr txBox="1"/>
            <p:nvPr/>
          </p:nvSpPr>
          <p:spPr>
            <a:xfrm>
              <a:off x="0" y="199997"/>
              <a:ext cx="1591360" cy="1085665"/>
            </a:xfrm>
            <a:prstGeom prst="rect">
              <a:avLst/>
            </a:prstGeom>
          </p:spPr>
          <p:txBody>
            <a:bodyPr lIns="0" tIns="0" rIns="0" bIns="0" rtlCol="0" anchor="t">
              <a:spAutoFit/>
            </a:bodyPr>
            <a:lstStyle/>
            <a:p>
              <a:pPr algn="ctr">
                <a:lnSpc>
                  <a:spcPts val="6790"/>
                </a:lnSpc>
              </a:pPr>
              <a:r>
                <a:rPr lang="en-US" sz="4850" dirty="0">
                  <a:solidFill>
                    <a:srgbClr val="331C2C"/>
                  </a:solidFill>
                  <a:latin typeface="Cooper BT Bold"/>
                </a:rPr>
                <a:t>15</a:t>
              </a:r>
            </a:p>
          </p:txBody>
        </p:sp>
      </p:grpSp>
      <p:pic>
        <p:nvPicPr>
          <p:cNvPr id="7" name="Picture 6">
            <a:extLst>
              <a:ext uri="{FF2B5EF4-FFF2-40B4-BE49-F238E27FC236}">
                <a16:creationId xmlns:a16="http://schemas.microsoft.com/office/drawing/2014/main" id="{33F43806-47B8-FFF5-D24D-696C69F77918}"/>
              </a:ext>
            </a:extLst>
          </p:cNvPr>
          <p:cNvPicPr>
            <a:picLocks noChangeAspect="1"/>
          </p:cNvPicPr>
          <p:nvPr/>
        </p:nvPicPr>
        <p:blipFill>
          <a:blip r:embed="rId6"/>
          <a:stretch>
            <a:fillRect/>
          </a:stretch>
        </p:blipFill>
        <p:spPr>
          <a:xfrm>
            <a:off x="3350501" y="1405949"/>
            <a:ext cx="11586998" cy="8881051"/>
          </a:xfrm>
          <a:prstGeom prst="rect">
            <a:avLst/>
          </a:prstGeom>
        </p:spPr>
      </p:pic>
      <p:sp>
        <p:nvSpPr>
          <p:cNvPr id="8" name="TextBox 8">
            <a:extLst>
              <a:ext uri="{FF2B5EF4-FFF2-40B4-BE49-F238E27FC236}">
                <a16:creationId xmlns:a16="http://schemas.microsoft.com/office/drawing/2014/main" id="{1C5C126D-D1BF-8DF6-5EB8-9B5EA5F16A96}"/>
              </a:ext>
            </a:extLst>
          </p:cNvPr>
          <p:cNvSpPr txBox="1"/>
          <p:nvPr/>
        </p:nvSpPr>
        <p:spPr>
          <a:xfrm rot="16200000">
            <a:off x="-3098943" y="4440238"/>
            <a:ext cx="6882108" cy="516232"/>
          </a:xfrm>
          <a:prstGeom prst="rect">
            <a:avLst/>
          </a:prstGeom>
        </p:spPr>
        <p:txBody>
          <a:bodyPr lIns="0" tIns="0" rIns="0" bIns="0" rtlCol="0" anchor="t">
            <a:spAutoFit/>
          </a:bodyPr>
          <a:lstStyle/>
          <a:p>
            <a:pPr algn="ctr">
              <a:lnSpc>
                <a:spcPts val="4376"/>
              </a:lnSpc>
            </a:pPr>
            <a:r>
              <a:rPr lang="en-US" sz="3126" dirty="0">
                <a:solidFill>
                  <a:srgbClr val="331C2C"/>
                </a:solidFill>
                <a:latin typeface="Cooper BT Bold"/>
              </a:rPr>
              <a:t>Mentorness| 2024</a:t>
            </a:r>
          </a:p>
        </p:txBody>
      </p:sp>
    </p:spTree>
    <p:extLst>
      <p:ext uri="{BB962C8B-B14F-4D97-AF65-F5344CB8AC3E}">
        <p14:creationId xmlns:p14="http://schemas.microsoft.com/office/powerpoint/2010/main" val="866583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3990455" y="7421247"/>
            <a:ext cx="10669737" cy="680379"/>
          </a:xfrm>
          <a:prstGeom prst="rect">
            <a:avLst/>
          </a:prstGeom>
        </p:spPr>
        <p:txBody>
          <a:bodyPr lIns="0" tIns="0" rIns="0" bIns="0" rtlCol="0" anchor="t">
            <a:spAutoFit/>
          </a:bodyPr>
          <a:lstStyle/>
          <a:p>
            <a:pPr algn="ctr">
              <a:lnSpc>
                <a:spcPts val="5763"/>
              </a:lnSpc>
            </a:pPr>
            <a:r>
              <a:rPr lang="en-US" sz="4116" dirty="0">
                <a:solidFill>
                  <a:srgbClr val="331C2C"/>
                </a:solidFill>
                <a:latin typeface="Cooper BT Bold"/>
              </a:rPr>
              <a:t>Presented By : S Rohan</a:t>
            </a:r>
          </a:p>
        </p:txBody>
      </p:sp>
      <p:sp>
        <p:nvSpPr>
          <p:cNvPr id="3" name="TextBox 3"/>
          <p:cNvSpPr txBox="1"/>
          <p:nvPr/>
        </p:nvSpPr>
        <p:spPr>
          <a:xfrm>
            <a:off x="5702946" y="1812889"/>
            <a:ext cx="6882108" cy="516232"/>
          </a:xfrm>
          <a:prstGeom prst="rect">
            <a:avLst/>
          </a:prstGeom>
        </p:spPr>
        <p:txBody>
          <a:bodyPr lIns="0" tIns="0" rIns="0" bIns="0" rtlCol="0" anchor="t">
            <a:spAutoFit/>
          </a:bodyPr>
          <a:lstStyle/>
          <a:p>
            <a:pPr algn="ctr">
              <a:lnSpc>
                <a:spcPts val="4376"/>
              </a:lnSpc>
            </a:pPr>
            <a:r>
              <a:rPr lang="en-US" sz="3126" dirty="0">
                <a:solidFill>
                  <a:srgbClr val="331C2C"/>
                </a:solidFill>
                <a:latin typeface="Cooper BT Bold"/>
              </a:rPr>
              <a:t>Mentorness | 2024</a:t>
            </a:r>
          </a:p>
        </p:txBody>
      </p:sp>
      <p:sp>
        <p:nvSpPr>
          <p:cNvPr id="4" name="TextBox 4"/>
          <p:cNvSpPr txBox="1"/>
          <p:nvPr/>
        </p:nvSpPr>
        <p:spPr>
          <a:xfrm>
            <a:off x="2775411" y="3912064"/>
            <a:ext cx="12737178" cy="2234502"/>
          </a:xfrm>
          <a:prstGeom prst="rect">
            <a:avLst/>
          </a:prstGeom>
        </p:spPr>
        <p:txBody>
          <a:bodyPr lIns="0" tIns="0" rIns="0" bIns="0" rtlCol="0" anchor="t">
            <a:spAutoFit/>
          </a:bodyPr>
          <a:lstStyle/>
          <a:p>
            <a:pPr algn="ctr">
              <a:lnSpc>
                <a:spcPts val="18183"/>
              </a:lnSpc>
            </a:pPr>
            <a:r>
              <a:rPr lang="en-US" sz="12987">
                <a:solidFill>
                  <a:srgbClr val="331C2C"/>
                </a:solidFill>
                <a:latin typeface="Cooper BT Bold"/>
              </a:rPr>
              <a:t>THANK YOU</a:t>
            </a:r>
          </a:p>
        </p:txBody>
      </p:sp>
      <p:sp>
        <p:nvSpPr>
          <p:cNvPr id="5" name="Freeform 5"/>
          <p:cNvSpPr/>
          <p:nvPr/>
        </p:nvSpPr>
        <p:spPr>
          <a:xfrm rot="-10690362">
            <a:off x="12526631" y="-2276459"/>
            <a:ext cx="6088034" cy="7200900"/>
          </a:xfrm>
          <a:custGeom>
            <a:avLst/>
            <a:gdLst/>
            <a:ahLst/>
            <a:cxnLst/>
            <a:rect l="l" t="t" r="r" b="b"/>
            <a:pathLst>
              <a:path w="6088034" h="7200900">
                <a:moveTo>
                  <a:pt x="0" y="0"/>
                </a:moveTo>
                <a:lnTo>
                  <a:pt x="6088034" y="0"/>
                </a:lnTo>
                <a:lnTo>
                  <a:pt x="6088034"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rot="746247">
            <a:off x="-1156514" y="5381726"/>
            <a:ext cx="6088034" cy="7200900"/>
          </a:xfrm>
          <a:custGeom>
            <a:avLst/>
            <a:gdLst/>
            <a:ahLst/>
            <a:cxnLst/>
            <a:rect l="l" t="t" r="r" b="b"/>
            <a:pathLst>
              <a:path w="6088034" h="7200900">
                <a:moveTo>
                  <a:pt x="0" y="0"/>
                </a:moveTo>
                <a:lnTo>
                  <a:pt x="6088034" y="0"/>
                </a:lnTo>
                <a:lnTo>
                  <a:pt x="6088034"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889093" y="-2025661"/>
            <a:ext cx="4010284" cy="5327672"/>
          </a:xfrm>
          <a:custGeom>
            <a:avLst/>
            <a:gdLst/>
            <a:ahLst/>
            <a:cxnLst/>
            <a:rect l="l" t="t" r="r" b="b"/>
            <a:pathLst>
              <a:path w="4010284" h="5327672">
                <a:moveTo>
                  <a:pt x="0" y="0"/>
                </a:moveTo>
                <a:lnTo>
                  <a:pt x="4010284" y="0"/>
                </a:lnTo>
                <a:lnTo>
                  <a:pt x="4010284" y="5327672"/>
                </a:lnTo>
                <a:lnTo>
                  <a:pt x="0" y="53276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10659771">
            <a:off x="16282858" y="6968873"/>
            <a:ext cx="4010284" cy="5327672"/>
          </a:xfrm>
          <a:custGeom>
            <a:avLst/>
            <a:gdLst/>
            <a:ahLst/>
            <a:cxnLst/>
            <a:rect l="l" t="t" r="r" b="b"/>
            <a:pathLst>
              <a:path w="4010284" h="5327672">
                <a:moveTo>
                  <a:pt x="0" y="0"/>
                </a:moveTo>
                <a:lnTo>
                  <a:pt x="4010284" y="0"/>
                </a:lnTo>
                <a:lnTo>
                  <a:pt x="4010284" y="5327672"/>
                </a:lnTo>
                <a:lnTo>
                  <a:pt x="0" y="53276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2553980" y="895350"/>
            <a:ext cx="13180039" cy="1204191"/>
          </a:xfrm>
          <a:prstGeom prst="rect">
            <a:avLst/>
          </a:prstGeom>
        </p:spPr>
        <p:txBody>
          <a:bodyPr lIns="0" tIns="0" rIns="0" bIns="0" rtlCol="0" anchor="t">
            <a:spAutoFit/>
          </a:bodyPr>
          <a:lstStyle/>
          <a:p>
            <a:pPr algn="ctr">
              <a:lnSpc>
                <a:spcPts val="9799"/>
              </a:lnSpc>
            </a:pPr>
            <a:r>
              <a:rPr lang="en-US" sz="6999">
                <a:solidFill>
                  <a:srgbClr val="331C2C"/>
                </a:solidFill>
                <a:latin typeface="Cooper BT Bold"/>
              </a:rPr>
              <a:t>OVERVIEW</a:t>
            </a:r>
          </a:p>
        </p:txBody>
      </p:sp>
      <p:sp>
        <p:nvSpPr>
          <p:cNvPr id="4" name="Freeform 4"/>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5" name="Group 5"/>
          <p:cNvGrpSpPr/>
          <p:nvPr/>
        </p:nvGrpSpPr>
        <p:grpSpPr>
          <a:xfrm>
            <a:off x="16479430" y="8470436"/>
            <a:ext cx="1193520" cy="1159060"/>
            <a:chOff x="0" y="0"/>
            <a:chExt cx="1591360" cy="1545414"/>
          </a:xfrm>
        </p:grpSpPr>
        <p:grpSp>
          <p:nvGrpSpPr>
            <p:cNvPr id="6" name="Group 6"/>
            <p:cNvGrpSpPr/>
            <p:nvPr/>
          </p:nvGrpSpPr>
          <p:grpSpPr>
            <a:xfrm>
              <a:off x="22973" y="0"/>
              <a:ext cx="1545414" cy="154541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199997"/>
              <a:ext cx="1591360" cy="1085665"/>
            </a:xfrm>
            <a:prstGeom prst="rect">
              <a:avLst/>
            </a:prstGeom>
          </p:spPr>
          <p:txBody>
            <a:bodyPr lIns="0" tIns="0" rIns="0" bIns="0" rtlCol="0" anchor="t">
              <a:spAutoFit/>
            </a:bodyPr>
            <a:lstStyle/>
            <a:p>
              <a:pPr algn="ctr">
                <a:lnSpc>
                  <a:spcPts val="6790"/>
                </a:lnSpc>
              </a:pPr>
              <a:r>
                <a:rPr lang="en-US" sz="4850">
                  <a:solidFill>
                    <a:srgbClr val="331C2C"/>
                  </a:solidFill>
                  <a:latin typeface="Cooper BT Bold"/>
                </a:rPr>
                <a:t>1</a:t>
              </a:r>
            </a:p>
          </p:txBody>
        </p:sp>
      </p:grpSp>
      <p:sp>
        <p:nvSpPr>
          <p:cNvPr id="10" name="TextBox 10"/>
          <p:cNvSpPr txBox="1"/>
          <p:nvPr/>
        </p:nvSpPr>
        <p:spPr>
          <a:xfrm>
            <a:off x="1137841" y="6561449"/>
            <a:ext cx="5691853" cy="610295"/>
          </a:xfrm>
          <a:prstGeom prst="rect">
            <a:avLst/>
          </a:prstGeom>
        </p:spPr>
        <p:txBody>
          <a:bodyPr wrap="square" lIns="0" tIns="0" rIns="0" bIns="0" rtlCol="0" anchor="t">
            <a:spAutoFit/>
          </a:bodyPr>
          <a:lstStyle/>
          <a:p>
            <a:pPr marL="798829" lvl="1" indent="-399415" algn="l">
              <a:lnSpc>
                <a:spcPts val="5179"/>
              </a:lnSpc>
              <a:buFont typeface="Arial"/>
              <a:buChar char="•"/>
            </a:pPr>
            <a:r>
              <a:rPr lang="en-US" sz="3699" dirty="0">
                <a:solidFill>
                  <a:srgbClr val="331C2C"/>
                </a:solidFill>
                <a:latin typeface="Cooper BT Bold"/>
              </a:rPr>
              <a:t>Variable Description</a:t>
            </a:r>
          </a:p>
        </p:txBody>
      </p:sp>
      <p:sp>
        <p:nvSpPr>
          <p:cNvPr id="13" name="TextBox 13"/>
          <p:cNvSpPr txBox="1"/>
          <p:nvPr/>
        </p:nvSpPr>
        <p:spPr>
          <a:xfrm>
            <a:off x="1109012" y="4451179"/>
            <a:ext cx="5691854" cy="610295"/>
          </a:xfrm>
          <a:prstGeom prst="rect">
            <a:avLst/>
          </a:prstGeom>
        </p:spPr>
        <p:txBody>
          <a:bodyPr wrap="square" lIns="0" tIns="0" rIns="0" bIns="0" rtlCol="0" anchor="t">
            <a:spAutoFit/>
          </a:bodyPr>
          <a:lstStyle/>
          <a:p>
            <a:pPr marL="798829" lvl="1" indent="-399415" algn="l">
              <a:lnSpc>
                <a:spcPts val="5179"/>
              </a:lnSpc>
              <a:buFont typeface="Arial"/>
              <a:buChar char="•"/>
            </a:pPr>
            <a:r>
              <a:rPr lang="en-US" sz="3699" dirty="0">
                <a:solidFill>
                  <a:srgbClr val="331C2C"/>
                </a:solidFill>
                <a:latin typeface="Cooper BT Bold"/>
              </a:rPr>
              <a:t>Problem Statement</a:t>
            </a:r>
          </a:p>
        </p:txBody>
      </p:sp>
      <p:sp>
        <p:nvSpPr>
          <p:cNvPr id="14" name="TextBox 14"/>
          <p:cNvSpPr txBox="1"/>
          <p:nvPr/>
        </p:nvSpPr>
        <p:spPr>
          <a:xfrm>
            <a:off x="8076879" y="3357423"/>
            <a:ext cx="4480960" cy="610295"/>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331C2C"/>
                </a:solidFill>
                <a:latin typeface="Cooper BT Bold"/>
              </a:rPr>
              <a:t>Scope</a:t>
            </a:r>
          </a:p>
        </p:txBody>
      </p:sp>
      <p:sp>
        <p:nvSpPr>
          <p:cNvPr id="17" name="TextBox 17"/>
          <p:cNvSpPr txBox="1"/>
          <p:nvPr/>
        </p:nvSpPr>
        <p:spPr>
          <a:xfrm>
            <a:off x="1125343" y="5543671"/>
            <a:ext cx="6037219" cy="610295"/>
          </a:xfrm>
          <a:prstGeom prst="rect">
            <a:avLst/>
          </a:prstGeom>
        </p:spPr>
        <p:txBody>
          <a:bodyPr wrap="square" lIns="0" tIns="0" rIns="0" bIns="0" rtlCol="0" anchor="t">
            <a:spAutoFit/>
          </a:bodyPr>
          <a:lstStyle/>
          <a:p>
            <a:pPr marL="798829" lvl="1" indent="-399415" algn="l">
              <a:lnSpc>
                <a:spcPts val="5179"/>
              </a:lnSpc>
              <a:buFont typeface="Arial"/>
              <a:buChar char="•"/>
            </a:pPr>
            <a:r>
              <a:rPr lang="en-US" sz="3699" dirty="0">
                <a:solidFill>
                  <a:srgbClr val="331C2C"/>
                </a:solidFill>
                <a:latin typeface="Cooper BT Bold"/>
              </a:rPr>
              <a:t>Dataset Information</a:t>
            </a:r>
          </a:p>
        </p:txBody>
      </p:sp>
      <p:sp>
        <p:nvSpPr>
          <p:cNvPr id="18" name="TextBox 18"/>
          <p:cNvSpPr txBox="1"/>
          <p:nvPr/>
        </p:nvSpPr>
        <p:spPr>
          <a:xfrm>
            <a:off x="8076879" y="4500591"/>
            <a:ext cx="4480960" cy="642909"/>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331C2C"/>
                </a:solidFill>
                <a:latin typeface="Cooper BT Bold"/>
              </a:rPr>
              <a:t>Result</a:t>
            </a:r>
          </a:p>
        </p:txBody>
      </p:sp>
      <p:sp>
        <p:nvSpPr>
          <p:cNvPr id="21" name="TextBox 21"/>
          <p:cNvSpPr txBox="1"/>
          <p:nvPr/>
        </p:nvSpPr>
        <p:spPr>
          <a:xfrm>
            <a:off x="1125343" y="3324809"/>
            <a:ext cx="4480960" cy="642909"/>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331C2C"/>
                </a:solidFill>
                <a:latin typeface="Cooper BT Bold"/>
              </a:rPr>
              <a:t>Abstract</a:t>
            </a:r>
          </a:p>
        </p:txBody>
      </p:sp>
      <p:sp>
        <p:nvSpPr>
          <p:cNvPr id="22" name="Freeform 22"/>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3" name="Freeform 23"/>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4" name="Freeform 24"/>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5" name="TextBox 8">
            <a:extLst>
              <a:ext uri="{FF2B5EF4-FFF2-40B4-BE49-F238E27FC236}">
                <a16:creationId xmlns:a16="http://schemas.microsoft.com/office/drawing/2014/main" id="{52B3EE9E-7A34-7FC2-7860-75ACEC170C71}"/>
              </a:ext>
            </a:extLst>
          </p:cNvPr>
          <p:cNvSpPr txBox="1"/>
          <p:nvPr/>
        </p:nvSpPr>
        <p:spPr>
          <a:xfrm>
            <a:off x="5702945" y="9371380"/>
            <a:ext cx="6882108" cy="516232"/>
          </a:xfrm>
          <a:prstGeom prst="rect">
            <a:avLst/>
          </a:prstGeom>
        </p:spPr>
        <p:txBody>
          <a:bodyPr lIns="0" tIns="0" rIns="0" bIns="0" rtlCol="0" anchor="t">
            <a:spAutoFit/>
          </a:bodyPr>
          <a:lstStyle/>
          <a:p>
            <a:pPr algn="ctr">
              <a:lnSpc>
                <a:spcPts val="4376"/>
              </a:lnSpc>
            </a:pPr>
            <a:r>
              <a:rPr lang="en-US" sz="3126" dirty="0">
                <a:solidFill>
                  <a:srgbClr val="331C2C"/>
                </a:solidFill>
                <a:latin typeface="Cooper BT Bold"/>
              </a:rPr>
              <a:t>Mentorness| 2024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3352799" y="2077601"/>
            <a:ext cx="13040641" cy="6694846"/>
          </a:xfrm>
          <a:prstGeom prst="rect">
            <a:avLst/>
          </a:prstGeom>
        </p:spPr>
        <p:txBody>
          <a:bodyPr wrap="square" lIns="0" tIns="0" rIns="0" bIns="0" rtlCol="0" anchor="t">
            <a:spAutoFit/>
          </a:bodyPr>
          <a:lstStyle/>
          <a:p>
            <a:pPr algn="l">
              <a:lnSpc>
                <a:spcPts val="5852"/>
              </a:lnSpc>
            </a:pPr>
            <a:r>
              <a:rPr lang="en-US" sz="2500" dirty="0">
                <a:solidFill>
                  <a:srgbClr val="331C2C"/>
                </a:solidFill>
                <a:latin typeface="Cooper BT Bold"/>
              </a:rPr>
              <a:t>This project delves into the analysis of data related to the National Rural Employment Guarantee Act (NREGA), a transformative government scheme aimed at providing rural households with guaranteed wage employment opportunities. The dataset used for this analysis encompasses a wide range of</a:t>
            </a:r>
          </a:p>
          <a:p>
            <a:pPr algn="l">
              <a:lnSpc>
                <a:spcPts val="5852"/>
              </a:lnSpc>
            </a:pPr>
            <a:r>
              <a:rPr lang="en-US" sz="2500" dirty="0">
                <a:solidFill>
                  <a:srgbClr val="331C2C"/>
                </a:solidFill>
                <a:latin typeface="Cooper BT Bold"/>
              </a:rPr>
              <a:t>parameters, including the number of job cards issued, the workforce engaged, budget allocation, work completion statistics, and much more. Through the application of data analytics techniques, we aim to gain valuable insights into the implementation and impact of NREGA across different states and districts</a:t>
            </a:r>
          </a:p>
          <a:p>
            <a:pPr algn="l">
              <a:lnSpc>
                <a:spcPts val="5852"/>
              </a:lnSpc>
            </a:pPr>
            <a:r>
              <a:rPr lang="en-US" sz="2500" dirty="0">
                <a:solidFill>
                  <a:srgbClr val="331C2C"/>
                </a:solidFill>
                <a:latin typeface="Cooper BT Bold"/>
              </a:rPr>
              <a:t>in India.</a:t>
            </a:r>
          </a:p>
        </p:txBody>
      </p:sp>
      <p:sp>
        <p:nvSpPr>
          <p:cNvPr id="3" name="TextBox 3"/>
          <p:cNvSpPr txBox="1"/>
          <p:nvPr/>
        </p:nvSpPr>
        <p:spPr>
          <a:xfrm>
            <a:off x="2553980" y="895350"/>
            <a:ext cx="13180039" cy="1204191"/>
          </a:xfrm>
          <a:prstGeom prst="rect">
            <a:avLst/>
          </a:prstGeom>
        </p:spPr>
        <p:txBody>
          <a:bodyPr lIns="0" tIns="0" rIns="0" bIns="0" rtlCol="0" anchor="t">
            <a:spAutoFit/>
          </a:bodyPr>
          <a:lstStyle/>
          <a:p>
            <a:pPr algn="ctr">
              <a:lnSpc>
                <a:spcPts val="9799"/>
              </a:lnSpc>
            </a:pPr>
            <a:r>
              <a:rPr lang="en-US" sz="6999">
                <a:solidFill>
                  <a:srgbClr val="331C2C"/>
                </a:solidFill>
                <a:latin typeface="Cooper BT Bold"/>
              </a:rPr>
              <a:t>ABSTRACT</a:t>
            </a:r>
          </a:p>
        </p:txBody>
      </p:sp>
      <p:sp>
        <p:nvSpPr>
          <p:cNvPr id="4" name="Freeform 4"/>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5" name="Group 5"/>
          <p:cNvGrpSpPr/>
          <p:nvPr/>
        </p:nvGrpSpPr>
        <p:grpSpPr>
          <a:xfrm>
            <a:off x="16479430" y="8470436"/>
            <a:ext cx="1193520" cy="1159060"/>
            <a:chOff x="0" y="0"/>
            <a:chExt cx="1591360" cy="1545414"/>
          </a:xfrm>
        </p:grpSpPr>
        <p:grpSp>
          <p:nvGrpSpPr>
            <p:cNvPr id="6" name="Group 6"/>
            <p:cNvGrpSpPr/>
            <p:nvPr/>
          </p:nvGrpSpPr>
          <p:grpSpPr>
            <a:xfrm>
              <a:off x="22973" y="0"/>
              <a:ext cx="1545414" cy="154541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199997"/>
              <a:ext cx="1591360" cy="1085665"/>
            </a:xfrm>
            <a:prstGeom prst="rect">
              <a:avLst/>
            </a:prstGeom>
          </p:spPr>
          <p:txBody>
            <a:bodyPr lIns="0" tIns="0" rIns="0" bIns="0" rtlCol="0" anchor="t">
              <a:spAutoFit/>
            </a:bodyPr>
            <a:lstStyle/>
            <a:p>
              <a:pPr algn="ctr">
                <a:lnSpc>
                  <a:spcPts val="6790"/>
                </a:lnSpc>
              </a:pPr>
              <a:r>
                <a:rPr lang="en-US" sz="4850">
                  <a:solidFill>
                    <a:srgbClr val="331C2C"/>
                  </a:solidFill>
                  <a:latin typeface="Cooper BT Bold"/>
                </a:rPr>
                <a:t>2</a:t>
              </a:r>
            </a:p>
          </p:txBody>
        </p:sp>
      </p:grpSp>
      <p:sp>
        <p:nvSpPr>
          <p:cNvPr id="11" name="Freeform 11"/>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TextBox 8">
            <a:extLst>
              <a:ext uri="{FF2B5EF4-FFF2-40B4-BE49-F238E27FC236}">
                <a16:creationId xmlns:a16="http://schemas.microsoft.com/office/drawing/2014/main" id="{BBA42E1C-CEA4-DC0C-629F-A99CE82AD386}"/>
              </a:ext>
            </a:extLst>
          </p:cNvPr>
          <p:cNvSpPr txBox="1"/>
          <p:nvPr/>
        </p:nvSpPr>
        <p:spPr>
          <a:xfrm>
            <a:off x="5702945" y="9166254"/>
            <a:ext cx="6882108" cy="516232"/>
          </a:xfrm>
          <a:prstGeom prst="rect">
            <a:avLst/>
          </a:prstGeom>
        </p:spPr>
        <p:txBody>
          <a:bodyPr lIns="0" tIns="0" rIns="0" bIns="0" rtlCol="0" anchor="t">
            <a:spAutoFit/>
          </a:bodyPr>
          <a:lstStyle/>
          <a:p>
            <a:pPr algn="ctr">
              <a:lnSpc>
                <a:spcPts val="4376"/>
              </a:lnSpc>
            </a:pPr>
            <a:r>
              <a:rPr lang="en-US" sz="3126" dirty="0">
                <a:solidFill>
                  <a:srgbClr val="331C2C"/>
                </a:solidFill>
                <a:latin typeface="Cooper BT Bold"/>
              </a:rPr>
              <a:t>Mentorness| 2024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8" name="TextBox 8"/>
          <p:cNvSpPr txBox="1"/>
          <p:nvPr/>
        </p:nvSpPr>
        <p:spPr>
          <a:xfrm>
            <a:off x="3434043" y="307013"/>
            <a:ext cx="10451219" cy="2407710"/>
          </a:xfrm>
          <a:prstGeom prst="rect">
            <a:avLst/>
          </a:prstGeom>
        </p:spPr>
        <p:txBody>
          <a:bodyPr lIns="0" tIns="0" rIns="0" bIns="0" rtlCol="0" anchor="t">
            <a:spAutoFit/>
          </a:bodyPr>
          <a:lstStyle/>
          <a:p>
            <a:pPr algn="ctr">
              <a:lnSpc>
                <a:spcPts val="9799"/>
              </a:lnSpc>
            </a:pPr>
            <a:r>
              <a:rPr lang="en-US" sz="6999" dirty="0">
                <a:solidFill>
                  <a:srgbClr val="331C2C"/>
                </a:solidFill>
                <a:latin typeface="Cooper BT Bold"/>
              </a:rPr>
              <a:t>PROBLEM STATEMENT</a:t>
            </a:r>
          </a:p>
        </p:txBody>
      </p:sp>
      <p:sp>
        <p:nvSpPr>
          <p:cNvPr id="15" name="TextBox 15"/>
          <p:cNvSpPr txBox="1"/>
          <p:nvPr/>
        </p:nvSpPr>
        <p:spPr>
          <a:xfrm>
            <a:off x="2116375" y="2803660"/>
            <a:ext cx="14959815" cy="6561283"/>
          </a:xfrm>
          <a:prstGeom prst="rect">
            <a:avLst/>
          </a:prstGeom>
        </p:spPr>
        <p:txBody>
          <a:bodyPr lIns="0" tIns="0" rIns="0" bIns="0" rtlCol="0" anchor="t">
            <a:spAutoFit/>
          </a:bodyPr>
          <a:lstStyle/>
          <a:p>
            <a:pPr algn="l">
              <a:lnSpc>
                <a:spcPts val="5192"/>
              </a:lnSpc>
            </a:pPr>
            <a:r>
              <a:rPr lang="en-US" sz="2000" dirty="0">
                <a:solidFill>
                  <a:srgbClr val="331C2C"/>
                </a:solidFill>
                <a:latin typeface="Cooper BT Bold"/>
              </a:rPr>
              <a:t>NREGA is a vital initiative to alleviate rural unemployment and poverty. This project seeks to address</a:t>
            </a:r>
          </a:p>
          <a:p>
            <a:pPr algn="l">
              <a:lnSpc>
                <a:spcPts val="5192"/>
              </a:lnSpc>
            </a:pPr>
            <a:r>
              <a:rPr lang="en-US" sz="2000" dirty="0">
                <a:solidFill>
                  <a:srgbClr val="331C2C"/>
                </a:solidFill>
                <a:latin typeface="Cooper BT Bold"/>
              </a:rPr>
              <a:t>several key questions and challenges associated with NREGA:</a:t>
            </a:r>
          </a:p>
          <a:p>
            <a:pPr algn="l">
              <a:lnSpc>
                <a:spcPts val="5192"/>
              </a:lnSpc>
            </a:pPr>
            <a:r>
              <a:rPr lang="en-US" sz="2000" dirty="0">
                <a:solidFill>
                  <a:srgbClr val="331C2C"/>
                </a:solidFill>
                <a:latin typeface="Cooper BT Bold"/>
              </a:rPr>
              <a:t>● How effective is NREGA in providing employment opportunities to rural households?</a:t>
            </a:r>
          </a:p>
          <a:p>
            <a:pPr algn="l">
              <a:lnSpc>
                <a:spcPts val="5192"/>
              </a:lnSpc>
            </a:pPr>
            <a:r>
              <a:rPr lang="en-US" sz="2000" dirty="0">
                <a:solidFill>
                  <a:srgbClr val="331C2C"/>
                </a:solidFill>
                <a:latin typeface="Cooper BT Bold"/>
              </a:rPr>
              <a:t>● Are there regional disparities in the implementation and outcomes of the scheme?</a:t>
            </a:r>
          </a:p>
          <a:p>
            <a:pPr algn="l">
              <a:lnSpc>
                <a:spcPts val="5192"/>
              </a:lnSpc>
            </a:pPr>
            <a:r>
              <a:rPr lang="en-US" sz="2000" dirty="0">
                <a:solidFill>
                  <a:srgbClr val="331C2C"/>
                </a:solidFill>
                <a:latin typeface="Cooper BT Bold"/>
              </a:rPr>
              <a:t>● What is the utilization of the allocated budget, and how does it correlate with</a:t>
            </a:r>
          </a:p>
          <a:p>
            <a:pPr algn="l">
              <a:lnSpc>
                <a:spcPts val="5192"/>
              </a:lnSpc>
            </a:pPr>
            <a:r>
              <a:rPr lang="en-US" sz="2000" dirty="0">
                <a:solidFill>
                  <a:srgbClr val="331C2C"/>
                </a:solidFill>
                <a:latin typeface="Cooper BT Bold"/>
              </a:rPr>
              <a:t>employment generation?</a:t>
            </a:r>
          </a:p>
          <a:p>
            <a:pPr algn="l">
              <a:lnSpc>
                <a:spcPts val="5192"/>
              </a:lnSpc>
            </a:pPr>
            <a:r>
              <a:rPr lang="en-US" sz="2000" dirty="0">
                <a:solidFill>
                  <a:srgbClr val="331C2C"/>
                </a:solidFill>
                <a:latin typeface="Cooper BT Bold"/>
              </a:rPr>
              <a:t>● What are the key factors contributing to the completion of NREGA works, and are there</a:t>
            </a:r>
          </a:p>
          <a:p>
            <a:pPr algn="l">
              <a:lnSpc>
                <a:spcPts val="5192"/>
              </a:lnSpc>
            </a:pPr>
            <a:r>
              <a:rPr lang="en-US" sz="2000" dirty="0">
                <a:solidFill>
                  <a:srgbClr val="331C2C"/>
                </a:solidFill>
                <a:latin typeface="Cooper BT Bold"/>
              </a:rPr>
              <a:t>any roadblocks to its success?</a:t>
            </a:r>
          </a:p>
          <a:p>
            <a:pPr algn="l">
              <a:lnSpc>
                <a:spcPts val="5192"/>
              </a:lnSpc>
            </a:pPr>
            <a:r>
              <a:rPr lang="en-US" sz="2000" dirty="0">
                <a:solidFill>
                  <a:srgbClr val="331C2C"/>
                </a:solidFill>
                <a:latin typeface="Cooper BT Bold"/>
              </a:rPr>
              <a:t>● Can data-driven insights guide policymakers and administrators in optimizing the</a:t>
            </a:r>
          </a:p>
          <a:p>
            <a:pPr algn="l">
              <a:lnSpc>
                <a:spcPts val="5192"/>
              </a:lnSpc>
            </a:pPr>
            <a:r>
              <a:rPr lang="en-US" sz="2000" dirty="0">
                <a:solidFill>
                  <a:srgbClr val="331C2C"/>
                </a:solidFill>
                <a:latin typeface="Cooper BT Bold"/>
              </a:rPr>
              <a:t>scheme's impact?</a:t>
            </a:r>
          </a:p>
        </p:txBody>
      </p:sp>
      <p:sp>
        <p:nvSpPr>
          <p:cNvPr id="17" name="Freeform 17"/>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8" name="Group 18"/>
          <p:cNvGrpSpPr/>
          <p:nvPr/>
        </p:nvGrpSpPr>
        <p:grpSpPr>
          <a:xfrm>
            <a:off x="16479430" y="8470436"/>
            <a:ext cx="1193520" cy="1159060"/>
            <a:chOff x="0" y="0"/>
            <a:chExt cx="1591360" cy="1545414"/>
          </a:xfrm>
        </p:grpSpPr>
        <p:grpSp>
          <p:nvGrpSpPr>
            <p:cNvPr id="19" name="Group 19"/>
            <p:cNvGrpSpPr/>
            <p:nvPr/>
          </p:nvGrpSpPr>
          <p:grpSpPr>
            <a:xfrm>
              <a:off x="22973" y="0"/>
              <a:ext cx="1545414" cy="1545414"/>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sp>
            <p:nvSpPr>
              <p:cNvPr id="21" name="TextBox 21"/>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0" y="199997"/>
              <a:ext cx="1591360" cy="1085665"/>
            </a:xfrm>
            <a:prstGeom prst="rect">
              <a:avLst/>
            </a:prstGeom>
          </p:spPr>
          <p:txBody>
            <a:bodyPr lIns="0" tIns="0" rIns="0" bIns="0" rtlCol="0" anchor="t">
              <a:spAutoFit/>
            </a:bodyPr>
            <a:lstStyle/>
            <a:p>
              <a:pPr algn="ctr">
                <a:lnSpc>
                  <a:spcPts val="6790"/>
                </a:lnSpc>
              </a:pPr>
              <a:r>
                <a:rPr lang="en-US" sz="4850" dirty="0">
                  <a:solidFill>
                    <a:srgbClr val="331C2C"/>
                  </a:solidFill>
                  <a:latin typeface="Cooper BT Bold"/>
                </a:rPr>
                <a:t>3</a:t>
              </a:r>
            </a:p>
          </p:txBody>
        </p:sp>
      </p:grpSp>
      <p:sp>
        <p:nvSpPr>
          <p:cNvPr id="23" name="Freeform 23"/>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4" name="Freeform 24"/>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5" name="Freeform 25"/>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6" name="TextBox 8">
            <a:extLst>
              <a:ext uri="{FF2B5EF4-FFF2-40B4-BE49-F238E27FC236}">
                <a16:creationId xmlns:a16="http://schemas.microsoft.com/office/drawing/2014/main" id="{633F1850-4544-EA9D-F97A-C75C11A770A5}"/>
              </a:ext>
            </a:extLst>
          </p:cNvPr>
          <p:cNvSpPr txBox="1"/>
          <p:nvPr/>
        </p:nvSpPr>
        <p:spPr>
          <a:xfrm>
            <a:off x="5702946" y="9421811"/>
            <a:ext cx="6882108" cy="516232"/>
          </a:xfrm>
          <a:prstGeom prst="rect">
            <a:avLst/>
          </a:prstGeom>
        </p:spPr>
        <p:txBody>
          <a:bodyPr lIns="0" tIns="0" rIns="0" bIns="0" rtlCol="0" anchor="t">
            <a:spAutoFit/>
          </a:bodyPr>
          <a:lstStyle/>
          <a:p>
            <a:pPr algn="ctr">
              <a:lnSpc>
                <a:spcPts val="4376"/>
              </a:lnSpc>
            </a:pPr>
            <a:r>
              <a:rPr lang="en-US" sz="3126" dirty="0">
                <a:solidFill>
                  <a:srgbClr val="331C2C"/>
                </a:solidFill>
                <a:latin typeface="Cooper BT Bold"/>
              </a:rPr>
              <a:t>Mentorness| 2024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1028700" y="895350"/>
            <a:ext cx="16230600" cy="1150956"/>
          </a:xfrm>
          <a:prstGeom prst="rect">
            <a:avLst/>
          </a:prstGeom>
        </p:spPr>
        <p:txBody>
          <a:bodyPr lIns="0" tIns="0" rIns="0" bIns="0" rtlCol="0" anchor="t">
            <a:spAutoFit/>
          </a:bodyPr>
          <a:lstStyle/>
          <a:p>
            <a:pPr algn="ctr">
              <a:lnSpc>
                <a:spcPts val="9799"/>
              </a:lnSpc>
            </a:pPr>
            <a:r>
              <a:rPr lang="en-US" sz="6999" dirty="0">
                <a:solidFill>
                  <a:srgbClr val="331C2C"/>
                </a:solidFill>
                <a:latin typeface="Cooper BT Bold"/>
              </a:rPr>
              <a:t>Dataset Information</a:t>
            </a:r>
          </a:p>
        </p:txBody>
      </p:sp>
      <p:grpSp>
        <p:nvGrpSpPr>
          <p:cNvPr id="3" name="Group 3"/>
          <p:cNvGrpSpPr/>
          <p:nvPr/>
        </p:nvGrpSpPr>
        <p:grpSpPr>
          <a:xfrm>
            <a:off x="1770263" y="2831356"/>
            <a:ext cx="15412837" cy="5162131"/>
            <a:chOff x="138171" y="-63120"/>
            <a:chExt cx="20550449" cy="6882841"/>
          </a:xfrm>
        </p:grpSpPr>
        <p:sp>
          <p:nvSpPr>
            <p:cNvPr id="6" name="TextBox 6"/>
            <p:cNvSpPr txBox="1"/>
            <p:nvPr/>
          </p:nvSpPr>
          <p:spPr>
            <a:xfrm>
              <a:off x="138171" y="69085"/>
              <a:ext cx="1197475" cy="1266560"/>
            </a:xfrm>
            <a:prstGeom prst="rect">
              <a:avLst/>
            </a:prstGeom>
          </p:spPr>
          <p:txBody>
            <a:bodyPr lIns="50800" tIns="50800" rIns="50800" bIns="50800" rtlCol="0" anchor="ctr"/>
            <a:lstStyle/>
            <a:p>
              <a:pPr algn="ctr">
                <a:lnSpc>
                  <a:spcPts val="2659"/>
                </a:lnSpc>
              </a:pPr>
              <a:endParaRPr/>
            </a:p>
          </p:txBody>
        </p:sp>
        <p:sp>
          <p:nvSpPr>
            <p:cNvPr id="10" name="TextBox 10"/>
            <p:cNvSpPr txBox="1"/>
            <p:nvPr/>
          </p:nvSpPr>
          <p:spPr>
            <a:xfrm>
              <a:off x="138171" y="2811122"/>
              <a:ext cx="1197475" cy="1266560"/>
            </a:xfrm>
            <a:prstGeom prst="rect">
              <a:avLst/>
            </a:prstGeom>
          </p:spPr>
          <p:txBody>
            <a:bodyPr lIns="50800" tIns="50800" rIns="50800" bIns="50800" rtlCol="0" anchor="ctr"/>
            <a:lstStyle/>
            <a:p>
              <a:pPr algn="ctr">
                <a:lnSpc>
                  <a:spcPts val="2659"/>
                </a:lnSpc>
              </a:pPr>
              <a:endParaRPr/>
            </a:p>
          </p:txBody>
        </p:sp>
        <p:sp>
          <p:nvSpPr>
            <p:cNvPr id="14" name="TextBox 14"/>
            <p:cNvSpPr txBox="1"/>
            <p:nvPr/>
          </p:nvSpPr>
          <p:spPr>
            <a:xfrm>
              <a:off x="138171" y="5553161"/>
              <a:ext cx="1197475" cy="1266560"/>
            </a:xfrm>
            <a:prstGeom prst="rect">
              <a:avLst/>
            </a:prstGeom>
          </p:spPr>
          <p:txBody>
            <a:bodyPr lIns="50800" tIns="50800" rIns="50800" bIns="50800" rtlCol="0" anchor="ctr"/>
            <a:lstStyle/>
            <a:p>
              <a:pPr algn="ctr">
                <a:lnSpc>
                  <a:spcPts val="2659"/>
                </a:lnSpc>
              </a:pPr>
              <a:endParaRPr/>
            </a:p>
          </p:txBody>
        </p:sp>
        <p:sp>
          <p:nvSpPr>
            <p:cNvPr id="16" name="TextBox 16"/>
            <p:cNvSpPr txBox="1"/>
            <p:nvPr/>
          </p:nvSpPr>
          <p:spPr>
            <a:xfrm>
              <a:off x="1711698" y="-63120"/>
              <a:ext cx="18976922" cy="6555982"/>
            </a:xfrm>
            <a:prstGeom prst="rect">
              <a:avLst/>
            </a:prstGeom>
          </p:spPr>
          <p:txBody>
            <a:bodyPr lIns="0" tIns="0" rIns="0" bIns="0" rtlCol="0" anchor="t">
              <a:spAutoFit/>
            </a:bodyPr>
            <a:lstStyle/>
            <a:p>
              <a:pPr algn="l">
                <a:lnSpc>
                  <a:spcPts val="4322"/>
                </a:lnSpc>
              </a:pPr>
              <a:r>
                <a:rPr lang="en-US" sz="3087" dirty="0">
                  <a:solidFill>
                    <a:srgbClr val="331C2C"/>
                  </a:solidFill>
                  <a:latin typeface="Cooper BT Bold"/>
                </a:rPr>
                <a:t>The dataset used for this analysis is sourced from official government records and contains information</a:t>
              </a:r>
            </a:p>
            <a:p>
              <a:pPr algn="l">
                <a:lnSpc>
                  <a:spcPts val="4322"/>
                </a:lnSpc>
              </a:pPr>
              <a:r>
                <a:rPr lang="en-US" sz="3087" dirty="0">
                  <a:solidFill>
                    <a:srgbClr val="331C2C"/>
                  </a:solidFill>
                  <a:latin typeface="Cooper BT Bold"/>
                </a:rPr>
                <a:t>related to NREGA implementation across various states and districts in India. It comprises 28 columns,</a:t>
              </a:r>
            </a:p>
            <a:p>
              <a:pPr algn="l">
                <a:lnSpc>
                  <a:spcPts val="4322"/>
                </a:lnSpc>
              </a:pPr>
              <a:r>
                <a:rPr lang="en-US" sz="3087" dirty="0">
                  <a:solidFill>
                    <a:srgbClr val="331C2C"/>
                  </a:solidFill>
                  <a:latin typeface="Cooper BT Bold"/>
                </a:rPr>
                <a:t>encompassing data on job cards, worker details, budget allocation, work completion statistics,</a:t>
              </a:r>
            </a:p>
            <a:p>
              <a:pPr algn="l">
                <a:lnSpc>
                  <a:spcPts val="4322"/>
                </a:lnSpc>
              </a:pPr>
              <a:r>
                <a:rPr lang="en-US" sz="3087" dirty="0">
                  <a:solidFill>
                    <a:srgbClr val="331C2C"/>
                  </a:solidFill>
                  <a:latin typeface="Cooper BT Bold"/>
                </a:rPr>
                <a:t>expenditure, and more. This dataset offers a comprehensive view of the progress and challenges faced</a:t>
              </a:r>
            </a:p>
            <a:p>
              <a:pPr algn="l">
                <a:lnSpc>
                  <a:spcPts val="4322"/>
                </a:lnSpc>
              </a:pPr>
              <a:r>
                <a:rPr lang="en-US" sz="3087" dirty="0">
                  <a:solidFill>
                    <a:srgbClr val="331C2C"/>
                  </a:solidFill>
                  <a:latin typeface="Cooper BT Bold"/>
                </a:rPr>
                <a:t>by the NREGA program.</a:t>
              </a:r>
            </a:p>
          </p:txBody>
        </p:sp>
        <p:sp>
          <p:nvSpPr>
            <p:cNvPr id="17" name="TextBox 17"/>
            <p:cNvSpPr txBox="1"/>
            <p:nvPr/>
          </p:nvSpPr>
          <p:spPr>
            <a:xfrm>
              <a:off x="1711698" y="2677140"/>
              <a:ext cx="18976922" cy="674031"/>
            </a:xfrm>
            <a:prstGeom prst="rect">
              <a:avLst/>
            </a:prstGeom>
          </p:spPr>
          <p:txBody>
            <a:bodyPr lIns="0" tIns="0" rIns="0" bIns="0" rtlCol="0" anchor="t">
              <a:spAutoFit/>
            </a:bodyPr>
            <a:lstStyle/>
            <a:p>
              <a:pPr algn="l">
                <a:lnSpc>
                  <a:spcPts val="4322"/>
                </a:lnSpc>
              </a:pPr>
              <a:endParaRPr lang="en-US" sz="3087" dirty="0">
                <a:solidFill>
                  <a:srgbClr val="331C2C"/>
                </a:solidFill>
                <a:latin typeface="Cooper BT Bold"/>
              </a:endParaRPr>
            </a:p>
          </p:txBody>
        </p:sp>
        <p:sp>
          <p:nvSpPr>
            <p:cNvPr id="18" name="TextBox 18"/>
            <p:cNvSpPr txBox="1"/>
            <p:nvPr/>
          </p:nvSpPr>
          <p:spPr>
            <a:xfrm>
              <a:off x="1711698" y="5417401"/>
              <a:ext cx="18976922" cy="674031"/>
            </a:xfrm>
            <a:prstGeom prst="rect">
              <a:avLst/>
            </a:prstGeom>
          </p:spPr>
          <p:txBody>
            <a:bodyPr lIns="0" tIns="0" rIns="0" bIns="0" rtlCol="0" anchor="t">
              <a:spAutoFit/>
            </a:bodyPr>
            <a:lstStyle/>
            <a:p>
              <a:pPr algn="l">
                <a:lnSpc>
                  <a:spcPts val="4322"/>
                </a:lnSpc>
              </a:pPr>
              <a:endParaRPr lang="en-US" sz="3087" dirty="0">
                <a:solidFill>
                  <a:srgbClr val="331C2C"/>
                </a:solidFill>
                <a:latin typeface="Cooper BT Bold"/>
              </a:endParaRPr>
            </a:p>
          </p:txBody>
        </p:sp>
      </p:grpSp>
      <p:sp>
        <p:nvSpPr>
          <p:cNvPr id="23" name="Freeform 23"/>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4" name="Group 24"/>
          <p:cNvGrpSpPr/>
          <p:nvPr/>
        </p:nvGrpSpPr>
        <p:grpSpPr>
          <a:xfrm>
            <a:off x="16479430" y="8470436"/>
            <a:ext cx="1193520" cy="1159060"/>
            <a:chOff x="0" y="0"/>
            <a:chExt cx="1591360" cy="1545414"/>
          </a:xfrm>
        </p:grpSpPr>
        <p:grpSp>
          <p:nvGrpSpPr>
            <p:cNvPr id="25" name="Group 25"/>
            <p:cNvGrpSpPr/>
            <p:nvPr/>
          </p:nvGrpSpPr>
          <p:grpSpPr>
            <a:xfrm>
              <a:off x="22973" y="0"/>
              <a:ext cx="1545414" cy="1545414"/>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sp>
            <p:nvSpPr>
              <p:cNvPr id="27" name="TextBox 2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28" name="TextBox 28"/>
            <p:cNvSpPr txBox="1"/>
            <p:nvPr/>
          </p:nvSpPr>
          <p:spPr>
            <a:xfrm>
              <a:off x="0" y="199997"/>
              <a:ext cx="1591360" cy="1085665"/>
            </a:xfrm>
            <a:prstGeom prst="rect">
              <a:avLst/>
            </a:prstGeom>
          </p:spPr>
          <p:txBody>
            <a:bodyPr lIns="0" tIns="0" rIns="0" bIns="0" rtlCol="0" anchor="t">
              <a:spAutoFit/>
            </a:bodyPr>
            <a:lstStyle/>
            <a:p>
              <a:pPr algn="ctr">
                <a:lnSpc>
                  <a:spcPts val="6790"/>
                </a:lnSpc>
              </a:pPr>
              <a:r>
                <a:rPr lang="en-US" sz="4850" dirty="0">
                  <a:solidFill>
                    <a:srgbClr val="331C2C"/>
                  </a:solidFill>
                  <a:latin typeface="Cooper BT Bold"/>
                </a:rPr>
                <a:t>4</a:t>
              </a:r>
            </a:p>
          </p:txBody>
        </p:sp>
      </p:grpSp>
      <p:sp>
        <p:nvSpPr>
          <p:cNvPr id="29" name="Freeform 29"/>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0" name="Freeform 30"/>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1" name="Freeform 31"/>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3" name="TextBox 8">
            <a:extLst>
              <a:ext uri="{FF2B5EF4-FFF2-40B4-BE49-F238E27FC236}">
                <a16:creationId xmlns:a16="http://schemas.microsoft.com/office/drawing/2014/main" id="{61218903-374D-2249-C635-5FBEC7F5F434}"/>
              </a:ext>
            </a:extLst>
          </p:cNvPr>
          <p:cNvSpPr txBox="1"/>
          <p:nvPr/>
        </p:nvSpPr>
        <p:spPr>
          <a:xfrm>
            <a:off x="5702945" y="9166254"/>
            <a:ext cx="6882108" cy="516232"/>
          </a:xfrm>
          <a:prstGeom prst="rect">
            <a:avLst/>
          </a:prstGeom>
        </p:spPr>
        <p:txBody>
          <a:bodyPr lIns="0" tIns="0" rIns="0" bIns="0" rtlCol="0" anchor="t">
            <a:spAutoFit/>
          </a:bodyPr>
          <a:lstStyle/>
          <a:p>
            <a:pPr algn="ctr">
              <a:lnSpc>
                <a:spcPts val="4376"/>
              </a:lnSpc>
            </a:pPr>
            <a:r>
              <a:rPr lang="en-US" sz="3126" dirty="0">
                <a:solidFill>
                  <a:srgbClr val="331C2C"/>
                </a:solidFill>
                <a:latin typeface="Cooper BT Bold"/>
              </a:rPr>
              <a:t>Mentorness| 2024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2553980" y="895350"/>
            <a:ext cx="13180039" cy="1150956"/>
          </a:xfrm>
          <a:prstGeom prst="rect">
            <a:avLst/>
          </a:prstGeom>
        </p:spPr>
        <p:txBody>
          <a:bodyPr lIns="0" tIns="0" rIns="0" bIns="0" rtlCol="0" anchor="t">
            <a:spAutoFit/>
          </a:bodyPr>
          <a:lstStyle/>
          <a:p>
            <a:pPr algn="ctr">
              <a:lnSpc>
                <a:spcPts val="9799"/>
              </a:lnSpc>
            </a:pPr>
            <a:r>
              <a:rPr lang="en-US" sz="6999" dirty="0">
                <a:solidFill>
                  <a:srgbClr val="331C2C"/>
                </a:solidFill>
                <a:latin typeface="Cooper BT Bold"/>
              </a:rPr>
              <a:t>VARIABLE DESCRIPTION</a:t>
            </a:r>
          </a:p>
        </p:txBody>
      </p:sp>
      <p:sp>
        <p:nvSpPr>
          <p:cNvPr id="3" name="TextBox 3"/>
          <p:cNvSpPr txBox="1"/>
          <p:nvPr/>
        </p:nvSpPr>
        <p:spPr>
          <a:xfrm>
            <a:off x="2478563" y="2092322"/>
            <a:ext cx="14705320" cy="7436972"/>
          </a:xfrm>
          <a:prstGeom prst="rect">
            <a:avLst/>
          </a:prstGeom>
        </p:spPr>
        <p:txBody>
          <a:bodyPr lIns="0" tIns="0" rIns="0" bIns="0" rtlCol="0" anchor="t">
            <a:spAutoFit/>
          </a:bodyPr>
          <a:lstStyle/>
          <a:p>
            <a:pPr algn="l">
              <a:lnSpc>
                <a:spcPts val="5852"/>
              </a:lnSpc>
            </a:pPr>
            <a:r>
              <a:rPr lang="en-US" sz="2000" dirty="0">
                <a:solidFill>
                  <a:srgbClr val="331C2C"/>
                </a:solidFill>
                <a:latin typeface="Cooper BT Bold"/>
              </a:rPr>
              <a:t>The dataset consists of the following variables:</a:t>
            </a:r>
          </a:p>
          <a:p>
            <a:pPr algn="l">
              <a:lnSpc>
                <a:spcPts val="5852"/>
              </a:lnSpc>
            </a:pPr>
            <a:r>
              <a:rPr lang="en-US" sz="2000" dirty="0">
                <a:solidFill>
                  <a:srgbClr val="331C2C"/>
                </a:solidFill>
                <a:latin typeface="Cooper BT Bold"/>
              </a:rPr>
              <a:t>● </a:t>
            </a:r>
            <a:r>
              <a:rPr lang="en-US" sz="2000" dirty="0" err="1">
                <a:solidFill>
                  <a:srgbClr val="331C2C"/>
                </a:solidFill>
                <a:latin typeface="Cooper BT Bold"/>
              </a:rPr>
              <a:t>state_name</a:t>
            </a:r>
            <a:r>
              <a:rPr lang="en-US" sz="2000" dirty="0">
                <a:solidFill>
                  <a:srgbClr val="331C2C"/>
                </a:solidFill>
                <a:latin typeface="Cooper BT Bold"/>
              </a:rPr>
              <a:t>: Name of the Indian state.</a:t>
            </a:r>
          </a:p>
          <a:p>
            <a:pPr algn="l">
              <a:lnSpc>
                <a:spcPts val="5852"/>
              </a:lnSpc>
            </a:pPr>
            <a:r>
              <a:rPr lang="en-US" sz="2000" dirty="0">
                <a:solidFill>
                  <a:srgbClr val="331C2C"/>
                </a:solidFill>
                <a:latin typeface="Cooper BT Bold"/>
              </a:rPr>
              <a:t>● </a:t>
            </a:r>
            <a:r>
              <a:rPr lang="en-US" sz="2000" dirty="0" err="1">
                <a:solidFill>
                  <a:srgbClr val="331C2C"/>
                </a:solidFill>
                <a:latin typeface="Cooper BT Bold"/>
              </a:rPr>
              <a:t>district_name</a:t>
            </a:r>
            <a:r>
              <a:rPr lang="en-US" sz="2000" dirty="0">
                <a:solidFill>
                  <a:srgbClr val="331C2C"/>
                </a:solidFill>
                <a:latin typeface="Cooper BT Bold"/>
              </a:rPr>
              <a:t>: Name of the district within the state.</a:t>
            </a:r>
          </a:p>
          <a:p>
            <a:pPr algn="l">
              <a:lnSpc>
                <a:spcPts val="5852"/>
              </a:lnSpc>
            </a:pPr>
            <a:r>
              <a:rPr lang="en-US" sz="2000" dirty="0">
                <a:solidFill>
                  <a:srgbClr val="331C2C"/>
                </a:solidFill>
                <a:latin typeface="Cooper BT Bold"/>
              </a:rPr>
              <a:t>● Total No. of </a:t>
            </a:r>
            <a:r>
              <a:rPr lang="en-US" sz="2000" dirty="0" err="1">
                <a:solidFill>
                  <a:srgbClr val="331C2C"/>
                </a:solidFill>
                <a:latin typeface="Cooper BT Bold"/>
              </a:rPr>
              <a:t>JobCards</a:t>
            </a:r>
            <a:r>
              <a:rPr lang="en-US" sz="2000" dirty="0">
                <a:solidFill>
                  <a:srgbClr val="331C2C"/>
                </a:solidFill>
                <a:latin typeface="Cooper BT Bold"/>
              </a:rPr>
              <a:t> issued: The total number of job cards issued to rural households.</a:t>
            </a:r>
          </a:p>
          <a:p>
            <a:pPr algn="l">
              <a:lnSpc>
                <a:spcPts val="5852"/>
              </a:lnSpc>
            </a:pPr>
            <a:r>
              <a:rPr lang="en-US" sz="2000" dirty="0">
                <a:solidFill>
                  <a:srgbClr val="331C2C"/>
                </a:solidFill>
                <a:latin typeface="Cooper BT Bold"/>
              </a:rPr>
              <a:t>● Total No. of Workers: The total number of workers registered under NREGA.</a:t>
            </a:r>
          </a:p>
          <a:p>
            <a:pPr algn="l">
              <a:lnSpc>
                <a:spcPts val="5852"/>
              </a:lnSpc>
            </a:pPr>
            <a:r>
              <a:rPr lang="en-US" sz="2000" dirty="0">
                <a:solidFill>
                  <a:srgbClr val="331C2C"/>
                </a:solidFill>
                <a:latin typeface="Cooper BT Bold"/>
              </a:rPr>
              <a:t>● Total No. of Active Job Cards: The number of active job cards at a given point in time.</a:t>
            </a:r>
          </a:p>
          <a:p>
            <a:pPr algn="l">
              <a:lnSpc>
                <a:spcPts val="5852"/>
              </a:lnSpc>
            </a:pPr>
            <a:r>
              <a:rPr lang="en-US" sz="2000" dirty="0">
                <a:solidFill>
                  <a:srgbClr val="331C2C"/>
                </a:solidFill>
                <a:latin typeface="Cooper BT Bold"/>
              </a:rPr>
              <a:t>● Total No. of Active Workers: The number of workers currently engaged in NREGA works.</a:t>
            </a:r>
          </a:p>
          <a:p>
            <a:pPr algn="l">
              <a:lnSpc>
                <a:spcPts val="5852"/>
              </a:lnSpc>
            </a:pPr>
            <a:r>
              <a:rPr lang="en-US" sz="2000" dirty="0">
                <a:solidFill>
                  <a:srgbClr val="331C2C"/>
                </a:solidFill>
                <a:latin typeface="Cooper BT Bold"/>
              </a:rPr>
              <a:t>● SC workers against active workers: The count of Scheduled Caste workers among active workers.</a:t>
            </a:r>
          </a:p>
          <a:p>
            <a:pPr algn="l">
              <a:lnSpc>
                <a:spcPts val="5852"/>
              </a:lnSpc>
            </a:pPr>
            <a:r>
              <a:rPr lang="en-US" sz="2000" dirty="0">
                <a:solidFill>
                  <a:srgbClr val="331C2C"/>
                </a:solidFill>
                <a:latin typeface="Cooper BT Bold"/>
              </a:rPr>
              <a:t>● ST workers against active workers: The count of Scheduled Tribe workers among active workers.</a:t>
            </a:r>
          </a:p>
          <a:p>
            <a:pPr algn="l">
              <a:lnSpc>
                <a:spcPts val="5852"/>
              </a:lnSpc>
            </a:pPr>
            <a:r>
              <a:rPr lang="en-US" sz="2000" dirty="0">
                <a:solidFill>
                  <a:srgbClr val="331C2C"/>
                </a:solidFill>
                <a:latin typeface="Cooper BT Bold"/>
              </a:rPr>
              <a:t>● Approved </a:t>
            </a:r>
            <a:r>
              <a:rPr lang="en-US" sz="2000" dirty="0" err="1">
                <a:solidFill>
                  <a:srgbClr val="331C2C"/>
                </a:solidFill>
                <a:latin typeface="Cooper BT Bold"/>
              </a:rPr>
              <a:t>Labour</a:t>
            </a:r>
            <a:r>
              <a:rPr lang="en-US" sz="2000" dirty="0">
                <a:solidFill>
                  <a:srgbClr val="331C2C"/>
                </a:solidFill>
                <a:latin typeface="Cooper BT Bold"/>
              </a:rPr>
              <a:t> Budget: The budget allocated for labor under NREGA.</a:t>
            </a:r>
          </a:p>
        </p:txBody>
      </p:sp>
      <p:sp>
        <p:nvSpPr>
          <p:cNvPr id="5" name="Freeform 5"/>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16479430" y="8470436"/>
            <a:ext cx="1193520" cy="1159060"/>
            <a:chOff x="0" y="0"/>
            <a:chExt cx="1591360" cy="1545414"/>
          </a:xfrm>
        </p:grpSpPr>
        <p:grpSp>
          <p:nvGrpSpPr>
            <p:cNvPr id="7" name="Group 7"/>
            <p:cNvGrpSpPr/>
            <p:nvPr/>
          </p:nvGrpSpPr>
          <p:grpSpPr>
            <a:xfrm>
              <a:off x="22973" y="0"/>
              <a:ext cx="1545414" cy="1545414"/>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199997"/>
              <a:ext cx="1591360" cy="1085665"/>
            </a:xfrm>
            <a:prstGeom prst="rect">
              <a:avLst/>
            </a:prstGeom>
          </p:spPr>
          <p:txBody>
            <a:bodyPr lIns="0" tIns="0" rIns="0" bIns="0" rtlCol="0" anchor="t">
              <a:spAutoFit/>
            </a:bodyPr>
            <a:lstStyle/>
            <a:p>
              <a:pPr algn="ctr">
                <a:lnSpc>
                  <a:spcPts val="6790"/>
                </a:lnSpc>
              </a:pPr>
              <a:r>
                <a:rPr lang="en-US" sz="4850" dirty="0">
                  <a:solidFill>
                    <a:srgbClr val="331C2C"/>
                  </a:solidFill>
                  <a:latin typeface="Cooper BT Bold"/>
                </a:rPr>
                <a:t>5</a:t>
              </a:r>
            </a:p>
          </p:txBody>
        </p:sp>
      </p:grpSp>
      <p:sp>
        <p:nvSpPr>
          <p:cNvPr id="11" name="Freeform 11"/>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TextBox 8">
            <a:extLst>
              <a:ext uri="{FF2B5EF4-FFF2-40B4-BE49-F238E27FC236}">
                <a16:creationId xmlns:a16="http://schemas.microsoft.com/office/drawing/2014/main" id="{B66C5B5B-0CAE-D7C5-3110-A751CCD9F6AE}"/>
              </a:ext>
            </a:extLst>
          </p:cNvPr>
          <p:cNvSpPr txBox="1"/>
          <p:nvPr/>
        </p:nvSpPr>
        <p:spPr>
          <a:xfrm>
            <a:off x="5867400" y="9770768"/>
            <a:ext cx="6882108" cy="516232"/>
          </a:xfrm>
          <a:prstGeom prst="rect">
            <a:avLst/>
          </a:prstGeom>
        </p:spPr>
        <p:txBody>
          <a:bodyPr lIns="0" tIns="0" rIns="0" bIns="0" rtlCol="0" anchor="t">
            <a:spAutoFit/>
          </a:bodyPr>
          <a:lstStyle/>
          <a:p>
            <a:pPr algn="ctr">
              <a:lnSpc>
                <a:spcPts val="4376"/>
              </a:lnSpc>
            </a:pPr>
            <a:r>
              <a:rPr lang="en-US" sz="3126" dirty="0">
                <a:solidFill>
                  <a:srgbClr val="331C2C"/>
                </a:solidFill>
                <a:latin typeface="Cooper BT Bold"/>
              </a:rPr>
              <a:t>Mentorness| 2024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2553980" y="895350"/>
            <a:ext cx="13180039" cy="1150956"/>
          </a:xfrm>
          <a:prstGeom prst="rect">
            <a:avLst/>
          </a:prstGeom>
        </p:spPr>
        <p:txBody>
          <a:bodyPr lIns="0" tIns="0" rIns="0" bIns="0" rtlCol="0" anchor="t">
            <a:spAutoFit/>
          </a:bodyPr>
          <a:lstStyle/>
          <a:p>
            <a:pPr algn="ctr">
              <a:lnSpc>
                <a:spcPts val="9799"/>
              </a:lnSpc>
            </a:pPr>
            <a:r>
              <a:rPr lang="en-US" sz="6999" dirty="0">
                <a:solidFill>
                  <a:srgbClr val="331C2C"/>
                </a:solidFill>
                <a:latin typeface="Cooper BT Bold"/>
              </a:rPr>
              <a:t>VARIABLE DESCRIPTION</a:t>
            </a:r>
          </a:p>
        </p:txBody>
      </p:sp>
      <p:sp>
        <p:nvSpPr>
          <p:cNvPr id="3" name="TextBox 3"/>
          <p:cNvSpPr txBox="1"/>
          <p:nvPr/>
        </p:nvSpPr>
        <p:spPr>
          <a:xfrm>
            <a:off x="3089976" y="2035212"/>
            <a:ext cx="14705320" cy="8949758"/>
          </a:xfrm>
          <a:prstGeom prst="rect">
            <a:avLst/>
          </a:prstGeom>
        </p:spPr>
        <p:txBody>
          <a:bodyPr lIns="0" tIns="0" rIns="0" bIns="0" rtlCol="0" anchor="t">
            <a:spAutoFit/>
          </a:bodyPr>
          <a:lstStyle/>
          <a:p>
            <a:pPr algn="l">
              <a:lnSpc>
                <a:spcPts val="5852"/>
              </a:lnSpc>
            </a:pPr>
            <a:r>
              <a:rPr lang="en-US" sz="2000" dirty="0">
                <a:solidFill>
                  <a:srgbClr val="331C2C"/>
                </a:solidFill>
                <a:latin typeface="Cooper BT Bold"/>
              </a:rPr>
              <a:t>● </a:t>
            </a:r>
            <a:r>
              <a:rPr lang="en-US" sz="2000" dirty="0" err="1">
                <a:solidFill>
                  <a:srgbClr val="331C2C"/>
                </a:solidFill>
                <a:latin typeface="Cooper BT Bold"/>
              </a:rPr>
              <a:t>Persondays</a:t>
            </a:r>
            <a:r>
              <a:rPr lang="en-US" sz="2000" dirty="0">
                <a:solidFill>
                  <a:srgbClr val="331C2C"/>
                </a:solidFill>
                <a:latin typeface="Cooper BT Bold"/>
              </a:rPr>
              <a:t> of Central Liability so far: The total </a:t>
            </a:r>
            <a:r>
              <a:rPr lang="en-US" sz="2000" dirty="0" err="1">
                <a:solidFill>
                  <a:srgbClr val="331C2C"/>
                </a:solidFill>
                <a:latin typeface="Cooper BT Bold"/>
              </a:rPr>
              <a:t>persondays</a:t>
            </a:r>
            <a:endParaRPr lang="en-US" sz="2000" dirty="0">
              <a:solidFill>
                <a:srgbClr val="331C2C"/>
              </a:solidFill>
              <a:latin typeface="Cooper BT Bold"/>
            </a:endParaRPr>
          </a:p>
          <a:p>
            <a:pPr algn="l">
              <a:lnSpc>
                <a:spcPts val="5852"/>
              </a:lnSpc>
            </a:pPr>
            <a:r>
              <a:rPr lang="en-US" sz="2000" dirty="0">
                <a:solidFill>
                  <a:srgbClr val="331C2C"/>
                </a:solidFill>
                <a:latin typeface="Cooper BT Bold"/>
              </a:rPr>
              <a:t>of employment provided, considering central liability.</a:t>
            </a:r>
          </a:p>
          <a:p>
            <a:pPr algn="l">
              <a:lnSpc>
                <a:spcPts val="5852"/>
              </a:lnSpc>
            </a:pPr>
            <a:r>
              <a:rPr lang="en-US" sz="2000" dirty="0">
                <a:solidFill>
                  <a:srgbClr val="331C2C"/>
                </a:solidFill>
                <a:latin typeface="Cooper BT Bold"/>
              </a:rPr>
              <a:t>● SC </a:t>
            </a:r>
            <a:r>
              <a:rPr lang="en-US" sz="2000" dirty="0" err="1">
                <a:solidFill>
                  <a:srgbClr val="331C2C"/>
                </a:solidFill>
                <a:latin typeface="Cooper BT Bold"/>
              </a:rPr>
              <a:t>persondays</a:t>
            </a:r>
            <a:r>
              <a:rPr lang="en-US" sz="2000" dirty="0">
                <a:solidFill>
                  <a:srgbClr val="331C2C"/>
                </a:solidFill>
                <a:latin typeface="Cooper BT Bold"/>
              </a:rPr>
              <a:t>: </a:t>
            </a:r>
            <a:r>
              <a:rPr lang="en-US" sz="2000" dirty="0" err="1">
                <a:solidFill>
                  <a:srgbClr val="331C2C"/>
                </a:solidFill>
                <a:latin typeface="Cooper BT Bold"/>
              </a:rPr>
              <a:t>Persondays</a:t>
            </a:r>
            <a:r>
              <a:rPr lang="en-US" sz="2000" dirty="0">
                <a:solidFill>
                  <a:srgbClr val="331C2C"/>
                </a:solidFill>
                <a:latin typeface="Cooper BT Bold"/>
              </a:rPr>
              <a:t> of employment provided to Scheduled Caste workers.</a:t>
            </a:r>
          </a:p>
          <a:p>
            <a:pPr algn="l">
              <a:lnSpc>
                <a:spcPts val="5852"/>
              </a:lnSpc>
            </a:pPr>
            <a:r>
              <a:rPr lang="en-US" sz="2000" dirty="0">
                <a:solidFill>
                  <a:srgbClr val="331C2C"/>
                </a:solidFill>
                <a:latin typeface="Cooper BT Bold"/>
              </a:rPr>
              <a:t>● ST </a:t>
            </a:r>
            <a:r>
              <a:rPr lang="en-US" sz="2000" dirty="0" err="1">
                <a:solidFill>
                  <a:srgbClr val="331C2C"/>
                </a:solidFill>
                <a:latin typeface="Cooper BT Bold"/>
              </a:rPr>
              <a:t>persondays</a:t>
            </a:r>
            <a:r>
              <a:rPr lang="en-US" sz="2000" dirty="0">
                <a:solidFill>
                  <a:srgbClr val="331C2C"/>
                </a:solidFill>
                <a:latin typeface="Cooper BT Bold"/>
              </a:rPr>
              <a:t>: </a:t>
            </a:r>
            <a:r>
              <a:rPr lang="en-US" sz="2000" dirty="0" err="1">
                <a:solidFill>
                  <a:srgbClr val="331C2C"/>
                </a:solidFill>
                <a:latin typeface="Cooper BT Bold"/>
              </a:rPr>
              <a:t>Persondays</a:t>
            </a:r>
            <a:r>
              <a:rPr lang="en-US" sz="2000" dirty="0">
                <a:solidFill>
                  <a:srgbClr val="331C2C"/>
                </a:solidFill>
                <a:latin typeface="Cooper BT Bold"/>
              </a:rPr>
              <a:t> of employment provided to Scheduled Tribe workers.</a:t>
            </a:r>
          </a:p>
          <a:p>
            <a:pPr algn="l">
              <a:lnSpc>
                <a:spcPts val="5852"/>
              </a:lnSpc>
            </a:pPr>
            <a:r>
              <a:rPr lang="en-US" sz="2000" dirty="0">
                <a:solidFill>
                  <a:srgbClr val="331C2C"/>
                </a:solidFill>
                <a:latin typeface="Cooper BT Bold"/>
              </a:rPr>
              <a:t>● Women </a:t>
            </a:r>
            <a:r>
              <a:rPr lang="en-US" sz="2000" dirty="0" err="1">
                <a:solidFill>
                  <a:srgbClr val="331C2C"/>
                </a:solidFill>
                <a:latin typeface="Cooper BT Bold"/>
              </a:rPr>
              <a:t>Persondays</a:t>
            </a:r>
            <a:r>
              <a:rPr lang="en-US" sz="2000" dirty="0">
                <a:solidFill>
                  <a:srgbClr val="331C2C"/>
                </a:solidFill>
                <a:latin typeface="Cooper BT Bold"/>
              </a:rPr>
              <a:t>: </a:t>
            </a:r>
            <a:r>
              <a:rPr lang="en-US" sz="2000" dirty="0" err="1">
                <a:solidFill>
                  <a:srgbClr val="331C2C"/>
                </a:solidFill>
                <a:latin typeface="Cooper BT Bold"/>
              </a:rPr>
              <a:t>Persondays</a:t>
            </a:r>
            <a:r>
              <a:rPr lang="en-US" sz="2000" dirty="0">
                <a:solidFill>
                  <a:srgbClr val="331C2C"/>
                </a:solidFill>
                <a:latin typeface="Cooper BT Bold"/>
              </a:rPr>
              <a:t> of employment provided to women.</a:t>
            </a:r>
          </a:p>
          <a:p>
            <a:pPr algn="l">
              <a:lnSpc>
                <a:spcPts val="5852"/>
              </a:lnSpc>
            </a:pPr>
            <a:r>
              <a:rPr lang="en-US" sz="2000" dirty="0">
                <a:solidFill>
                  <a:srgbClr val="331C2C"/>
                </a:solidFill>
                <a:latin typeface="Cooper BT Bold"/>
              </a:rPr>
              <a:t>● Average days of employment provided per Household: The average number of days</a:t>
            </a:r>
          </a:p>
          <a:p>
            <a:pPr algn="l">
              <a:lnSpc>
                <a:spcPts val="5852"/>
              </a:lnSpc>
            </a:pPr>
            <a:r>
              <a:rPr lang="en-US" sz="2000" dirty="0">
                <a:solidFill>
                  <a:srgbClr val="331C2C"/>
                </a:solidFill>
                <a:latin typeface="Cooper BT Bold"/>
              </a:rPr>
              <a:t>of employment provided per rural household.</a:t>
            </a:r>
          </a:p>
          <a:p>
            <a:pPr algn="l">
              <a:lnSpc>
                <a:spcPts val="5852"/>
              </a:lnSpc>
            </a:pPr>
            <a:r>
              <a:rPr lang="en-US" sz="2000" dirty="0">
                <a:solidFill>
                  <a:srgbClr val="331C2C"/>
                </a:solidFill>
                <a:latin typeface="Cooper BT Bold"/>
              </a:rPr>
              <a:t>● Average Wage rate per day per person(Rs.): The average daily wage rate per NREGA worker</a:t>
            </a:r>
          </a:p>
          <a:p>
            <a:pPr algn="l">
              <a:lnSpc>
                <a:spcPts val="5852"/>
              </a:lnSpc>
            </a:pPr>
            <a:r>
              <a:rPr lang="en-US" sz="2000" dirty="0">
                <a:solidFill>
                  <a:srgbClr val="331C2C"/>
                </a:solidFill>
                <a:latin typeface="Cooper BT Bold"/>
              </a:rPr>
              <a:t>in Indian Rupees.</a:t>
            </a:r>
          </a:p>
          <a:p>
            <a:pPr algn="l">
              <a:lnSpc>
                <a:spcPts val="5852"/>
              </a:lnSpc>
            </a:pPr>
            <a:r>
              <a:rPr lang="en-US" sz="2000" dirty="0">
                <a:solidFill>
                  <a:srgbClr val="331C2C"/>
                </a:solidFill>
                <a:latin typeface="Cooper BT Bold"/>
              </a:rPr>
              <a:t>● Total No of HHs completed 100 Days of Wage Employment: The number of</a:t>
            </a:r>
          </a:p>
          <a:p>
            <a:pPr algn="l">
              <a:lnSpc>
                <a:spcPts val="5852"/>
              </a:lnSpc>
            </a:pPr>
            <a:r>
              <a:rPr lang="en-US" sz="2000" dirty="0">
                <a:solidFill>
                  <a:srgbClr val="331C2C"/>
                </a:solidFill>
                <a:latin typeface="Cooper BT Bold"/>
              </a:rPr>
              <a:t>households completing 100 days of wage employment.</a:t>
            </a:r>
          </a:p>
          <a:p>
            <a:pPr algn="l">
              <a:lnSpc>
                <a:spcPts val="5852"/>
              </a:lnSpc>
            </a:pPr>
            <a:endParaRPr lang="en-US" sz="2000" dirty="0">
              <a:solidFill>
                <a:srgbClr val="331C2C"/>
              </a:solidFill>
              <a:latin typeface="Cooper BT Bold"/>
            </a:endParaRPr>
          </a:p>
        </p:txBody>
      </p:sp>
      <p:sp>
        <p:nvSpPr>
          <p:cNvPr id="5" name="Freeform 5"/>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16479430" y="8470436"/>
            <a:ext cx="1193520" cy="1159060"/>
            <a:chOff x="0" y="0"/>
            <a:chExt cx="1591360" cy="1545414"/>
          </a:xfrm>
        </p:grpSpPr>
        <p:grpSp>
          <p:nvGrpSpPr>
            <p:cNvPr id="7" name="Group 7"/>
            <p:cNvGrpSpPr/>
            <p:nvPr/>
          </p:nvGrpSpPr>
          <p:grpSpPr>
            <a:xfrm>
              <a:off x="22973" y="0"/>
              <a:ext cx="1545414" cy="1545414"/>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199997"/>
              <a:ext cx="1591360" cy="1085665"/>
            </a:xfrm>
            <a:prstGeom prst="rect">
              <a:avLst/>
            </a:prstGeom>
          </p:spPr>
          <p:txBody>
            <a:bodyPr lIns="0" tIns="0" rIns="0" bIns="0" rtlCol="0" anchor="t">
              <a:spAutoFit/>
            </a:bodyPr>
            <a:lstStyle/>
            <a:p>
              <a:pPr algn="ctr">
                <a:lnSpc>
                  <a:spcPts val="6790"/>
                </a:lnSpc>
              </a:pPr>
              <a:r>
                <a:rPr lang="en-US" sz="4850" dirty="0">
                  <a:solidFill>
                    <a:srgbClr val="331C2C"/>
                  </a:solidFill>
                  <a:latin typeface="Cooper BT Bold"/>
                </a:rPr>
                <a:t>6</a:t>
              </a:r>
            </a:p>
          </p:txBody>
        </p:sp>
      </p:grpSp>
      <p:sp>
        <p:nvSpPr>
          <p:cNvPr id="11" name="Freeform 11"/>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8">
            <a:extLst>
              <a:ext uri="{FF2B5EF4-FFF2-40B4-BE49-F238E27FC236}">
                <a16:creationId xmlns:a16="http://schemas.microsoft.com/office/drawing/2014/main" id="{C896420C-92AB-483B-A673-8627160525D6}"/>
              </a:ext>
            </a:extLst>
          </p:cNvPr>
          <p:cNvSpPr txBox="1"/>
          <p:nvPr/>
        </p:nvSpPr>
        <p:spPr>
          <a:xfrm rot="16200000">
            <a:off x="-3098943" y="4440238"/>
            <a:ext cx="6882108" cy="516232"/>
          </a:xfrm>
          <a:prstGeom prst="rect">
            <a:avLst/>
          </a:prstGeom>
        </p:spPr>
        <p:txBody>
          <a:bodyPr lIns="0" tIns="0" rIns="0" bIns="0" rtlCol="0" anchor="t">
            <a:spAutoFit/>
          </a:bodyPr>
          <a:lstStyle/>
          <a:p>
            <a:pPr algn="ctr">
              <a:lnSpc>
                <a:spcPts val="4376"/>
              </a:lnSpc>
            </a:pPr>
            <a:r>
              <a:rPr lang="en-US" sz="3126" dirty="0">
                <a:solidFill>
                  <a:srgbClr val="331C2C"/>
                </a:solidFill>
                <a:latin typeface="Cooper BT Bold"/>
              </a:rPr>
              <a:t>Mentorness| 2024</a:t>
            </a:r>
          </a:p>
        </p:txBody>
      </p:sp>
    </p:spTree>
    <p:extLst>
      <p:ext uri="{BB962C8B-B14F-4D97-AF65-F5344CB8AC3E}">
        <p14:creationId xmlns:p14="http://schemas.microsoft.com/office/powerpoint/2010/main" val="728036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2553980" y="895350"/>
            <a:ext cx="13180039" cy="1150956"/>
          </a:xfrm>
          <a:prstGeom prst="rect">
            <a:avLst/>
          </a:prstGeom>
        </p:spPr>
        <p:txBody>
          <a:bodyPr lIns="0" tIns="0" rIns="0" bIns="0" rtlCol="0" anchor="t">
            <a:spAutoFit/>
          </a:bodyPr>
          <a:lstStyle/>
          <a:p>
            <a:pPr algn="ctr">
              <a:lnSpc>
                <a:spcPts val="9799"/>
              </a:lnSpc>
            </a:pPr>
            <a:r>
              <a:rPr lang="en-US" sz="6999" dirty="0">
                <a:solidFill>
                  <a:srgbClr val="331C2C"/>
                </a:solidFill>
                <a:latin typeface="Cooper BT Bold"/>
              </a:rPr>
              <a:t>VARIABLE DESCRIPTION</a:t>
            </a:r>
          </a:p>
        </p:txBody>
      </p:sp>
      <p:sp>
        <p:nvSpPr>
          <p:cNvPr id="3" name="TextBox 3"/>
          <p:cNvSpPr txBox="1"/>
          <p:nvPr/>
        </p:nvSpPr>
        <p:spPr>
          <a:xfrm>
            <a:off x="3089976" y="2035212"/>
            <a:ext cx="14705320" cy="8193140"/>
          </a:xfrm>
          <a:prstGeom prst="rect">
            <a:avLst/>
          </a:prstGeom>
        </p:spPr>
        <p:txBody>
          <a:bodyPr lIns="0" tIns="0" rIns="0" bIns="0" rtlCol="0" anchor="t">
            <a:spAutoFit/>
          </a:bodyPr>
          <a:lstStyle/>
          <a:p>
            <a:pPr algn="l">
              <a:lnSpc>
                <a:spcPts val="5852"/>
              </a:lnSpc>
            </a:pPr>
            <a:r>
              <a:rPr lang="en-US" sz="2000" dirty="0">
                <a:solidFill>
                  <a:srgbClr val="331C2C"/>
                </a:solidFill>
                <a:latin typeface="Cooper BT Bold"/>
              </a:rPr>
              <a:t>● Total Households Worked: The total number of households involved in NREGA works.</a:t>
            </a:r>
          </a:p>
          <a:p>
            <a:pPr algn="l">
              <a:lnSpc>
                <a:spcPts val="5852"/>
              </a:lnSpc>
            </a:pPr>
            <a:r>
              <a:rPr lang="en-US" sz="2000" dirty="0">
                <a:solidFill>
                  <a:srgbClr val="331C2C"/>
                </a:solidFill>
                <a:latin typeface="Cooper BT Bold"/>
              </a:rPr>
              <a:t>● Total Individuals Worked: The total number of individuals engaged in NREGA works.</a:t>
            </a:r>
          </a:p>
          <a:p>
            <a:pPr algn="l">
              <a:lnSpc>
                <a:spcPts val="5852"/>
              </a:lnSpc>
            </a:pPr>
            <a:r>
              <a:rPr lang="en-US" sz="2000" dirty="0">
                <a:solidFill>
                  <a:srgbClr val="331C2C"/>
                </a:solidFill>
                <a:latin typeface="Cooper BT Bold"/>
              </a:rPr>
              <a:t>● Differently abled persons worked: The count of differently abled persons who participated</a:t>
            </a:r>
          </a:p>
          <a:p>
            <a:pPr algn="l">
              <a:lnSpc>
                <a:spcPts val="5852"/>
              </a:lnSpc>
            </a:pPr>
            <a:r>
              <a:rPr lang="en-US" sz="2000" dirty="0">
                <a:solidFill>
                  <a:srgbClr val="331C2C"/>
                </a:solidFill>
                <a:latin typeface="Cooper BT Bold"/>
              </a:rPr>
              <a:t>in NREGA works.</a:t>
            </a:r>
          </a:p>
          <a:p>
            <a:pPr algn="l">
              <a:lnSpc>
                <a:spcPts val="5852"/>
              </a:lnSpc>
            </a:pPr>
            <a:r>
              <a:rPr lang="en-US" sz="2000" dirty="0">
                <a:solidFill>
                  <a:srgbClr val="331C2C"/>
                </a:solidFill>
                <a:latin typeface="Cooper BT Bold"/>
              </a:rPr>
              <a:t>● Number of GPs with NIL exp: The number of Gram Panchayats with zero expenditure.</a:t>
            </a:r>
          </a:p>
          <a:p>
            <a:pPr algn="l">
              <a:lnSpc>
                <a:spcPts val="5852"/>
              </a:lnSpc>
            </a:pPr>
            <a:r>
              <a:rPr lang="en-US" sz="2000" dirty="0">
                <a:solidFill>
                  <a:srgbClr val="331C2C"/>
                </a:solidFill>
                <a:latin typeface="Cooper BT Bold"/>
              </a:rPr>
              <a:t>● Total No. of Works </a:t>
            </a:r>
            <a:r>
              <a:rPr lang="en-US" sz="2000" dirty="0" err="1">
                <a:solidFill>
                  <a:srgbClr val="331C2C"/>
                </a:solidFill>
                <a:latin typeface="Cooper BT Bold"/>
              </a:rPr>
              <a:t>Takenup</a:t>
            </a:r>
            <a:r>
              <a:rPr lang="en-US" sz="2000" dirty="0">
                <a:solidFill>
                  <a:srgbClr val="331C2C"/>
                </a:solidFill>
                <a:latin typeface="Cooper BT Bold"/>
              </a:rPr>
              <a:t> (</a:t>
            </a:r>
            <a:r>
              <a:rPr lang="en-US" sz="2000" dirty="0" err="1">
                <a:solidFill>
                  <a:srgbClr val="331C2C"/>
                </a:solidFill>
                <a:latin typeface="Cooper BT Bold"/>
              </a:rPr>
              <a:t>New+Spill</a:t>
            </a:r>
            <a:r>
              <a:rPr lang="en-US" sz="2000" dirty="0">
                <a:solidFill>
                  <a:srgbClr val="331C2C"/>
                </a:solidFill>
                <a:latin typeface="Cooper BT Bold"/>
              </a:rPr>
              <a:t> Over): The total number of works initiated, including</a:t>
            </a:r>
          </a:p>
          <a:p>
            <a:pPr algn="l">
              <a:lnSpc>
                <a:spcPts val="5852"/>
              </a:lnSpc>
            </a:pPr>
            <a:r>
              <a:rPr lang="en-US" sz="2000" dirty="0">
                <a:solidFill>
                  <a:srgbClr val="331C2C"/>
                </a:solidFill>
                <a:latin typeface="Cooper BT Bold"/>
              </a:rPr>
              <a:t>new projects and spill-over from previous periods.</a:t>
            </a:r>
          </a:p>
          <a:p>
            <a:pPr algn="l">
              <a:lnSpc>
                <a:spcPts val="5852"/>
              </a:lnSpc>
            </a:pPr>
            <a:r>
              <a:rPr lang="en-US" sz="2000" dirty="0">
                <a:solidFill>
                  <a:srgbClr val="331C2C"/>
                </a:solidFill>
                <a:latin typeface="Cooper BT Bold"/>
              </a:rPr>
              <a:t>● Number of Ongoing Works: The count of works that are currently in progress.</a:t>
            </a:r>
          </a:p>
          <a:p>
            <a:pPr algn="l">
              <a:lnSpc>
                <a:spcPts val="5852"/>
              </a:lnSpc>
            </a:pPr>
            <a:r>
              <a:rPr lang="en-US" sz="2000" dirty="0">
                <a:solidFill>
                  <a:srgbClr val="331C2C"/>
                </a:solidFill>
                <a:latin typeface="Cooper BT Bold"/>
              </a:rPr>
              <a:t>● Number of Completed Works: The count of works that have been successfully completed.</a:t>
            </a:r>
          </a:p>
          <a:p>
            <a:pPr algn="l">
              <a:lnSpc>
                <a:spcPts val="5852"/>
              </a:lnSpc>
            </a:pPr>
            <a:r>
              <a:rPr lang="en-US" sz="2000" dirty="0">
                <a:solidFill>
                  <a:srgbClr val="331C2C"/>
                </a:solidFill>
                <a:latin typeface="Cooper BT Bold"/>
              </a:rPr>
              <a:t>● % of NRM Expenditure(Public + Individual): The percentage of expenditure on Natural</a:t>
            </a:r>
          </a:p>
          <a:p>
            <a:pPr algn="l">
              <a:lnSpc>
                <a:spcPts val="5852"/>
              </a:lnSpc>
            </a:pPr>
            <a:r>
              <a:rPr lang="en-US" sz="2000" dirty="0">
                <a:solidFill>
                  <a:srgbClr val="331C2C"/>
                </a:solidFill>
                <a:latin typeface="Cooper BT Bold"/>
              </a:rPr>
              <a:t>Resource Management (NRM) projects, including both public and individual contributions.</a:t>
            </a:r>
          </a:p>
        </p:txBody>
      </p:sp>
      <p:sp>
        <p:nvSpPr>
          <p:cNvPr id="5" name="Freeform 5"/>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16479430" y="8470436"/>
            <a:ext cx="1193520" cy="1159060"/>
            <a:chOff x="0" y="0"/>
            <a:chExt cx="1591360" cy="1545414"/>
          </a:xfrm>
        </p:grpSpPr>
        <p:grpSp>
          <p:nvGrpSpPr>
            <p:cNvPr id="7" name="Group 7"/>
            <p:cNvGrpSpPr/>
            <p:nvPr/>
          </p:nvGrpSpPr>
          <p:grpSpPr>
            <a:xfrm>
              <a:off x="22973" y="0"/>
              <a:ext cx="1545414" cy="1545414"/>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199997"/>
              <a:ext cx="1591360" cy="1085665"/>
            </a:xfrm>
            <a:prstGeom prst="rect">
              <a:avLst/>
            </a:prstGeom>
          </p:spPr>
          <p:txBody>
            <a:bodyPr lIns="0" tIns="0" rIns="0" bIns="0" rtlCol="0" anchor="t">
              <a:spAutoFit/>
            </a:bodyPr>
            <a:lstStyle/>
            <a:p>
              <a:pPr algn="ctr">
                <a:lnSpc>
                  <a:spcPts val="6790"/>
                </a:lnSpc>
              </a:pPr>
              <a:r>
                <a:rPr lang="en-US" sz="4850" dirty="0">
                  <a:solidFill>
                    <a:srgbClr val="331C2C"/>
                  </a:solidFill>
                  <a:latin typeface="Cooper BT Bold"/>
                </a:rPr>
                <a:t>7</a:t>
              </a:r>
            </a:p>
          </p:txBody>
        </p:sp>
      </p:grpSp>
      <p:sp>
        <p:nvSpPr>
          <p:cNvPr id="11" name="Freeform 11"/>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8">
            <a:extLst>
              <a:ext uri="{FF2B5EF4-FFF2-40B4-BE49-F238E27FC236}">
                <a16:creationId xmlns:a16="http://schemas.microsoft.com/office/drawing/2014/main" id="{ACD15A38-1CD1-4758-D2B0-6CD45F47289A}"/>
              </a:ext>
            </a:extLst>
          </p:cNvPr>
          <p:cNvSpPr txBox="1"/>
          <p:nvPr/>
        </p:nvSpPr>
        <p:spPr>
          <a:xfrm rot="16200000">
            <a:off x="-3098943" y="4492330"/>
            <a:ext cx="6882108" cy="516232"/>
          </a:xfrm>
          <a:prstGeom prst="rect">
            <a:avLst/>
          </a:prstGeom>
        </p:spPr>
        <p:txBody>
          <a:bodyPr lIns="0" tIns="0" rIns="0" bIns="0" rtlCol="0" anchor="t">
            <a:spAutoFit/>
          </a:bodyPr>
          <a:lstStyle/>
          <a:p>
            <a:pPr algn="ctr">
              <a:lnSpc>
                <a:spcPts val="4376"/>
              </a:lnSpc>
            </a:pPr>
            <a:r>
              <a:rPr lang="en-US" sz="3126" dirty="0">
                <a:solidFill>
                  <a:srgbClr val="331C2C"/>
                </a:solidFill>
                <a:latin typeface="Cooper BT Bold"/>
              </a:rPr>
              <a:t>Mentorness| 2024</a:t>
            </a:r>
          </a:p>
        </p:txBody>
      </p:sp>
    </p:spTree>
    <p:extLst>
      <p:ext uri="{BB962C8B-B14F-4D97-AF65-F5344CB8AC3E}">
        <p14:creationId xmlns:p14="http://schemas.microsoft.com/office/powerpoint/2010/main" val="335794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grpSp>
        <p:nvGrpSpPr>
          <p:cNvPr id="2" name="Group 2"/>
          <p:cNvGrpSpPr/>
          <p:nvPr/>
        </p:nvGrpSpPr>
        <p:grpSpPr>
          <a:xfrm>
            <a:off x="627362" y="0"/>
            <a:ext cx="937061" cy="10287000"/>
            <a:chOff x="0" y="0"/>
            <a:chExt cx="246798" cy="2709333"/>
          </a:xfrm>
        </p:grpSpPr>
        <p:sp>
          <p:nvSpPr>
            <p:cNvPr id="3" name="Freeform 3"/>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EDE0D1"/>
            </a:solidFill>
          </p:spPr>
          <p:txBody>
            <a:bodyPr/>
            <a:lstStyle/>
            <a:p>
              <a:endParaRPr lang="en-US"/>
            </a:p>
          </p:txBody>
        </p:sp>
        <p:sp>
          <p:nvSpPr>
            <p:cNvPr id="4" name="TextBox 4"/>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553980" y="895350"/>
            <a:ext cx="13180039" cy="1150956"/>
          </a:xfrm>
          <a:prstGeom prst="rect">
            <a:avLst/>
          </a:prstGeom>
        </p:spPr>
        <p:txBody>
          <a:bodyPr lIns="0" tIns="0" rIns="0" bIns="0" rtlCol="0" anchor="t">
            <a:spAutoFit/>
          </a:bodyPr>
          <a:lstStyle/>
          <a:p>
            <a:pPr algn="ctr">
              <a:lnSpc>
                <a:spcPts val="9799"/>
              </a:lnSpc>
            </a:pPr>
            <a:r>
              <a:rPr lang="en-US" sz="6999" dirty="0">
                <a:solidFill>
                  <a:srgbClr val="331C2C"/>
                </a:solidFill>
                <a:latin typeface="Cooper BT Bold"/>
              </a:rPr>
              <a:t>SCOPE</a:t>
            </a:r>
          </a:p>
        </p:txBody>
      </p:sp>
      <p:grpSp>
        <p:nvGrpSpPr>
          <p:cNvPr id="7" name="Group 7"/>
          <p:cNvGrpSpPr/>
          <p:nvPr/>
        </p:nvGrpSpPr>
        <p:grpSpPr>
          <a:xfrm>
            <a:off x="2392055" y="2623702"/>
            <a:ext cx="503827" cy="50382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1C2C"/>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2392055" y="6157525"/>
            <a:ext cx="503827" cy="50382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1C2C"/>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9542017" y="2623702"/>
            <a:ext cx="503827" cy="50382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1C2C"/>
            </a:solidFill>
          </p:spPr>
          <p:txBody>
            <a:bodyPr/>
            <a:lstStyle/>
            <a:p>
              <a:endParaRPr lang="en-US"/>
            </a:p>
          </p:txBody>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9738157" y="6157525"/>
            <a:ext cx="503827" cy="50382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1C2C"/>
            </a:solidFill>
          </p:spPr>
          <p:txBody>
            <a:bodyPr/>
            <a:lstStyle/>
            <a:p>
              <a:endParaRPr lang="en-US"/>
            </a:p>
          </p:txBody>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3099055" y="2435243"/>
            <a:ext cx="5381802" cy="798484"/>
          </a:xfrm>
          <a:prstGeom prst="rect">
            <a:avLst/>
          </a:prstGeom>
        </p:spPr>
        <p:txBody>
          <a:bodyPr lIns="0" tIns="0" rIns="0" bIns="0" rtlCol="0" anchor="t">
            <a:spAutoFit/>
          </a:bodyPr>
          <a:lstStyle/>
          <a:p>
            <a:pPr algn="l">
              <a:lnSpc>
                <a:spcPts val="6580"/>
              </a:lnSpc>
            </a:pPr>
            <a:r>
              <a:rPr lang="en-US" sz="4700">
                <a:solidFill>
                  <a:srgbClr val="331C2C"/>
                </a:solidFill>
                <a:latin typeface="Cooper BT Bold"/>
              </a:rPr>
              <a:t>Phase 1</a:t>
            </a:r>
          </a:p>
        </p:txBody>
      </p:sp>
      <p:sp>
        <p:nvSpPr>
          <p:cNvPr id="20" name="TextBox 20"/>
          <p:cNvSpPr txBox="1"/>
          <p:nvPr/>
        </p:nvSpPr>
        <p:spPr>
          <a:xfrm>
            <a:off x="3099055" y="3344563"/>
            <a:ext cx="6848358" cy="1080360"/>
          </a:xfrm>
          <a:prstGeom prst="rect">
            <a:avLst/>
          </a:prstGeom>
        </p:spPr>
        <p:txBody>
          <a:bodyPr lIns="0" tIns="0" rIns="0" bIns="0" rtlCol="0" anchor="t">
            <a:spAutoFit/>
          </a:bodyPr>
          <a:lstStyle/>
          <a:p>
            <a:pPr algn="l">
              <a:lnSpc>
                <a:spcPts val="4369"/>
              </a:lnSpc>
            </a:pPr>
            <a:r>
              <a:rPr lang="en-US" sz="3121" dirty="0">
                <a:solidFill>
                  <a:srgbClr val="331C2C"/>
                </a:solidFill>
                <a:latin typeface="Cooper BT Bold"/>
              </a:rPr>
              <a:t>Data preprocessing and cleaning to ensure data quality.</a:t>
            </a:r>
          </a:p>
        </p:txBody>
      </p:sp>
      <p:sp>
        <p:nvSpPr>
          <p:cNvPr id="21" name="TextBox 21"/>
          <p:cNvSpPr txBox="1"/>
          <p:nvPr/>
        </p:nvSpPr>
        <p:spPr>
          <a:xfrm>
            <a:off x="3099055" y="6878386"/>
            <a:ext cx="6848358" cy="2196649"/>
          </a:xfrm>
          <a:prstGeom prst="rect">
            <a:avLst/>
          </a:prstGeom>
        </p:spPr>
        <p:txBody>
          <a:bodyPr lIns="0" tIns="0" rIns="0" bIns="0" rtlCol="0" anchor="t">
            <a:spAutoFit/>
          </a:bodyPr>
          <a:lstStyle/>
          <a:p>
            <a:pPr algn="l">
              <a:lnSpc>
                <a:spcPts val="4369"/>
              </a:lnSpc>
            </a:pPr>
            <a:r>
              <a:rPr lang="en-US" sz="3121" dirty="0">
                <a:solidFill>
                  <a:srgbClr val="331C2C"/>
                </a:solidFill>
                <a:latin typeface="Cooper BT Bold"/>
              </a:rPr>
              <a:t>Exploratory data analysis (EDA) to identify patterns, trends, and disparities in</a:t>
            </a:r>
          </a:p>
          <a:p>
            <a:pPr algn="l">
              <a:lnSpc>
                <a:spcPts val="4369"/>
              </a:lnSpc>
            </a:pPr>
            <a:r>
              <a:rPr lang="en-US" sz="3121" dirty="0">
                <a:solidFill>
                  <a:srgbClr val="331C2C"/>
                </a:solidFill>
                <a:latin typeface="Cooper BT Bold"/>
              </a:rPr>
              <a:t>NREGA implementation.</a:t>
            </a:r>
          </a:p>
        </p:txBody>
      </p:sp>
      <p:sp>
        <p:nvSpPr>
          <p:cNvPr id="22" name="TextBox 22"/>
          <p:cNvSpPr txBox="1"/>
          <p:nvPr/>
        </p:nvSpPr>
        <p:spPr>
          <a:xfrm>
            <a:off x="10249017" y="2435243"/>
            <a:ext cx="5381802" cy="798484"/>
          </a:xfrm>
          <a:prstGeom prst="rect">
            <a:avLst/>
          </a:prstGeom>
        </p:spPr>
        <p:txBody>
          <a:bodyPr lIns="0" tIns="0" rIns="0" bIns="0" rtlCol="0" anchor="t">
            <a:spAutoFit/>
          </a:bodyPr>
          <a:lstStyle/>
          <a:p>
            <a:pPr algn="l">
              <a:lnSpc>
                <a:spcPts val="6580"/>
              </a:lnSpc>
            </a:pPr>
            <a:r>
              <a:rPr lang="en-US" sz="4700">
                <a:solidFill>
                  <a:srgbClr val="331C2C"/>
                </a:solidFill>
                <a:latin typeface="Cooper BT Bold"/>
              </a:rPr>
              <a:t>Phase 3</a:t>
            </a:r>
          </a:p>
        </p:txBody>
      </p:sp>
      <p:sp>
        <p:nvSpPr>
          <p:cNvPr id="23" name="TextBox 23"/>
          <p:cNvSpPr txBox="1"/>
          <p:nvPr/>
        </p:nvSpPr>
        <p:spPr>
          <a:xfrm>
            <a:off x="10249017" y="3344563"/>
            <a:ext cx="6848358" cy="1644617"/>
          </a:xfrm>
          <a:prstGeom prst="rect">
            <a:avLst/>
          </a:prstGeom>
        </p:spPr>
        <p:txBody>
          <a:bodyPr lIns="0" tIns="0" rIns="0" bIns="0" rtlCol="0" anchor="t">
            <a:spAutoFit/>
          </a:bodyPr>
          <a:lstStyle/>
          <a:p>
            <a:pPr algn="l">
              <a:lnSpc>
                <a:spcPts val="4369"/>
              </a:lnSpc>
            </a:pPr>
            <a:r>
              <a:rPr lang="en-US" sz="3121" dirty="0">
                <a:solidFill>
                  <a:srgbClr val="331C2C"/>
                </a:solidFill>
                <a:latin typeface="Cooper BT Bold"/>
              </a:rPr>
              <a:t>Utilizing data visualization techniques to present key findings effectively.</a:t>
            </a:r>
          </a:p>
        </p:txBody>
      </p:sp>
      <p:sp>
        <p:nvSpPr>
          <p:cNvPr id="24" name="TextBox 24"/>
          <p:cNvSpPr txBox="1"/>
          <p:nvPr/>
        </p:nvSpPr>
        <p:spPr>
          <a:xfrm>
            <a:off x="10445156" y="5969066"/>
            <a:ext cx="5381802" cy="798484"/>
          </a:xfrm>
          <a:prstGeom prst="rect">
            <a:avLst/>
          </a:prstGeom>
        </p:spPr>
        <p:txBody>
          <a:bodyPr lIns="0" tIns="0" rIns="0" bIns="0" rtlCol="0" anchor="t">
            <a:spAutoFit/>
          </a:bodyPr>
          <a:lstStyle/>
          <a:p>
            <a:pPr algn="l">
              <a:lnSpc>
                <a:spcPts val="6580"/>
              </a:lnSpc>
            </a:pPr>
            <a:r>
              <a:rPr lang="en-US" sz="4700">
                <a:solidFill>
                  <a:srgbClr val="331C2C"/>
                </a:solidFill>
                <a:latin typeface="Cooper BT Bold"/>
              </a:rPr>
              <a:t>Phase 4</a:t>
            </a:r>
          </a:p>
        </p:txBody>
      </p:sp>
      <p:sp>
        <p:nvSpPr>
          <p:cNvPr id="25" name="TextBox 25"/>
          <p:cNvSpPr txBox="1"/>
          <p:nvPr/>
        </p:nvSpPr>
        <p:spPr>
          <a:xfrm>
            <a:off x="10445156" y="6878386"/>
            <a:ext cx="6403993" cy="3337388"/>
          </a:xfrm>
          <a:prstGeom prst="rect">
            <a:avLst/>
          </a:prstGeom>
        </p:spPr>
        <p:txBody>
          <a:bodyPr wrap="square" lIns="0" tIns="0" rIns="0" bIns="0" rtlCol="0" anchor="t">
            <a:spAutoFit/>
          </a:bodyPr>
          <a:lstStyle/>
          <a:p>
            <a:pPr algn="l">
              <a:lnSpc>
                <a:spcPts val="4369"/>
              </a:lnSpc>
            </a:pPr>
            <a:r>
              <a:rPr lang="en-US" sz="3121" dirty="0">
                <a:solidFill>
                  <a:srgbClr val="331C2C"/>
                </a:solidFill>
                <a:latin typeface="Cooper BT Bold"/>
              </a:rPr>
              <a:t>Drawing actionable insights to inform policymakers and administrators about the strengths</a:t>
            </a:r>
          </a:p>
          <a:p>
            <a:pPr algn="l">
              <a:lnSpc>
                <a:spcPts val="4369"/>
              </a:lnSpc>
            </a:pPr>
            <a:r>
              <a:rPr lang="en-US" sz="3121" dirty="0">
                <a:solidFill>
                  <a:srgbClr val="331C2C"/>
                </a:solidFill>
                <a:latin typeface="Cooper BT Bold"/>
              </a:rPr>
              <a:t>and weaknesses of the NREGA program.</a:t>
            </a:r>
          </a:p>
        </p:txBody>
      </p:sp>
      <p:sp>
        <p:nvSpPr>
          <p:cNvPr id="26" name="Freeform 26"/>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7" name="Group 27"/>
          <p:cNvGrpSpPr/>
          <p:nvPr/>
        </p:nvGrpSpPr>
        <p:grpSpPr>
          <a:xfrm>
            <a:off x="16479430" y="8470436"/>
            <a:ext cx="1193520" cy="1159060"/>
            <a:chOff x="0" y="0"/>
            <a:chExt cx="1591360" cy="1545414"/>
          </a:xfrm>
        </p:grpSpPr>
        <p:grpSp>
          <p:nvGrpSpPr>
            <p:cNvPr id="28" name="Group 28"/>
            <p:cNvGrpSpPr/>
            <p:nvPr/>
          </p:nvGrpSpPr>
          <p:grpSpPr>
            <a:xfrm>
              <a:off x="22973" y="0"/>
              <a:ext cx="1545414" cy="1545414"/>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sp>
            <p:nvSpPr>
              <p:cNvPr id="30" name="TextBox 3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1" name="TextBox 31"/>
            <p:cNvSpPr txBox="1"/>
            <p:nvPr/>
          </p:nvSpPr>
          <p:spPr>
            <a:xfrm>
              <a:off x="0" y="199997"/>
              <a:ext cx="1591360" cy="1085665"/>
            </a:xfrm>
            <a:prstGeom prst="rect">
              <a:avLst/>
            </a:prstGeom>
          </p:spPr>
          <p:txBody>
            <a:bodyPr lIns="0" tIns="0" rIns="0" bIns="0" rtlCol="0" anchor="t">
              <a:spAutoFit/>
            </a:bodyPr>
            <a:lstStyle/>
            <a:p>
              <a:pPr algn="ctr">
                <a:lnSpc>
                  <a:spcPts val="6790"/>
                </a:lnSpc>
              </a:pPr>
              <a:r>
                <a:rPr lang="en-US" sz="4850" dirty="0">
                  <a:solidFill>
                    <a:srgbClr val="331C2C"/>
                  </a:solidFill>
                  <a:latin typeface="Cooper BT Bold"/>
                </a:rPr>
                <a:t>8</a:t>
              </a:r>
            </a:p>
          </p:txBody>
        </p:sp>
      </p:grpSp>
      <p:sp>
        <p:nvSpPr>
          <p:cNvPr id="32" name="Freeform 32"/>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3" name="Freeform 33"/>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4" name="Freeform 34"/>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5" name="TextBox 35"/>
          <p:cNvSpPr txBox="1"/>
          <p:nvPr/>
        </p:nvSpPr>
        <p:spPr>
          <a:xfrm>
            <a:off x="3099055" y="5960312"/>
            <a:ext cx="5381802" cy="798484"/>
          </a:xfrm>
          <a:prstGeom prst="rect">
            <a:avLst/>
          </a:prstGeom>
        </p:spPr>
        <p:txBody>
          <a:bodyPr lIns="0" tIns="0" rIns="0" bIns="0" rtlCol="0" anchor="t">
            <a:spAutoFit/>
          </a:bodyPr>
          <a:lstStyle/>
          <a:p>
            <a:pPr algn="l">
              <a:lnSpc>
                <a:spcPts val="6580"/>
              </a:lnSpc>
            </a:pPr>
            <a:r>
              <a:rPr lang="en-US" sz="4700">
                <a:solidFill>
                  <a:srgbClr val="331C2C"/>
                </a:solidFill>
                <a:latin typeface="Cooper BT Bold"/>
              </a:rPr>
              <a:t>Phase 2</a:t>
            </a:r>
          </a:p>
        </p:txBody>
      </p:sp>
      <p:sp>
        <p:nvSpPr>
          <p:cNvPr id="36" name="TextBox 8">
            <a:extLst>
              <a:ext uri="{FF2B5EF4-FFF2-40B4-BE49-F238E27FC236}">
                <a16:creationId xmlns:a16="http://schemas.microsoft.com/office/drawing/2014/main" id="{D0EDF771-75A7-80D5-155A-68A9D0971301}"/>
              </a:ext>
            </a:extLst>
          </p:cNvPr>
          <p:cNvSpPr txBox="1"/>
          <p:nvPr/>
        </p:nvSpPr>
        <p:spPr>
          <a:xfrm rot="16200000">
            <a:off x="-3098943" y="4440238"/>
            <a:ext cx="6882108" cy="516232"/>
          </a:xfrm>
          <a:prstGeom prst="rect">
            <a:avLst/>
          </a:prstGeom>
        </p:spPr>
        <p:txBody>
          <a:bodyPr lIns="0" tIns="0" rIns="0" bIns="0" rtlCol="0" anchor="t">
            <a:spAutoFit/>
          </a:bodyPr>
          <a:lstStyle/>
          <a:p>
            <a:pPr algn="ctr">
              <a:lnSpc>
                <a:spcPts val="4376"/>
              </a:lnSpc>
            </a:pPr>
            <a:r>
              <a:rPr lang="en-US" sz="3126" dirty="0">
                <a:solidFill>
                  <a:srgbClr val="331C2C"/>
                </a:solidFill>
                <a:latin typeface="Cooper BT Bold"/>
              </a:rPr>
              <a:t>Mentorness| 2024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1168</Words>
  <Application>Microsoft Macintosh PowerPoint</Application>
  <PresentationFormat>Custom</PresentationFormat>
  <Paragraphs>136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Cooper BT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Purple Abstract Thesis Defense Presentation</dc:title>
  <cp:lastModifiedBy>Dhanush Suresh</cp:lastModifiedBy>
  <cp:revision>6</cp:revision>
  <dcterms:created xsi:type="dcterms:W3CDTF">2006-08-16T00:00:00Z</dcterms:created>
  <dcterms:modified xsi:type="dcterms:W3CDTF">2024-06-05T06:44:41Z</dcterms:modified>
  <dc:identifier>DAGHJykid_c</dc:identifier>
</cp:coreProperties>
</file>