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78AE-FCD0-0BD3-0633-54F7BF4D0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730B77-F536-58A7-4187-864A89022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1A12A3-1824-7AC4-DBF9-1A173E703C4F}"/>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5" name="Footer Placeholder 4">
            <a:extLst>
              <a:ext uri="{FF2B5EF4-FFF2-40B4-BE49-F238E27FC236}">
                <a16:creationId xmlns:a16="http://schemas.microsoft.com/office/drawing/2014/main" id="{3C09FA99-1F1A-5E4D-9EBB-00D99625A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3AC5D-C1DC-5BBD-19DA-E6B3C82E9239}"/>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109890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B834-6CAF-2A8A-9C1A-F2A084D034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D9127-08AC-0494-27A0-BE12DF4CA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0EE4D-9ADC-1F77-AF7E-DF3A1DD5E8E2}"/>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5" name="Footer Placeholder 4">
            <a:extLst>
              <a:ext uri="{FF2B5EF4-FFF2-40B4-BE49-F238E27FC236}">
                <a16:creationId xmlns:a16="http://schemas.microsoft.com/office/drawing/2014/main" id="{9D96A152-3616-5E33-FB29-9487DA6840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E28B2-2CD7-34DC-8C34-3B936443338D}"/>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224575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D251D-40CF-B0D1-18AB-D49600292B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FE5A59-CDBC-2AC8-579E-54AFE6340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9EC35-0113-67EC-5202-A1798952E2C8}"/>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5" name="Footer Placeholder 4">
            <a:extLst>
              <a:ext uri="{FF2B5EF4-FFF2-40B4-BE49-F238E27FC236}">
                <a16:creationId xmlns:a16="http://schemas.microsoft.com/office/drawing/2014/main" id="{AE16881D-7801-BABC-EE94-E2A3D3D27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D98BC-1D27-C822-3864-562C2F8EF03F}"/>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213783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DA96-7748-927A-856A-11378C082A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2146B4-BF82-4A49-40B7-E7E140492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5D8DC-9006-9741-A5F0-8E0A3B09E847}"/>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5" name="Footer Placeholder 4">
            <a:extLst>
              <a:ext uri="{FF2B5EF4-FFF2-40B4-BE49-F238E27FC236}">
                <a16:creationId xmlns:a16="http://schemas.microsoft.com/office/drawing/2014/main" id="{6F0ED995-E4E4-B576-98E8-0B8C8714D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85C01-2035-4C49-0EF7-D41068A36B80}"/>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28403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A939-EC54-A85F-5154-A0ED7D169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4A9EF3-5567-B625-9202-6A051A3F6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B01BC-6344-3319-0BD3-C3420069C594}"/>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5" name="Footer Placeholder 4">
            <a:extLst>
              <a:ext uri="{FF2B5EF4-FFF2-40B4-BE49-F238E27FC236}">
                <a16:creationId xmlns:a16="http://schemas.microsoft.com/office/drawing/2014/main" id="{1B3B42E9-DC0D-36FA-258F-140EC29BE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98E97-2FF5-AAE4-B51D-7B743E3A58EF}"/>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333968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2204-BBEC-0941-4196-8FEE906B1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9D959A-9721-59A2-A137-8DB71F46F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A595B6-5C31-944B-49E6-0A1FCDCD6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E9D9C2-5A6F-08DE-1BA9-E55A6276B366}"/>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6" name="Footer Placeholder 5">
            <a:extLst>
              <a:ext uri="{FF2B5EF4-FFF2-40B4-BE49-F238E27FC236}">
                <a16:creationId xmlns:a16="http://schemas.microsoft.com/office/drawing/2014/main" id="{4EE04DA4-E98E-CF45-C6B6-88126FE7F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510DD-FCAD-3FD7-892E-72AF383A492C}"/>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9575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2233-523B-10F8-3FAE-F701320A1B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C79047-C8DC-BB41-78F8-729C77DCE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DAC6D-675B-6A30-BD99-C51F98F63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5BA461-2ACA-384C-2344-44C342ED8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521F2-B915-D05E-7AC4-C034B537D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57398B-48E4-CC23-31DE-C96A1DF4DDF0}"/>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8" name="Footer Placeholder 7">
            <a:extLst>
              <a:ext uri="{FF2B5EF4-FFF2-40B4-BE49-F238E27FC236}">
                <a16:creationId xmlns:a16="http://schemas.microsoft.com/office/drawing/2014/main" id="{23429DFF-9201-1F06-D546-181218B034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1E9882-960E-9824-A9C7-11DD5EB27C36}"/>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168721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0694-92A7-044D-3F62-08030E48FE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20DC8B-B26B-2846-09ED-5D98E613D9EC}"/>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4" name="Footer Placeholder 3">
            <a:extLst>
              <a:ext uri="{FF2B5EF4-FFF2-40B4-BE49-F238E27FC236}">
                <a16:creationId xmlns:a16="http://schemas.microsoft.com/office/drawing/2014/main" id="{528D2109-49CF-C483-0FAC-B710D3A4FB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6CC2AB-4AEE-5C1A-5C24-ABDA5BA5A9F6}"/>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94478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2FDF3-2DA0-A79E-A3BD-870E8AFC7363}"/>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3" name="Footer Placeholder 2">
            <a:extLst>
              <a:ext uri="{FF2B5EF4-FFF2-40B4-BE49-F238E27FC236}">
                <a16:creationId xmlns:a16="http://schemas.microsoft.com/office/drawing/2014/main" id="{123362A2-557F-A3A8-E8FE-B9F27B15E7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856592-F7E9-AB74-E114-29C055965CAF}"/>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304176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85A8-D8C0-E9DA-488E-270E5D9F8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B7CDAC-61B4-2138-6522-4C0340CC9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8A5994-8B9F-FD89-D662-A2085704B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55F63-25E1-D8E4-D5B3-3075EF524505}"/>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6" name="Footer Placeholder 5">
            <a:extLst>
              <a:ext uri="{FF2B5EF4-FFF2-40B4-BE49-F238E27FC236}">
                <a16:creationId xmlns:a16="http://schemas.microsoft.com/office/drawing/2014/main" id="{946E90A8-6E82-02DE-ED11-91F14730A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C9B8F-3BDF-95C2-B375-D06EAAD3EEC2}"/>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345363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9770-6872-305D-74F2-CEFF78466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9695C6-3E7D-AD82-739D-E4566BAFC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9AE5EA-AF97-6B96-CEDA-1A8D50708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146CB-DB95-9823-A69D-FBD7573657E5}"/>
              </a:ext>
            </a:extLst>
          </p:cNvPr>
          <p:cNvSpPr>
            <a:spLocks noGrp="1"/>
          </p:cNvSpPr>
          <p:nvPr>
            <p:ph type="dt" sz="half" idx="10"/>
          </p:nvPr>
        </p:nvSpPr>
        <p:spPr/>
        <p:txBody>
          <a:bodyPr/>
          <a:lstStyle/>
          <a:p>
            <a:fld id="{951E11F3-8DDD-42D7-95E2-CCC0956564F0}" type="datetimeFigureOut">
              <a:rPr lang="en-IN" smtClean="0"/>
              <a:t>22-01-2023</a:t>
            </a:fld>
            <a:endParaRPr lang="en-IN"/>
          </a:p>
        </p:txBody>
      </p:sp>
      <p:sp>
        <p:nvSpPr>
          <p:cNvPr id="6" name="Footer Placeholder 5">
            <a:extLst>
              <a:ext uri="{FF2B5EF4-FFF2-40B4-BE49-F238E27FC236}">
                <a16:creationId xmlns:a16="http://schemas.microsoft.com/office/drawing/2014/main" id="{D357A000-3821-EE54-3FEA-16A8C978B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8A5A1-451F-2338-75D6-18EDD9AF9896}"/>
              </a:ext>
            </a:extLst>
          </p:cNvPr>
          <p:cNvSpPr>
            <a:spLocks noGrp="1"/>
          </p:cNvSpPr>
          <p:nvPr>
            <p:ph type="sldNum" sz="quarter" idx="12"/>
          </p:nvPr>
        </p:nvSpPr>
        <p:spPr/>
        <p:txBody>
          <a:bodyPr/>
          <a:lstStyle/>
          <a:p>
            <a:fld id="{DF6CC9DC-05AC-4F29-B2C4-D1B261350A1B}" type="slidenum">
              <a:rPr lang="en-IN" smtClean="0"/>
              <a:t>‹#›</a:t>
            </a:fld>
            <a:endParaRPr lang="en-IN"/>
          </a:p>
        </p:txBody>
      </p:sp>
    </p:spTree>
    <p:extLst>
      <p:ext uri="{BB962C8B-B14F-4D97-AF65-F5344CB8AC3E}">
        <p14:creationId xmlns:p14="http://schemas.microsoft.com/office/powerpoint/2010/main" val="307832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29645-81D8-654B-1DF3-0C1552051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FD35F-A86F-9AF1-CD5C-0082AC347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4854D-55E5-5E2B-D641-F421F2B97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E11F3-8DDD-42D7-95E2-CCC0956564F0}" type="datetimeFigureOut">
              <a:rPr lang="en-IN" smtClean="0"/>
              <a:t>22-01-2023</a:t>
            </a:fld>
            <a:endParaRPr lang="en-IN"/>
          </a:p>
        </p:txBody>
      </p:sp>
      <p:sp>
        <p:nvSpPr>
          <p:cNvPr id="5" name="Footer Placeholder 4">
            <a:extLst>
              <a:ext uri="{FF2B5EF4-FFF2-40B4-BE49-F238E27FC236}">
                <a16:creationId xmlns:a16="http://schemas.microsoft.com/office/drawing/2014/main" id="{EBDC8AF3-D58B-CE4D-AE52-1D49EB714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98ED00-C71C-6DC5-76FB-F2499F5DC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CC9DC-05AC-4F29-B2C4-D1B261350A1B}" type="slidenum">
              <a:rPr lang="en-IN" smtClean="0"/>
              <a:t>‹#›</a:t>
            </a:fld>
            <a:endParaRPr lang="en-IN"/>
          </a:p>
        </p:txBody>
      </p:sp>
    </p:spTree>
    <p:extLst>
      <p:ext uri="{BB962C8B-B14F-4D97-AF65-F5344CB8AC3E}">
        <p14:creationId xmlns:p14="http://schemas.microsoft.com/office/powerpoint/2010/main" val="2811810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35ECD-90A9-83E8-551C-377E969AD6F4}"/>
              </a:ext>
            </a:extLst>
          </p:cNvPr>
          <p:cNvSpPr txBox="1"/>
          <p:nvPr/>
        </p:nvSpPr>
        <p:spPr>
          <a:xfrm>
            <a:off x="132080" y="1"/>
            <a:ext cx="12222480" cy="7017306"/>
          </a:xfrm>
          <a:prstGeom prst="rect">
            <a:avLst/>
          </a:prstGeom>
          <a:noFill/>
        </p:spPr>
        <p:txBody>
          <a:bodyPr wrap="square">
            <a:spAutoFit/>
          </a:bodyPr>
          <a:lstStyle/>
          <a:p>
            <a:pPr marL="342900" indent="-342900">
              <a:buAutoNum type="arabicPeriod"/>
            </a:pPr>
            <a:r>
              <a:rPr lang="en-US" dirty="0"/>
              <a:t>Which are the top three variables in your model which contribute most towards the probability of a lead getting converted? </a:t>
            </a:r>
          </a:p>
          <a:p>
            <a:endParaRPr lang="en-US" dirty="0"/>
          </a:p>
          <a:p>
            <a:r>
              <a:rPr lang="en-US" dirty="0"/>
              <a:t>Answer: </a:t>
            </a:r>
          </a:p>
          <a:p>
            <a:r>
              <a:rPr lang="en-US" u="sng" dirty="0"/>
              <a:t>Total time spent on website:</a:t>
            </a:r>
          </a:p>
          <a:p>
            <a:r>
              <a:rPr lang="en-US" dirty="0"/>
              <a:t>1.Positive contribution. </a:t>
            </a:r>
          </a:p>
          <a:p>
            <a:r>
              <a:rPr lang="en-US" dirty="0"/>
              <a:t>2.Higher the time spent on the websites, higher the probability of the lead converting into a customer. </a:t>
            </a:r>
          </a:p>
          <a:p>
            <a:r>
              <a:rPr lang="en-US" dirty="0"/>
              <a:t>3.Sales team should focus on such leads. </a:t>
            </a:r>
          </a:p>
          <a:p>
            <a:r>
              <a:rPr lang="en-US" u="sng" dirty="0"/>
              <a:t>Lead source-reference</a:t>
            </a:r>
            <a:r>
              <a:rPr lang="en-US" dirty="0"/>
              <a:t>: </a:t>
            </a:r>
          </a:p>
          <a:p>
            <a:r>
              <a:rPr lang="en-US" dirty="0"/>
              <a:t>1.Positive contribution. </a:t>
            </a:r>
          </a:p>
          <a:p>
            <a:r>
              <a:rPr lang="en-US" dirty="0"/>
              <a:t>2.If the source of the lead is a reference, then there is a higher probability that the lead would convert, as the referrals not only provide for cashbacks but also assurances from current users and friends who will mostly be trusted (Sales team should focus on such leads). </a:t>
            </a:r>
          </a:p>
          <a:p>
            <a:r>
              <a:rPr lang="en-US" u="sng" dirty="0"/>
              <a:t>What is your current occupation-student</a:t>
            </a:r>
            <a:r>
              <a:rPr lang="en-US" dirty="0"/>
              <a:t>: </a:t>
            </a:r>
          </a:p>
          <a:p>
            <a:r>
              <a:rPr lang="en-US" dirty="0"/>
              <a:t>1.Negative contribution. </a:t>
            </a:r>
          </a:p>
          <a:p>
            <a:r>
              <a:rPr lang="en-US" dirty="0"/>
              <a:t>2.If the lead is already a student, chances are they will not take up another course which is designed for working professionals. </a:t>
            </a:r>
          </a:p>
          <a:p>
            <a:r>
              <a:rPr lang="en-US" dirty="0"/>
              <a:t>3.Sales team should not focus on such leads. </a:t>
            </a:r>
          </a:p>
          <a:p>
            <a:endParaRPr lang="en-US" dirty="0"/>
          </a:p>
          <a:p>
            <a:r>
              <a:rPr lang="en-US" dirty="0"/>
              <a:t>2. What are the top 3 categorical/dummy variables in the model which should be focused the most on in order to increase the probability of lead conversion? </a:t>
            </a:r>
          </a:p>
          <a:p>
            <a:endParaRPr lang="en-US" dirty="0"/>
          </a:p>
          <a:p>
            <a:r>
              <a:rPr lang="en-US" dirty="0"/>
              <a:t>Answer:</a:t>
            </a:r>
          </a:p>
          <a:p>
            <a:r>
              <a:rPr lang="en-US" dirty="0"/>
              <a:t>1.Lead </a:t>
            </a:r>
            <a:r>
              <a:rPr lang="en-US" dirty="0" err="1"/>
              <a:t>Source_Reference</a:t>
            </a:r>
            <a:r>
              <a:rPr lang="en-US" dirty="0"/>
              <a:t> </a:t>
            </a:r>
          </a:p>
          <a:p>
            <a:r>
              <a:rPr lang="en-US" dirty="0"/>
              <a:t>2.Lead </a:t>
            </a:r>
            <a:r>
              <a:rPr lang="en-US" dirty="0" err="1"/>
              <a:t>Source_Social</a:t>
            </a:r>
            <a:r>
              <a:rPr lang="en-US" dirty="0"/>
              <a:t> media </a:t>
            </a:r>
          </a:p>
          <a:p>
            <a:r>
              <a:rPr lang="en-US" dirty="0"/>
              <a:t>3.Lead </a:t>
            </a:r>
            <a:r>
              <a:rPr lang="en-US" dirty="0" err="1"/>
              <a:t>Source_Olark</a:t>
            </a:r>
            <a:r>
              <a:rPr lang="en-US" dirty="0"/>
              <a:t> chat It would seem that the lead source plays an important role in scouting for leads that have a higher chance of converting. </a:t>
            </a:r>
            <a:endParaRPr lang="en-IN" dirty="0"/>
          </a:p>
        </p:txBody>
      </p:sp>
    </p:spTree>
    <p:extLst>
      <p:ext uri="{BB962C8B-B14F-4D97-AF65-F5344CB8AC3E}">
        <p14:creationId xmlns:p14="http://schemas.microsoft.com/office/powerpoint/2010/main" val="51277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03E3C-19AC-ABC8-D6EC-EA3484B3B6F6}"/>
              </a:ext>
            </a:extLst>
          </p:cNvPr>
          <p:cNvSpPr txBox="1"/>
          <p:nvPr/>
        </p:nvSpPr>
        <p:spPr>
          <a:xfrm>
            <a:off x="121920" y="1"/>
            <a:ext cx="12070080" cy="6463308"/>
          </a:xfrm>
          <a:prstGeom prst="rect">
            <a:avLst/>
          </a:prstGeom>
          <a:noFill/>
        </p:spPr>
        <p:txBody>
          <a:bodyPr wrap="square">
            <a:spAutoFit/>
          </a:bodyPr>
          <a:lstStyle/>
          <a:p>
            <a:r>
              <a:rPr lang="en-US" dirty="0"/>
              <a:t>3. 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and hence, want to make phone calls to as much of such people as possible. Suggest a good strategy they should employ at this stage. </a:t>
            </a:r>
          </a:p>
          <a:p>
            <a:endParaRPr lang="en-US" dirty="0"/>
          </a:p>
          <a:p>
            <a:r>
              <a:rPr lang="en-US" dirty="0"/>
              <a:t>Answer: </a:t>
            </a:r>
          </a:p>
          <a:p>
            <a:r>
              <a:rPr lang="en-US" dirty="0"/>
              <a:t>1.Target leads that spend a lot of time on X-Education site (total time spent on website). </a:t>
            </a:r>
          </a:p>
          <a:p>
            <a:r>
              <a:rPr lang="en-US" dirty="0"/>
              <a:t>2.Target leads that repeatedly visit the site (page views per visit). However they might be repeatedly visiting to compare courses form the other sites, as the number of visits might be for that reason. So the interns should be a little more aggressive and should ensure competitive points where X -Education is better, are strongly highlighted. </a:t>
            </a:r>
          </a:p>
          <a:p>
            <a:r>
              <a:rPr lang="en-US" dirty="0"/>
              <a:t>3.Target leads that have come through references as the have a higher probability of converting. </a:t>
            </a:r>
          </a:p>
          <a:p>
            <a:r>
              <a:rPr lang="en-US" dirty="0"/>
              <a:t>4.Students can be approached, but they will have a lower probability of converting due to the course being industry based. However, this can also be a motivating factor to ensure industry readiness by the time they complete their education. </a:t>
            </a:r>
          </a:p>
          <a:p>
            <a:endParaRPr lang="en-US" dirty="0"/>
          </a:p>
          <a:p>
            <a:r>
              <a:rPr lang="en-US" dirty="0"/>
              <a:t>4. 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 Suggest a strategy they should employ at this stage. </a:t>
            </a:r>
          </a:p>
          <a:p>
            <a:endParaRPr lang="en-US" dirty="0"/>
          </a:p>
          <a:p>
            <a:r>
              <a:rPr lang="en-US" dirty="0"/>
              <a:t>Answer: </a:t>
            </a:r>
          </a:p>
          <a:p>
            <a:r>
              <a:rPr lang="en-US" dirty="0"/>
              <a:t>1.Do not focus on unemployed leads. They might not have a budget to spend on the course. </a:t>
            </a:r>
          </a:p>
          <a:p>
            <a:r>
              <a:rPr lang="en-US" dirty="0"/>
              <a:t>2.Do not focus on students, since they are already studying and would not be willing to enroll into a course specially designed for working professionals, so early in the tenure.</a:t>
            </a:r>
            <a:endParaRPr lang="en-IN" dirty="0"/>
          </a:p>
        </p:txBody>
      </p:sp>
    </p:spTree>
    <p:extLst>
      <p:ext uri="{BB962C8B-B14F-4D97-AF65-F5344CB8AC3E}">
        <p14:creationId xmlns:p14="http://schemas.microsoft.com/office/powerpoint/2010/main" val="4001448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647</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Vijayalakshmi R</dc:creator>
  <cp:lastModifiedBy>Vijayalakshmi R</cp:lastModifiedBy>
  <cp:revision>1</cp:revision>
  <dcterms:created xsi:type="dcterms:W3CDTF">2023-01-22T10:18:57Z</dcterms:created>
  <dcterms:modified xsi:type="dcterms:W3CDTF">2023-01-22T13:59:22Z</dcterms:modified>
</cp:coreProperties>
</file>