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9144000" cy="5143500"/>
  <p:notesSz cx="6858000" cy="9144000"/>
  <p:embeddedFontLst>
    <p:embeddedFont>
      <p:font typeface="Montserrat"/>
      <p:regular r:id="rId28"/>
    </p:embeddedFont>
    <p:embeddedFont>
      <p:font typeface="Lato" panose="020F0502020204030203"/>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88C1866-3408-4E3B-9B23-A49AF6BA3CE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font" Target="fonts/font2.fntdata"/><Relationship Id="rId28" Type="http://schemas.openxmlformats.org/officeDocument/2006/relationships/font" Target="fonts/font1.fntdata"/><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8" name="Shape 188"/>
        <p:cNvGrpSpPr/>
        <p:nvPr/>
      </p:nvGrpSpPr>
      <p:grpSpPr>
        <a:xfrm>
          <a:off x="0" y="0"/>
          <a:ext cx="0" cy="0"/>
          <a:chOff x="0" y="0"/>
          <a:chExt cx="0" cy="0"/>
        </a:xfrm>
      </p:grpSpPr>
      <p:sp>
        <p:nvSpPr>
          <p:cNvPr id="189" name="Google Shape;189;g12c0f404745_1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2c0f404745_1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5" name="Shape 195"/>
        <p:cNvGrpSpPr/>
        <p:nvPr/>
      </p:nvGrpSpPr>
      <p:grpSpPr>
        <a:xfrm>
          <a:off x="0" y="0"/>
          <a:ext cx="0" cy="0"/>
          <a:chOff x="0" y="0"/>
          <a:chExt cx="0" cy="0"/>
        </a:xfrm>
      </p:grpSpPr>
      <p:sp>
        <p:nvSpPr>
          <p:cNvPr id="196" name="Google Shape;196;g12c0f404745_1_3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2c0f404745_1_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2" name="Shape 202"/>
        <p:cNvGrpSpPr/>
        <p:nvPr/>
      </p:nvGrpSpPr>
      <p:grpSpPr>
        <a:xfrm>
          <a:off x="0" y="0"/>
          <a:ext cx="0" cy="0"/>
          <a:chOff x="0" y="0"/>
          <a:chExt cx="0" cy="0"/>
        </a:xfrm>
      </p:grpSpPr>
      <p:sp>
        <p:nvSpPr>
          <p:cNvPr id="203" name="Google Shape;203;g12c0f404745_1_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2c0f404745_1_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8" name="Shape 208"/>
        <p:cNvGrpSpPr/>
        <p:nvPr/>
      </p:nvGrpSpPr>
      <p:grpSpPr>
        <a:xfrm>
          <a:off x="0" y="0"/>
          <a:ext cx="0" cy="0"/>
          <a:chOff x="0" y="0"/>
          <a:chExt cx="0" cy="0"/>
        </a:xfrm>
      </p:grpSpPr>
      <p:sp>
        <p:nvSpPr>
          <p:cNvPr id="209" name="Google Shape;209;g12c0f404745_1_4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2c0f404745_1_4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5" name="Shape 215"/>
        <p:cNvGrpSpPr/>
        <p:nvPr/>
      </p:nvGrpSpPr>
      <p:grpSpPr>
        <a:xfrm>
          <a:off x="0" y="0"/>
          <a:ext cx="0" cy="0"/>
          <a:chOff x="0" y="0"/>
          <a:chExt cx="0" cy="0"/>
        </a:xfrm>
      </p:grpSpPr>
      <p:sp>
        <p:nvSpPr>
          <p:cNvPr id="216" name="Google Shape;216;g12a944e6148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2a944e6148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1" name="Shape 221"/>
        <p:cNvGrpSpPr/>
        <p:nvPr/>
      </p:nvGrpSpPr>
      <p:grpSpPr>
        <a:xfrm>
          <a:off x="0" y="0"/>
          <a:ext cx="0" cy="0"/>
          <a:chOff x="0" y="0"/>
          <a:chExt cx="0" cy="0"/>
        </a:xfrm>
      </p:grpSpPr>
      <p:sp>
        <p:nvSpPr>
          <p:cNvPr id="222" name="Google Shape;222;g12a944e6148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2a944e6148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7" name="Shape 227"/>
        <p:cNvGrpSpPr/>
        <p:nvPr/>
      </p:nvGrpSpPr>
      <p:grpSpPr>
        <a:xfrm>
          <a:off x="0" y="0"/>
          <a:ext cx="0" cy="0"/>
          <a:chOff x="0" y="0"/>
          <a:chExt cx="0" cy="0"/>
        </a:xfrm>
      </p:grpSpPr>
      <p:sp>
        <p:nvSpPr>
          <p:cNvPr id="228" name="Google Shape;228;g12a944e6148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2a944e6148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3" name="Shape 233"/>
        <p:cNvGrpSpPr/>
        <p:nvPr/>
      </p:nvGrpSpPr>
      <p:grpSpPr>
        <a:xfrm>
          <a:off x="0" y="0"/>
          <a:ext cx="0" cy="0"/>
          <a:chOff x="0" y="0"/>
          <a:chExt cx="0" cy="0"/>
        </a:xfrm>
      </p:grpSpPr>
      <p:sp>
        <p:nvSpPr>
          <p:cNvPr id="234" name="Google Shape;234;g12a944e6148_0_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2a944e6148_0_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9" name="Shape 239"/>
        <p:cNvGrpSpPr/>
        <p:nvPr/>
      </p:nvGrpSpPr>
      <p:grpSpPr>
        <a:xfrm>
          <a:off x="0" y="0"/>
          <a:ext cx="0" cy="0"/>
          <a:chOff x="0" y="0"/>
          <a:chExt cx="0" cy="0"/>
        </a:xfrm>
      </p:grpSpPr>
      <p:sp>
        <p:nvSpPr>
          <p:cNvPr id="240" name="Google Shape;240;g12a944e6148_0_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2a944e6148_0_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5" name="Shape 245"/>
        <p:cNvGrpSpPr/>
        <p:nvPr/>
      </p:nvGrpSpPr>
      <p:grpSpPr>
        <a:xfrm>
          <a:off x="0" y="0"/>
          <a:ext cx="0" cy="0"/>
          <a:chOff x="0" y="0"/>
          <a:chExt cx="0" cy="0"/>
        </a:xfrm>
      </p:grpSpPr>
      <p:sp>
        <p:nvSpPr>
          <p:cNvPr id="246" name="Google Shape;246;g11bc88ff496_0_57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1bc88ff496_0_57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Google Shape;137;g11bc88ff496_0_56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1bc88ff496_0_56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1" name="Shape 251"/>
        <p:cNvGrpSpPr/>
        <p:nvPr/>
      </p:nvGrpSpPr>
      <p:grpSpPr>
        <a:xfrm>
          <a:off x="0" y="0"/>
          <a:ext cx="0" cy="0"/>
          <a:chOff x="0" y="0"/>
          <a:chExt cx="0" cy="0"/>
        </a:xfrm>
      </p:grpSpPr>
      <p:sp>
        <p:nvSpPr>
          <p:cNvPr id="252" name="Google Shape;252;g12c0f404745_1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2c0f404745_1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7" name="Shape 257"/>
        <p:cNvGrpSpPr/>
        <p:nvPr/>
      </p:nvGrpSpPr>
      <p:grpSpPr>
        <a:xfrm>
          <a:off x="0" y="0"/>
          <a:ext cx="0" cy="0"/>
          <a:chOff x="0" y="0"/>
          <a:chExt cx="0" cy="0"/>
        </a:xfrm>
      </p:grpSpPr>
      <p:sp>
        <p:nvSpPr>
          <p:cNvPr id="258" name="Google Shape;258;g12c0f404745_1_5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2c0f404745_1_5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2" name="Shape 142"/>
        <p:cNvGrpSpPr/>
        <p:nvPr/>
      </p:nvGrpSpPr>
      <p:grpSpPr>
        <a:xfrm>
          <a:off x="0" y="0"/>
          <a:ext cx="0" cy="0"/>
          <a:chOff x="0" y="0"/>
          <a:chExt cx="0" cy="0"/>
        </a:xfrm>
      </p:grpSpPr>
      <p:sp>
        <p:nvSpPr>
          <p:cNvPr id="143" name="Google Shape;143;g12b2d0966dd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2b2d0966dd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8" name="Shape 148"/>
        <p:cNvGrpSpPr/>
        <p:nvPr/>
      </p:nvGrpSpPr>
      <p:grpSpPr>
        <a:xfrm>
          <a:off x="0" y="0"/>
          <a:ext cx="0" cy="0"/>
          <a:chOff x="0" y="0"/>
          <a:chExt cx="0" cy="0"/>
        </a:xfrm>
      </p:grpSpPr>
      <p:sp>
        <p:nvSpPr>
          <p:cNvPr id="149" name="Google Shape;149;g12b2d0966dd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2b2d0966dd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5" name="Shape 155"/>
        <p:cNvGrpSpPr/>
        <p:nvPr/>
      </p:nvGrpSpPr>
      <p:grpSpPr>
        <a:xfrm>
          <a:off x="0" y="0"/>
          <a:ext cx="0" cy="0"/>
          <a:chOff x="0" y="0"/>
          <a:chExt cx="0" cy="0"/>
        </a:xfrm>
      </p:grpSpPr>
      <p:sp>
        <p:nvSpPr>
          <p:cNvPr id="156" name="Google Shape;156;g11bc88ff496_0_56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1bc88ff496_0_56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1" name="Shape 161"/>
        <p:cNvGrpSpPr/>
        <p:nvPr/>
      </p:nvGrpSpPr>
      <p:grpSpPr>
        <a:xfrm>
          <a:off x="0" y="0"/>
          <a:ext cx="0" cy="0"/>
          <a:chOff x="0" y="0"/>
          <a:chExt cx="0" cy="0"/>
        </a:xfrm>
      </p:grpSpPr>
      <p:sp>
        <p:nvSpPr>
          <p:cNvPr id="162" name="Google Shape;162;g12b2d0966dd_0_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2b2d0966dd_0_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8" name="Shape 168"/>
        <p:cNvGrpSpPr/>
        <p:nvPr/>
      </p:nvGrpSpPr>
      <p:grpSpPr>
        <a:xfrm>
          <a:off x="0" y="0"/>
          <a:ext cx="0" cy="0"/>
          <a:chOff x="0" y="0"/>
          <a:chExt cx="0" cy="0"/>
        </a:xfrm>
      </p:grpSpPr>
      <p:sp>
        <p:nvSpPr>
          <p:cNvPr id="169" name="Google Shape;169;g12c0f404745_1_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2c0f404745_1_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5" name="Shape 175"/>
        <p:cNvGrpSpPr/>
        <p:nvPr/>
      </p:nvGrpSpPr>
      <p:grpSpPr>
        <a:xfrm>
          <a:off x="0" y="0"/>
          <a:ext cx="0" cy="0"/>
          <a:chOff x="0" y="0"/>
          <a:chExt cx="0" cy="0"/>
        </a:xfrm>
      </p:grpSpPr>
      <p:sp>
        <p:nvSpPr>
          <p:cNvPr id="176" name="Google Shape;176;g12c0f404745_1_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2c0f404745_1_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1" name="Shape 181"/>
        <p:cNvGrpSpPr/>
        <p:nvPr/>
      </p:nvGrpSpPr>
      <p:grpSpPr>
        <a:xfrm>
          <a:off x="0" y="0"/>
          <a:ext cx="0" cy="0"/>
          <a:chOff x="0" y="0"/>
          <a:chExt cx="0" cy="0"/>
        </a:xfrm>
      </p:grpSpPr>
      <p:sp>
        <p:nvSpPr>
          <p:cNvPr id="182" name="Google Shape;182;g12c0f404745_1_2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2c0f404745_1_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5" name="Google Shape;125;p11"/>
          <p:cNvSpPr txBox="1"/>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p:txBody>
      </p:sp>
      <p:sp>
        <p:nvSpPr>
          <p:cNvPr id="127" name="Google Shape;12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28" name="Shape 128"/>
        <p:cNvGrpSpPr/>
        <p:nvPr/>
      </p:nvGrpSpPr>
      <p:grpSpPr>
        <a:xfrm>
          <a:off x="0" y="0"/>
          <a:ext cx="0" cy="0"/>
          <a:chOff x="0" y="0"/>
          <a:chExt cx="0" cy="0"/>
        </a:xfrm>
      </p:grpSpPr>
      <p:sp>
        <p:nvSpPr>
          <p:cNvPr id="129" name="Google Shape;12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 name="Google Shape;39;p3"/>
          <p:cNvSpPr txBox="1"/>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4"/>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4"/>
          <p:cNvSpPr txBox="1"/>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p:txBody>
      </p:sp>
      <p:sp>
        <p:nvSpPr>
          <p:cNvPr id="47" name="Google Shape;47;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 name="Google Shape;52;p5"/>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5"/>
          <p:cNvSpPr txBox="1"/>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p:txBody>
      </p:sp>
      <p:sp>
        <p:nvSpPr>
          <p:cNvPr id="54" name="Google Shape;54;p5"/>
          <p:cNvSpPr txBox="1"/>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p:txBody>
      </p:sp>
      <p:sp>
        <p:nvSpPr>
          <p:cNvPr id="55" name="Google Shape;55;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0" name="Google Shape;60;p6"/>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 name="Google Shape;66;p7"/>
          <p:cNvSpPr txBox="1"/>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7"/>
          <p:cNvSpPr txBox="1"/>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p:txBody>
      </p:sp>
      <p:sp>
        <p:nvSpPr>
          <p:cNvPr id="68" name="Google Shape;68;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9" name="Google Shape;89;p8"/>
          <p:cNvSpPr txBox="1"/>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 name="Google Shape;95;p9"/>
          <p:cNvSpPr txBox="1"/>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9"/>
          <p:cNvSpPr txBox="1"/>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Google Shape;97;p9"/>
          <p:cNvSpPr txBox="1"/>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p:txBody>
      </p:sp>
      <p:sp>
        <p:nvSpPr>
          <p:cNvPr id="98" name="Google Shape;98;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3" name="Google Shape;103;p10"/>
          <p:cNvSpPr txBox="1"/>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300"/>
              <a:buNone/>
              <a:defRPr/>
            </a:lvl1pPr>
          </a:lstStyle>
          <a:p/>
        </p:txBody>
      </p:sp>
      <p:sp>
        <p:nvSpPr>
          <p:cNvPr id="104" name="Google Shape;104;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lt1"/>
              </a:buClr>
              <a:buSzPts val="1300"/>
              <a:buFont typeface="Lato" panose="020F0502020204030203"/>
              <a:buChar char="●"/>
              <a:defRPr sz="1300">
                <a:solidFill>
                  <a:schemeClr val="lt1"/>
                </a:solidFill>
                <a:latin typeface="Lato" panose="020F0502020204030203"/>
                <a:ea typeface="Lato" panose="020F0502020204030203"/>
                <a:cs typeface="Lato" panose="020F0502020204030203"/>
                <a:sym typeface="Lato" panose="020F0502020204030203"/>
              </a:defRPr>
            </a:lvl1pPr>
            <a:lvl2pPr marL="914400" lvl="1" indent="-298450" rtl="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2pPr>
            <a:lvl3pPr marL="1371600" lvl="2" indent="-298450" rtl="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3pPr>
            <a:lvl4pPr marL="1828800" lvl="3" indent="-298450" rtl="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4pPr>
            <a:lvl5pPr marL="2286000" lvl="4" indent="-298450" rtl="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5pPr>
            <a:lvl6pPr marL="2743200" lvl="5" indent="-298450" rtl="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6pPr>
            <a:lvl7pPr marL="3200400" lvl="6" indent="-298450" rtl="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7pPr>
            <a:lvl8pPr marL="3657600" lvl="7" indent="-298450" rtl="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8pPr>
            <a:lvl9pPr marL="4114800" lvl="8" indent="-298450" rtl="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lt1"/>
                </a:solidFill>
                <a:latin typeface="Lato" panose="020F0502020204030203"/>
                <a:ea typeface="Lato" panose="020F0502020204030203"/>
                <a:cs typeface="Lato" panose="020F0502020204030203"/>
                <a:sym typeface="Lato" panose="020F0502020204030203"/>
              </a:defRPr>
            </a:lvl1pPr>
            <a:lvl2pPr lvl="1" algn="r" rtl="0">
              <a:buNone/>
              <a:defRPr sz="1000">
                <a:solidFill>
                  <a:schemeClr val="lt1"/>
                </a:solidFill>
                <a:latin typeface="Lato" panose="020F0502020204030203"/>
                <a:ea typeface="Lato" panose="020F0502020204030203"/>
                <a:cs typeface="Lato" panose="020F0502020204030203"/>
                <a:sym typeface="Lato" panose="020F0502020204030203"/>
              </a:defRPr>
            </a:lvl2pPr>
            <a:lvl3pPr lvl="2" algn="r" rtl="0">
              <a:buNone/>
              <a:defRPr sz="1000">
                <a:solidFill>
                  <a:schemeClr val="lt1"/>
                </a:solidFill>
                <a:latin typeface="Lato" panose="020F0502020204030203"/>
                <a:ea typeface="Lato" panose="020F0502020204030203"/>
                <a:cs typeface="Lato" panose="020F0502020204030203"/>
                <a:sym typeface="Lato" panose="020F0502020204030203"/>
              </a:defRPr>
            </a:lvl3pPr>
            <a:lvl4pPr lvl="3" algn="r" rtl="0">
              <a:buNone/>
              <a:defRPr sz="1000">
                <a:solidFill>
                  <a:schemeClr val="lt1"/>
                </a:solidFill>
                <a:latin typeface="Lato" panose="020F0502020204030203"/>
                <a:ea typeface="Lato" panose="020F0502020204030203"/>
                <a:cs typeface="Lato" panose="020F0502020204030203"/>
                <a:sym typeface="Lato" panose="020F0502020204030203"/>
              </a:defRPr>
            </a:lvl4pPr>
            <a:lvl5pPr lvl="4" algn="r" rtl="0">
              <a:buNone/>
              <a:defRPr sz="1000">
                <a:solidFill>
                  <a:schemeClr val="lt1"/>
                </a:solidFill>
                <a:latin typeface="Lato" panose="020F0502020204030203"/>
                <a:ea typeface="Lato" panose="020F0502020204030203"/>
                <a:cs typeface="Lato" panose="020F0502020204030203"/>
                <a:sym typeface="Lato" panose="020F0502020204030203"/>
              </a:defRPr>
            </a:lvl5pPr>
            <a:lvl6pPr lvl="5" algn="r" rtl="0">
              <a:buNone/>
              <a:defRPr sz="1000">
                <a:solidFill>
                  <a:schemeClr val="lt1"/>
                </a:solidFill>
                <a:latin typeface="Lato" panose="020F0502020204030203"/>
                <a:ea typeface="Lato" panose="020F0502020204030203"/>
                <a:cs typeface="Lato" panose="020F0502020204030203"/>
                <a:sym typeface="Lato" panose="020F0502020204030203"/>
              </a:defRPr>
            </a:lvl6pPr>
            <a:lvl7pPr lvl="6" algn="r" rtl="0">
              <a:buNone/>
              <a:defRPr sz="1000">
                <a:solidFill>
                  <a:schemeClr val="lt1"/>
                </a:solidFill>
                <a:latin typeface="Lato" panose="020F0502020204030203"/>
                <a:ea typeface="Lato" panose="020F0502020204030203"/>
                <a:cs typeface="Lato" panose="020F0502020204030203"/>
                <a:sym typeface="Lato" panose="020F0502020204030203"/>
              </a:defRPr>
            </a:lvl7pPr>
            <a:lvl8pPr lvl="7" algn="r" rtl="0">
              <a:buNone/>
              <a:defRPr sz="1000">
                <a:solidFill>
                  <a:schemeClr val="lt1"/>
                </a:solidFill>
                <a:latin typeface="Lato" panose="020F0502020204030203"/>
                <a:ea typeface="Lato" panose="020F0502020204030203"/>
                <a:cs typeface="Lato" panose="020F0502020204030203"/>
                <a:sym typeface="Lato" panose="020F0502020204030203"/>
              </a:defRPr>
            </a:lvl8pPr>
            <a:lvl9pPr lvl="8" algn="r" rtl="0">
              <a:buNone/>
              <a:defRPr sz="1000">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978700" y="694775"/>
            <a:ext cx="5918700" cy="258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480" b="1"/>
              <a:t>DATA 228 Term Project</a:t>
            </a:r>
            <a:endParaRPr sz="2480" b="1"/>
          </a:p>
          <a:p>
            <a:pPr marL="0" lvl="0" indent="0" algn="l" rtl="0">
              <a:spcBef>
                <a:spcPts val="0"/>
              </a:spcBef>
              <a:spcAft>
                <a:spcPts val="0"/>
              </a:spcAft>
              <a:buSzPts val="990"/>
              <a:buNone/>
            </a:pPr>
            <a:endParaRPr sz="2480" b="1"/>
          </a:p>
          <a:p>
            <a:pPr marL="0" lvl="0" indent="0" algn="l" rtl="0">
              <a:spcBef>
                <a:spcPts val="0"/>
              </a:spcBef>
              <a:spcAft>
                <a:spcPts val="0"/>
              </a:spcAft>
              <a:buSzPts val="990"/>
              <a:buNone/>
            </a:pPr>
            <a:r>
              <a:rPr lang="en-GB" sz="2480" b="1"/>
              <a:t>Twitter Sentimental Analysis for Stock Recommendation</a:t>
            </a:r>
            <a:endParaRPr sz="2480" b="1"/>
          </a:p>
          <a:p>
            <a:pPr marL="0" lvl="0" indent="0" algn="l" rtl="0">
              <a:spcBef>
                <a:spcPts val="0"/>
              </a:spcBef>
              <a:spcAft>
                <a:spcPts val="0"/>
              </a:spcAft>
              <a:buSzPts val="990"/>
              <a:buNone/>
            </a:pPr>
            <a:endParaRPr sz="2480" b="1"/>
          </a:p>
          <a:p>
            <a:pPr marL="0" lvl="0" indent="0" algn="l" rtl="0">
              <a:spcBef>
                <a:spcPts val="0"/>
              </a:spcBef>
              <a:spcAft>
                <a:spcPts val="0"/>
              </a:spcAft>
              <a:buSzPts val="990"/>
              <a:buNone/>
            </a:pPr>
            <a:r>
              <a:rPr lang="en-GB" sz="2480" b="1"/>
              <a:t>          Defense Presentation</a:t>
            </a:r>
            <a:endParaRPr sz="2480" b="1"/>
          </a:p>
        </p:txBody>
      </p:sp>
      <p:sp>
        <p:nvSpPr>
          <p:cNvPr id="135" name="Google Shape;135;p13"/>
          <p:cNvSpPr txBox="1"/>
          <p:nvPr>
            <p:ph type="subTitle" idx="1"/>
          </p:nvPr>
        </p:nvSpPr>
        <p:spPr>
          <a:xfrm>
            <a:off x="4778225" y="3333500"/>
            <a:ext cx="4203600" cy="15129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GB" sz="1700" b="1">
                <a:solidFill>
                  <a:srgbClr val="FFFFFF"/>
                </a:solidFill>
                <a:latin typeface="Times New Roman" panose="02020603050405020304"/>
                <a:ea typeface="Times New Roman" panose="02020603050405020304"/>
                <a:cs typeface="Times New Roman" panose="02020603050405020304"/>
                <a:sym typeface="Times New Roman" panose="02020603050405020304"/>
              </a:rPr>
              <a:t>PRESENTED  BY</a:t>
            </a:r>
            <a:endParaRPr sz="1700" b="1">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None/>
            </a:pPr>
            <a:r>
              <a:rPr lang="en-GB" sz="1400">
                <a:solidFill>
                  <a:srgbClr val="FFFFFF"/>
                </a:solidFill>
                <a:latin typeface="Times New Roman" panose="02020603050405020304"/>
                <a:ea typeface="Times New Roman" panose="02020603050405020304"/>
                <a:cs typeface="Times New Roman" panose="02020603050405020304"/>
                <a:sym typeface="Times New Roman" panose="02020603050405020304"/>
              </a:rPr>
              <a:t>H</a:t>
            </a:r>
            <a:r>
              <a:rPr lang="en-GB" sz="1400">
                <a:solidFill>
                  <a:srgbClr val="FFFFFF"/>
                </a:solidFill>
                <a:latin typeface="Times New Roman" panose="02020603050405020304"/>
                <a:ea typeface="Times New Roman" panose="02020603050405020304"/>
                <a:cs typeface="Times New Roman" panose="02020603050405020304"/>
                <a:sym typeface="Times New Roman" panose="02020603050405020304"/>
              </a:rPr>
              <a:t>A</a:t>
            </a:r>
            <a:r>
              <a:rPr lang="en-GB" sz="1400">
                <a:solidFill>
                  <a:srgbClr val="FFFFFF"/>
                </a:solidFill>
                <a:latin typeface="Times New Roman" panose="02020603050405020304"/>
                <a:ea typeface="Times New Roman" panose="02020603050405020304"/>
                <a:cs typeface="Times New Roman" panose="02020603050405020304"/>
                <a:sym typeface="Times New Roman" panose="02020603050405020304"/>
              </a:rPr>
              <a:t>RSHITHA MOHANRAJ RADHIKA</a:t>
            </a:r>
            <a:endParaRPr sz="140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None/>
            </a:pPr>
            <a:r>
              <a:rPr lang="en-GB" sz="1400">
                <a:solidFill>
                  <a:srgbClr val="FFFFFF"/>
                </a:solidFill>
                <a:latin typeface="Times New Roman" panose="02020603050405020304"/>
                <a:ea typeface="Times New Roman" panose="02020603050405020304"/>
                <a:cs typeface="Times New Roman" panose="02020603050405020304"/>
                <a:sym typeface="Times New Roman" panose="02020603050405020304"/>
              </a:rPr>
              <a:t>JANANI RAVI KUMAR</a:t>
            </a:r>
            <a:endParaRPr sz="140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None/>
            </a:pPr>
            <a:r>
              <a:rPr lang="en-GB" sz="1400">
                <a:solidFill>
                  <a:srgbClr val="FFFFFF"/>
                </a:solidFill>
                <a:latin typeface="Times New Roman" panose="02020603050405020304"/>
                <a:ea typeface="Times New Roman" panose="02020603050405020304"/>
                <a:cs typeface="Times New Roman" panose="02020603050405020304"/>
                <a:sym typeface="Times New Roman" panose="02020603050405020304"/>
              </a:rPr>
              <a:t>ROHAN NAGA VENKATA MAYUKH UNGARALA</a:t>
            </a:r>
            <a:endParaRPr sz="140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500" b="1"/>
              <a:t>DATA ANALYSIS AND DISCUSSION (Cont.)</a:t>
            </a:r>
            <a:endParaRPr lang="en-GB" sz="2500" b="1"/>
          </a:p>
          <a:p>
            <a:pPr marL="0" lvl="0" indent="0" algn="l" rtl="0">
              <a:spcBef>
                <a:spcPts val="0"/>
              </a:spcBef>
              <a:spcAft>
                <a:spcPts val="0"/>
              </a:spcAft>
              <a:buNone/>
            </a:pPr>
            <a:endParaRPr sz="1400" b="1"/>
          </a:p>
          <a:p>
            <a:pPr marL="0" lvl="0" indent="0" algn="l" rtl="0">
              <a:spcBef>
                <a:spcPts val="0"/>
              </a:spcBef>
              <a:spcAft>
                <a:spcPts val="0"/>
              </a:spcAft>
              <a:buNone/>
            </a:pPr>
            <a:r>
              <a:rPr lang="en-GB" sz="1400" b="1"/>
              <a:t>OUTPUT ANALYSIS(cont.)</a:t>
            </a:r>
            <a:endParaRPr sz="1400" b="1"/>
          </a:p>
          <a:p>
            <a:pPr marL="0" lvl="0" indent="0" algn="l" rtl="0">
              <a:spcBef>
                <a:spcPts val="0"/>
              </a:spcBef>
              <a:spcAft>
                <a:spcPts val="0"/>
              </a:spcAft>
              <a:buNone/>
            </a:pPr>
          </a:p>
          <a:p>
            <a:pPr marL="0" lvl="0" indent="0" algn="l" rtl="0">
              <a:spcBef>
                <a:spcPts val="0"/>
              </a:spcBef>
              <a:spcAft>
                <a:spcPts val="0"/>
              </a:spcAft>
              <a:buNone/>
            </a:pPr>
          </a:p>
        </p:txBody>
      </p:sp>
      <p:sp>
        <p:nvSpPr>
          <p:cNvPr id="193" name="Google Shape;193;p22"/>
          <p:cNvSpPr txBox="1"/>
          <p:nvPr>
            <p:ph type="body" idx="1"/>
          </p:nvPr>
        </p:nvSpPr>
        <p:spPr>
          <a:xfrm>
            <a:off x="962375" y="1567550"/>
            <a:ext cx="7374000" cy="2911200"/>
          </a:xfrm>
          <a:prstGeom prst="rect">
            <a:avLst/>
          </a:prstGeom>
        </p:spPr>
        <p:txBody>
          <a:bodyPr spcFirstLastPara="1" wrap="square" lIns="91425" tIns="91425" rIns="91425" bIns="91425" anchor="t" anchorCtr="0">
            <a:normAutofit/>
          </a:bodyPr>
          <a:lstStyle/>
          <a:p>
            <a:pPr marL="0" lvl="0" indent="0" algn="l" rtl="0">
              <a:lnSpc>
                <a:spcPct val="200000"/>
              </a:lnSpc>
              <a:spcBef>
                <a:spcPts val="0"/>
              </a:spcBef>
              <a:spcAft>
                <a:spcPts val="0"/>
              </a:spcAft>
              <a:buNone/>
            </a:pPr>
            <a:r>
              <a:rPr lang="en-GB" sz="1200">
                <a:solidFill>
                  <a:srgbClr val="000000"/>
                </a:solidFill>
                <a:latin typeface="Arial" panose="020B0604020202020204"/>
                <a:ea typeface="Arial" panose="020B0604020202020204"/>
                <a:cs typeface="Arial" panose="020B0604020202020204"/>
                <a:sym typeface="Arial" panose="020B0604020202020204"/>
              </a:rPr>
              <a:t> </a:t>
            </a:r>
            <a:r>
              <a:rPr lang="en-GB" sz="1200">
                <a:latin typeface="Arial" panose="020B0604020202020204"/>
                <a:ea typeface="Arial" panose="020B0604020202020204"/>
                <a:cs typeface="Arial" panose="020B0604020202020204"/>
                <a:sym typeface="Arial" panose="020B0604020202020204"/>
              </a:rPr>
              <a:t>The accuracy is displayed as (71.35%) and the recommendation is showed as ‘BAD idea’ and  for ‘AMZN’ </a:t>
            </a:r>
            <a:endParaRPr sz="1200">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p>
          <a:p>
            <a:pPr marL="0" lvl="0" indent="0" algn="l" rtl="0">
              <a:spcBef>
                <a:spcPts val="1200"/>
              </a:spcBef>
              <a:spcAft>
                <a:spcPts val="0"/>
              </a:spcAft>
              <a:buNone/>
            </a:pPr>
          </a:p>
          <a:p>
            <a:pPr marL="0" lvl="0" indent="0" algn="l" rtl="0">
              <a:spcBef>
                <a:spcPts val="1200"/>
              </a:spcBef>
              <a:spcAft>
                <a:spcPts val="1200"/>
              </a:spcAft>
              <a:buNone/>
            </a:pPr>
          </a:p>
        </p:txBody>
      </p:sp>
      <p:pic>
        <p:nvPicPr>
          <p:cNvPr id="194" name="Google Shape;194;p22"/>
          <p:cNvPicPr preferRelativeResize="0"/>
          <p:nvPr/>
        </p:nvPicPr>
        <p:blipFill>
          <a:blip r:embed="rId1"/>
          <a:stretch>
            <a:fillRect/>
          </a:stretch>
        </p:blipFill>
        <p:spPr>
          <a:xfrm>
            <a:off x="1721325" y="2175475"/>
            <a:ext cx="5372100" cy="2079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500" b="1"/>
              <a:t>DATA ANALYSIS AND DISCUSSION (Cont.)</a:t>
            </a:r>
            <a:endParaRPr lang="en-GB" sz="2500" b="1"/>
          </a:p>
          <a:p>
            <a:pPr marL="0" lvl="0" indent="0" algn="l" rtl="0">
              <a:spcBef>
                <a:spcPts val="0"/>
              </a:spcBef>
              <a:spcAft>
                <a:spcPts val="0"/>
              </a:spcAft>
              <a:buNone/>
            </a:pPr>
            <a:endParaRPr sz="1400" b="1"/>
          </a:p>
          <a:p>
            <a:pPr marL="0" lvl="0" indent="0" algn="l" rtl="0">
              <a:spcBef>
                <a:spcPts val="0"/>
              </a:spcBef>
              <a:spcAft>
                <a:spcPts val="0"/>
              </a:spcAft>
              <a:buNone/>
            </a:pPr>
            <a:r>
              <a:rPr lang="en-GB" sz="1400" b="1"/>
              <a:t>OUTPUT ANALYSIS(cont.)</a:t>
            </a:r>
            <a:endParaRPr sz="1400" b="1"/>
          </a:p>
          <a:p>
            <a:pPr marL="0" lvl="0" indent="0" algn="l" rtl="0">
              <a:spcBef>
                <a:spcPts val="0"/>
              </a:spcBef>
              <a:spcAft>
                <a:spcPts val="0"/>
              </a:spcAft>
              <a:buNone/>
            </a:pPr>
          </a:p>
        </p:txBody>
      </p:sp>
      <p:sp>
        <p:nvSpPr>
          <p:cNvPr id="200" name="Google Shape;200;p23"/>
          <p:cNvSpPr txBox="1"/>
          <p:nvPr>
            <p:ph type="body" idx="1"/>
          </p:nvPr>
        </p:nvSpPr>
        <p:spPr>
          <a:xfrm>
            <a:off x="964200" y="1307850"/>
            <a:ext cx="7947900" cy="3528300"/>
          </a:xfrm>
          <a:prstGeom prst="rect">
            <a:avLst/>
          </a:prstGeom>
        </p:spPr>
        <p:txBody>
          <a:bodyPr spcFirstLastPara="1" wrap="square" lIns="91425" tIns="91425" rIns="91425" bIns="91425" anchor="t" anchorCtr="0">
            <a:noAutofit/>
          </a:bodyPr>
          <a:lstStyle/>
          <a:p>
            <a:pPr marL="457200" lvl="0" indent="-304800" algn="l" rtl="0">
              <a:lnSpc>
                <a:spcPct val="150000"/>
              </a:lnSpc>
              <a:spcBef>
                <a:spcPts val="0"/>
              </a:spcBef>
              <a:spcAft>
                <a:spcPts val="0"/>
              </a:spcAft>
              <a:buSzPts val="1200"/>
              <a:buFont typeface="Arial" panose="020B0604020202020204"/>
              <a:buChar char="●"/>
            </a:pPr>
            <a:r>
              <a:rPr lang="en-GB" sz="1200">
                <a:latin typeface="Arial" panose="020B0604020202020204"/>
                <a:ea typeface="Arial" panose="020B0604020202020204"/>
                <a:cs typeface="Arial" panose="020B0604020202020204"/>
                <a:sym typeface="Arial" panose="020B0604020202020204"/>
              </a:rPr>
              <a:t>We followed the same steps by calling the GetRecommendation function and found the accuracy and prediction whether its bad or good for 5 other </a:t>
            </a:r>
            <a:r>
              <a:rPr lang="en-GB" sz="1200">
                <a:latin typeface="Arial" panose="020B0604020202020204"/>
                <a:ea typeface="Arial" panose="020B0604020202020204"/>
                <a:cs typeface="Arial" panose="020B0604020202020204"/>
                <a:sym typeface="Arial" panose="020B0604020202020204"/>
              </a:rPr>
              <a:t>stocks like </a:t>
            </a:r>
            <a:r>
              <a:rPr lang="en-GB" sz="1200">
                <a:latin typeface="Arial" panose="020B0604020202020204"/>
                <a:ea typeface="Arial" panose="020B0604020202020204"/>
                <a:cs typeface="Arial" panose="020B0604020202020204"/>
                <a:sym typeface="Arial" panose="020B0604020202020204"/>
              </a:rPr>
              <a:t>‘TSLA’,’AMD’,’AAPL’,’AMZN’,’MSFT’.Accuracy for each company varies  by 1% more or less when the data is trained and tested again.</a:t>
            </a:r>
            <a:endParaRPr sz="1200">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1200"/>
              </a:spcAft>
              <a:buNone/>
            </a:pPr>
            <a:endParaRPr sz="1200">
              <a:latin typeface="Arial" panose="020B0604020202020204"/>
              <a:ea typeface="Arial" panose="020B0604020202020204"/>
              <a:cs typeface="Arial" panose="020B0604020202020204"/>
              <a:sym typeface="Arial" panose="020B0604020202020204"/>
            </a:endParaRPr>
          </a:p>
        </p:txBody>
      </p:sp>
      <p:graphicFrame>
        <p:nvGraphicFramePr>
          <p:cNvPr id="201" name="Google Shape;201;p23"/>
          <p:cNvGraphicFramePr/>
          <p:nvPr/>
        </p:nvGraphicFramePr>
        <p:xfrm>
          <a:off x="1597675" y="2267790"/>
          <a:ext cx="6389850" cy="3000000"/>
        </p:xfrm>
        <a:graphic>
          <a:graphicData uri="http://schemas.openxmlformats.org/drawingml/2006/table">
            <a:tbl>
              <a:tblPr>
                <a:noFill/>
                <a:tableStyleId>{488C1866-3408-4E3B-9B23-A49AF6BA3CEA}</a:tableStyleId>
              </a:tblPr>
              <a:tblGrid>
                <a:gridCol w="3136450"/>
                <a:gridCol w="3253400"/>
              </a:tblGrid>
              <a:tr h="438450">
                <a:tc>
                  <a:txBody>
                    <a:bodyPr/>
                    <a:lstStyle/>
                    <a:p>
                      <a:pPr marL="0" lvl="0" indent="0" algn="l" rtl="0">
                        <a:spcBef>
                          <a:spcPts val="0"/>
                        </a:spcBef>
                        <a:spcAft>
                          <a:spcPts val="0"/>
                        </a:spcAft>
                        <a:buNone/>
                      </a:pPr>
                      <a:r>
                        <a:rPr lang="en-GB" b="1">
                          <a:solidFill>
                            <a:schemeClr val="lt1"/>
                          </a:solidFill>
                        </a:rPr>
                        <a:t>STOCKS</a:t>
                      </a:r>
                      <a:endParaRPr b="1">
                        <a:solidFill>
                          <a:schemeClr val="lt1"/>
                        </a:solidFill>
                      </a:endParaRPr>
                    </a:p>
                  </a:txBody>
                  <a:tcPr marL="91425" marR="91425" marT="91425" marB="91425"/>
                </a:tc>
                <a:tc>
                  <a:txBody>
                    <a:bodyPr/>
                    <a:lstStyle/>
                    <a:p>
                      <a:pPr marL="0" lvl="0" indent="0" algn="l" rtl="0">
                        <a:spcBef>
                          <a:spcPts val="0"/>
                        </a:spcBef>
                        <a:spcAft>
                          <a:spcPts val="0"/>
                        </a:spcAft>
                        <a:buNone/>
                      </a:pPr>
                      <a:r>
                        <a:rPr lang="en-GB">
                          <a:solidFill>
                            <a:schemeClr val="lt1"/>
                          </a:solidFill>
                        </a:rPr>
                        <a:t> </a:t>
                      </a:r>
                      <a:r>
                        <a:rPr lang="en-GB" b="1">
                          <a:solidFill>
                            <a:schemeClr val="lt1"/>
                          </a:solidFill>
                        </a:rPr>
                        <a:t>ACCURACY</a:t>
                      </a:r>
                      <a:endParaRPr b="1">
                        <a:solidFill>
                          <a:schemeClr val="lt1"/>
                        </a:solidFill>
                      </a:endParaRPr>
                    </a:p>
                  </a:txBody>
                  <a:tcPr marL="91425" marR="91425" marT="91425" marB="91425"/>
                </a:tc>
              </a:tr>
              <a:tr h="396200">
                <a:tc>
                  <a:txBody>
                    <a:bodyPr/>
                    <a:lstStyle/>
                    <a:p>
                      <a:pPr marL="0" lvl="0" indent="0" algn="l" rtl="0">
                        <a:spcBef>
                          <a:spcPts val="0"/>
                        </a:spcBef>
                        <a:spcAft>
                          <a:spcPts val="0"/>
                        </a:spcAft>
                        <a:buNone/>
                      </a:pPr>
                      <a:r>
                        <a:rPr lang="en-GB">
                          <a:solidFill>
                            <a:schemeClr val="lt1"/>
                          </a:solidFill>
                        </a:rPr>
                        <a:t>AMZN</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GB">
                          <a:solidFill>
                            <a:schemeClr val="lt1"/>
                          </a:solidFill>
                        </a:rPr>
                        <a:t>71.75%</a:t>
                      </a:r>
                      <a:endParaRPr>
                        <a:solidFill>
                          <a:schemeClr val="lt1"/>
                        </a:solidFill>
                      </a:endParaRPr>
                    </a:p>
                  </a:txBody>
                  <a:tcPr marL="91425" marR="91425" marT="91425" marB="91425"/>
                </a:tc>
              </a:tr>
              <a:tr h="396200">
                <a:tc>
                  <a:txBody>
                    <a:bodyPr/>
                    <a:lstStyle/>
                    <a:p>
                      <a:pPr marL="0" lvl="0" indent="0" algn="l" rtl="0">
                        <a:spcBef>
                          <a:spcPts val="0"/>
                        </a:spcBef>
                        <a:spcAft>
                          <a:spcPts val="0"/>
                        </a:spcAft>
                        <a:buNone/>
                      </a:pPr>
                      <a:r>
                        <a:rPr lang="en-GB">
                          <a:solidFill>
                            <a:schemeClr val="lt1"/>
                          </a:solidFill>
                        </a:rPr>
                        <a:t>TSLA</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GB">
                          <a:solidFill>
                            <a:schemeClr val="lt1"/>
                          </a:solidFill>
                        </a:rPr>
                        <a:t>74.96%</a:t>
                      </a:r>
                      <a:endParaRPr>
                        <a:solidFill>
                          <a:schemeClr val="lt1"/>
                        </a:solidFill>
                      </a:endParaRPr>
                    </a:p>
                  </a:txBody>
                  <a:tcPr marL="91425" marR="91425" marT="91425" marB="91425"/>
                </a:tc>
              </a:tr>
              <a:tr h="396200">
                <a:tc>
                  <a:txBody>
                    <a:bodyPr/>
                    <a:lstStyle/>
                    <a:p>
                      <a:pPr marL="0" lvl="0" indent="0" algn="l" rtl="0">
                        <a:spcBef>
                          <a:spcPts val="0"/>
                        </a:spcBef>
                        <a:spcAft>
                          <a:spcPts val="0"/>
                        </a:spcAft>
                        <a:buNone/>
                      </a:pPr>
                      <a:r>
                        <a:rPr lang="en-GB">
                          <a:solidFill>
                            <a:schemeClr val="lt1"/>
                          </a:solidFill>
                        </a:rPr>
                        <a:t>AAPL</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GB">
                          <a:solidFill>
                            <a:schemeClr val="lt1"/>
                          </a:solidFill>
                        </a:rPr>
                        <a:t>87.40%</a:t>
                      </a:r>
                      <a:endParaRPr>
                        <a:solidFill>
                          <a:schemeClr val="lt1"/>
                        </a:solidFill>
                      </a:endParaRPr>
                    </a:p>
                  </a:txBody>
                  <a:tcPr marL="91425" marR="91425" marT="91425" marB="91425"/>
                </a:tc>
              </a:tr>
              <a:tr h="396200">
                <a:tc>
                  <a:txBody>
                    <a:bodyPr/>
                    <a:lstStyle/>
                    <a:p>
                      <a:pPr marL="0" lvl="0" indent="0" algn="l" rtl="0">
                        <a:spcBef>
                          <a:spcPts val="0"/>
                        </a:spcBef>
                        <a:spcAft>
                          <a:spcPts val="0"/>
                        </a:spcAft>
                        <a:buNone/>
                      </a:pPr>
                      <a:r>
                        <a:rPr lang="en-GB">
                          <a:solidFill>
                            <a:schemeClr val="lt1"/>
                          </a:solidFill>
                        </a:rPr>
                        <a:t>AMD</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GB">
                          <a:solidFill>
                            <a:schemeClr val="lt1"/>
                          </a:solidFill>
                        </a:rPr>
                        <a:t>61.30%</a:t>
                      </a:r>
                      <a:endParaRPr>
                        <a:solidFill>
                          <a:schemeClr val="lt1"/>
                        </a:solidFill>
                      </a:endParaRPr>
                    </a:p>
                  </a:txBody>
                  <a:tcPr marL="91425" marR="91425" marT="91425" marB="91425"/>
                </a:tc>
              </a:tr>
              <a:tr h="396200">
                <a:tc>
                  <a:txBody>
                    <a:bodyPr/>
                    <a:lstStyle/>
                    <a:p>
                      <a:pPr marL="0" lvl="0" indent="0" algn="l" rtl="0">
                        <a:spcBef>
                          <a:spcPts val="0"/>
                        </a:spcBef>
                        <a:spcAft>
                          <a:spcPts val="0"/>
                        </a:spcAft>
                        <a:buNone/>
                      </a:pPr>
                      <a:r>
                        <a:rPr lang="en-GB">
                          <a:solidFill>
                            <a:schemeClr val="lt1"/>
                          </a:solidFill>
                        </a:rPr>
                        <a:t>MSFT</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GB">
                          <a:solidFill>
                            <a:schemeClr val="lt1"/>
                          </a:solidFill>
                        </a:rPr>
                        <a:t>84.30%</a:t>
                      </a:r>
                      <a:endParaRPr>
                        <a:solidFill>
                          <a:schemeClr val="lt1"/>
                        </a:solidFill>
                      </a:endParaRPr>
                    </a:p>
                  </a:txBody>
                  <a:tcPr marL="91425" marR="91425" marT="91425" marB="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500" b="1"/>
              <a:t>DATA ANALYSIS AND DISCUSSION (Cont.)</a:t>
            </a:r>
            <a:endParaRPr lang="en-GB" sz="2500" b="1"/>
          </a:p>
          <a:p>
            <a:pPr marL="0" lvl="0" indent="0" algn="l" rtl="0">
              <a:spcBef>
                <a:spcPts val="0"/>
              </a:spcBef>
              <a:spcAft>
                <a:spcPts val="0"/>
              </a:spcAft>
              <a:buNone/>
            </a:pPr>
            <a:endParaRPr sz="1400" b="1"/>
          </a:p>
          <a:p>
            <a:pPr marL="0" lvl="0" indent="0" algn="l" rtl="0">
              <a:spcBef>
                <a:spcPts val="0"/>
              </a:spcBef>
              <a:spcAft>
                <a:spcPts val="0"/>
              </a:spcAft>
              <a:buNone/>
            </a:pPr>
            <a:r>
              <a:rPr lang="en-GB" sz="1400" b="1"/>
              <a:t>OUTPUT ANALYSIS(cont.)</a:t>
            </a:r>
            <a:endParaRPr sz="1400" b="1"/>
          </a:p>
          <a:p>
            <a:pPr marL="0" lvl="0" indent="0" algn="l" rtl="0">
              <a:spcBef>
                <a:spcPts val="0"/>
              </a:spcBef>
              <a:spcAft>
                <a:spcPts val="0"/>
              </a:spcAft>
              <a:buNone/>
            </a:pPr>
          </a:p>
          <a:p>
            <a:pPr marL="0" lvl="0" indent="0" algn="l" rtl="0">
              <a:spcBef>
                <a:spcPts val="0"/>
              </a:spcBef>
              <a:spcAft>
                <a:spcPts val="0"/>
              </a:spcAft>
              <a:buNone/>
            </a:pPr>
          </a:p>
        </p:txBody>
      </p:sp>
      <p:sp>
        <p:nvSpPr>
          <p:cNvPr id="207" name="Google Shape;207;p24"/>
          <p:cNvSpPr txBox="1"/>
          <p:nvPr>
            <p:ph type="body" idx="1"/>
          </p:nvPr>
        </p:nvSpPr>
        <p:spPr>
          <a:xfrm>
            <a:off x="810400" y="1391000"/>
            <a:ext cx="7705800" cy="3065100"/>
          </a:xfrm>
          <a:prstGeom prst="rect">
            <a:avLst/>
          </a:prstGeom>
        </p:spPr>
        <p:txBody>
          <a:bodyPr spcFirstLastPara="1" wrap="square" lIns="91425" tIns="91425" rIns="91425" bIns="91425" anchor="t" anchorCtr="0">
            <a:normAutofit fontScale="85000" lnSpcReduction="10000"/>
          </a:bodyPr>
          <a:lstStyle/>
          <a:p>
            <a:pPr marL="457200" lvl="0" indent="0" algn="l" rtl="0">
              <a:lnSpc>
                <a:spcPct val="150000"/>
              </a:lnSpc>
              <a:spcBef>
                <a:spcPts val="0"/>
              </a:spcBef>
              <a:spcAft>
                <a:spcPts val="0"/>
              </a:spcAft>
              <a:buNone/>
            </a:pPr>
            <a:endParaRPr sz="1400">
              <a:latin typeface="Arial" panose="020B0604020202020204"/>
              <a:ea typeface="Arial" panose="020B0604020202020204"/>
              <a:cs typeface="Arial" panose="020B0604020202020204"/>
              <a:sym typeface="Arial" panose="020B0604020202020204"/>
            </a:endParaRPr>
          </a:p>
          <a:p>
            <a:pPr marL="457200" lvl="0" indent="-304165" algn="l" rtl="0">
              <a:lnSpc>
                <a:spcPct val="150000"/>
              </a:lnSpc>
              <a:spcBef>
                <a:spcPts val="0"/>
              </a:spcBef>
              <a:spcAft>
                <a:spcPts val="0"/>
              </a:spcAft>
              <a:buSzPct val="100000"/>
              <a:buFont typeface="Arial" panose="020B0604020202020204"/>
              <a:buChar char="●"/>
            </a:pPr>
            <a:r>
              <a:rPr lang="en-GB" sz="1400">
                <a:latin typeface="Arial" panose="020B0604020202020204"/>
                <a:ea typeface="Arial" panose="020B0604020202020204"/>
                <a:cs typeface="Arial" panose="020B0604020202020204"/>
                <a:sym typeface="Arial" panose="020B0604020202020204"/>
              </a:rPr>
              <a:t>A global polarity  variable is </a:t>
            </a:r>
            <a:r>
              <a:rPr lang="en-GB" sz="1400">
                <a:latin typeface="Arial" panose="020B0604020202020204"/>
                <a:ea typeface="Arial" panose="020B0604020202020204"/>
                <a:cs typeface="Arial" panose="020B0604020202020204"/>
                <a:sym typeface="Arial" panose="020B0604020202020204"/>
              </a:rPr>
              <a:t>created</a:t>
            </a:r>
            <a:r>
              <a:rPr lang="en-GB" sz="1400">
                <a:latin typeface="Arial" panose="020B0604020202020204"/>
                <a:ea typeface="Arial" panose="020B0604020202020204"/>
                <a:cs typeface="Arial" panose="020B0604020202020204"/>
                <a:sym typeface="Arial" panose="020B0604020202020204"/>
              </a:rPr>
              <a:t> and set to 0.The global polarity value is checked  accordingly with the textblob and if the prediction value is comparatively same to the last non predicted value. </a:t>
            </a:r>
            <a:endParaRPr sz="1400">
              <a:latin typeface="Arial" panose="020B0604020202020204"/>
              <a:ea typeface="Arial" panose="020B0604020202020204"/>
              <a:cs typeface="Arial" panose="020B0604020202020204"/>
              <a:sym typeface="Arial" panose="020B0604020202020204"/>
            </a:endParaRPr>
          </a:p>
          <a:p>
            <a:pPr marL="457200" lvl="0" indent="0" algn="l" rtl="0">
              <a:lnSpc>
                <a:spcPct val="150000"/>
              </a:lnSpc>
              <a:spcBef>
                <a:spcPts val="0"/>
              </a:spcBef>
              <a:spcAft>
                <a:spcPts val="0"/>
              </a:spcAft>
              <a:buNone/>
            </a:pPr>
            <a:endParaRPr sz="1400">
              <a:latin typeface="Arial" panose="020B0604020202020204"/>
              <a:ea typeface="Arial" panose="020B0604020202020204"/>
              <a:cs typeface="Arial" panose="020B0604020202020204"/>
              <a:sym typeface="Arial" panose="020B0604020202020204"/>
            </a:endParaRPr>
          </a:p>
          <a:p>
            <a:pPr marL="457200" lvl="0" indent="-304165" algn="l" rtl="0">
              <a:lnSpc>
                <a:spcPct val="150000"/>
              </a:lnSpc>
              <a:spcBef>
                <a:spcPts val="0"/>
              </a:spcBef>
              <a:spcAft>
                <a:spcPts val="0"/>
              </a:spcAft>
              <a:buSzPct val="100000"/>
              <a:buFont typeface="Arial" panose="020B0604020202020204"/>
              <a:buChar char="●"/>
            </a:pPr>
            <a:r>
              <a:rPr lang="en-GB" sz="1400">
                <a:latin typeface="Arial" panose="020B0604020202020204"/>
                <a:ea typeface="Arial" panose="020B0604020202020204"/>
                <a:cs typeface="Arial" panose="020B0604020202020204"/>
                <a:sym typeface="Arial" panose="020B0604020202020204"/>
              </a:rPr>
              <a:t>If the value of global polarity is less than zero the result will be displayed as “bad idea” which means we should not invest in the company.</a:t>
            </a:r>
            <a:endParaRPr sz="1400">
              <a:latin typeface="Arial" panose="020B0604020202020204"/>
              <a:ea typeface="Arial" panose="020B0604020202020204"/>
              <a:cs typeface="Arial" panose="020B0604020202020204"/>
              <a:sym typeface="Arial" panose="020B0604020202020204"/>
            </a:endParaRPr>
          </a:p>
          <a:p>
            <a:pPr marL="457200" lvl="0" indent="0" algn="l" rtl="0">
              <a:lnSpc>
                <a:spcPct val="150000"/>
              </a:lnSpc>
              <a:spcBef>
                <a:spcPts val="0"/>
              </a:spcBef>
              <a:spcAft>
                <a:spcPts val="0"/>
              </a:spcAft>
              <a:buNone/>
            </a:pPr>
            <a:endParaRPr sz="1400">
              <a:latin typeface="Arial" panose="020B0604020202020204"/>
              <a:ea typeface="Arial" panose="020B0604020202020204"/>
              <a:cs typeface="Arial" panose="020B0604020202020204"/>
              <a:sym typeface="Arial" panose="020B0604020202020204"/>
            </a:endParaRPr>
          </a:p>
          <a:p>
            <a:pPr marL="457200" lvl="0" indent="-304165" algn="l" rtl="0">
              <a:lnSpc>
                <a:spcPct val="150000"/>
              </a:lnSpc>
              <a:spcBef>
                <a:spcPts val="0"/>
              </a:spcBef>
              <a:spcAft>
                <a:spcPts val="0"/>
              </a:spcAft>
              <a:buSzPct val="100000"/>
              <a:buFont typeface="Arial" panose="020B0604020202020204"/>
              <a:buChar char="●"/>
            </a:pPr>
            <a:r>
              <a:rPr lang="en-GB" sz="1400">
                <a:latin typeface="Arial" panose="020B0604020202020204"/>
                <a:ea typeface="Arial" panose="020B0604020202020204"/>
                <a:cs typeface="Arial" panose="020B0604020202020204"/>
                <a:sym typeface="Arial" panose="020B0604020202020204"/>
              </a:rPr>
              <a:t>If the global polarity value is greater than 1 or positive then the result will be displayed as “good idea” which means we should invest in the stocks of that company. </a:t>
            </a:r>
            <a:endParaRPr sz="1400">
              <a:latin typeface="Arial" panose="020B0604020202020204"/>
              <a:ea typeface="Arial" panose="020B0604020202020204"/>
              <a:cs typeface="Arial" panose="020B0604020202020204"/>
              <a:sym typeface="Arial" panose="020B0604020202020204"/>
            </a:endParaRPr>
          </a:p>
          <a:p>
            <a:pPr marL="0" lvl="0" indent="0" algn="l" rtl="0">
              <a:lnSpc>
                <a:spcPct val="150000"/>
              </a:lnSpc>
              <a:spcBef>
                <a:spcPts val="0"/>
              </a:spcBef>
              <a:spcAft>
                <a:spcPts val="0"/>
              </a:spcAft>
              <a:buNone/>
            </a:pPr>
            <a:endParaRPr sz="1400">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1200"/>
              </a:spcAft>
              <a:buNone/>
            </a:pPr>
            <a:endParaRPr sz="2500" b="1">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500" b="1"/>
              <a:t>DATA ANALYSIS AND DISCUSSION (Cont.)</a:t>
            </a:r>
            <a:endParaRPr lang="en-GB" sz="2500" b="1"/>
          </a:p>
          <a:p>
            <a:pPr marL="0" lvl="0" indent="0" algn="l" rtl="0">
              <a:spcBef>
                <a:spcPts val="0"/>
              </a:spcBef>
              <a:spcAft>
                <a:spcPts val="0"/>
              </a:spcAft>
              <a:buNone/>
            </a:pPr>
            <a:endParaRPr sz="1400" b="1"/>
          </a:p>
          <a:p>
            <a:pPr marL="0" lvl="0" indent="0" algn="l" rtl="0">
              <a:spcBef>
                <a:spcPts val="0"/>
              </a:spcBef>
              <a:spcAft>
                <a:spcPts val="0"/>
              </a:spcAft>
              <a:buNone/>
            </a:pPr>
            <a:r>
              <a:rPr lang="en-GB" sz="1400" b="1"/>
              <a:t>OUTPUT ANALYSIS(cont.)</a:t>
            </a:r>
            <a:endParaRPr sz="1400" b="1"/>
          </a:p>
          <a:p>
            <a:pPr marL="0" lvl="0" indent="0" algn="l" rtl="0">
              <a:spcBef>
                <a:spcPts val="0"/>
              </a:spcBef>
              <a:spcAft>
                <a:spcPts val="0"/>
              </a:spcAft>
              <a:buNone/>
            </a:pPr>
          </a:p>
          <a:p>
            <a:pPr marL="0" lvl="0" indent="0" algn="l" rtl="0">
              <a:spcBef>
                <a:spcPts val="0"/>
              </a:spcBef>
              <a:spcAft>
                <a:spcPts val="0"/>
              </a:spcAft>
              <a:buNone/>
            </a:pPr>
          </a:p>
        </p:txBody>
      </p:sp>
      <p:sp>
        <p:nvSpPr>
          <p:cNvPr id="213" name="Google Shape;213;p25"/>
          <p:cNvSpPr txBox="1"/>
          <p:nvPr>
            <p:ph type="body" idx="1"/>
          </p:nvPr>
        </p:nvSpPr>
        <p:spPr>
          <a:xfrm>
            <a:off x="913850" y="1366750"/>
            <a:ext cx="7731300" cy="33156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GB" sz="1200">
                <a:latin typeface="Arial" panose="020B0604020202020204"/>
                <a:ea typeface="Arial" panose="020B0604020202020204"/>
                <a:cs typeface="Arial" panose="020B0604020202020204"/>
                <a:sym typeface="Arial" panose="020B0604020202020204"/>
              </a:rPr>
              <a:t>The recommendations are made as ‘bad idea’,’bad idea’,’good idea’,’good idea’,’bad idea’ for ‘AAPL’,’AMZN’,’TSLA’,’AMD’,’MSFT’.</a:t>
            </a:r>
            <a:endParaRPr sz="1200">
              <a:latin typeface="Arial" panose="020B0604020202020204"/>
              <a:ea typeface="Arial" panose="020B0604020202020204"/>
              <a:cs typeface="Arial" panose="020B0604020202020204"/>
              <a:sym typeface="Arial" panose="020B0604020202020204"/>
            </a:endParaRPr>
          </a:p>
          <a:p>
            <a:pPr marL="0" lvl="0" indent="0" algn="l" rtl="0">
              <a:lnSpc>
                <a:spcPct val="150000"/>
              </a:lnSpc>
              <a:spcBef>
                <a:spcPts val="0"/>
              </a:spcBef>
              <a:spcAft>
                <a:spcPts val="0"/>
              </a:spcAft>
              <a:buNone/>
            </a:pPr>
            <a:endParaRPr sz="1200">
              <a:latin typeface="Arial" panose="020B0604020202020204"/>
              <a:ea typeface="Arial" panose="020B0604020202020204"/>
              <a:cs typeface="Arial" panose="020B0604020202020204"/>
              <a:sym typeface="Arial" panose="020B0604020202020204"/>
            </a:endParaRPr>
          </a:p>
          <a:p>
            <a:pPr marL="0" lvl="0" indent="0" algn="l" rtl="0">
              <a:lnSpc>
                <a:spcPct val="150000"/>
              </a:lnSpc>
              <a:spcBef>
                <a:spcPts val="0"/>
              </a:spcBef>
              <a:spcAft>
                <a:spcPts val="0"/>
              </a:spcAft>
              <a:buNone/>
            </a:pPr>
            <a:endParaRPr sz="1200">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1200"/>
              </a:spcAft>
              <a:buNone/>
            </a:pPr>
          </a:p>
        </p:txBody>
      </p:sp>
      <p:graphicFrame>
        <p:nvGraphicFramePr>
          <p:cNvPr id="214" name="Google Shape;214;p25"/>
          <p:cNvGraphicFramePr/>
          <p:nvPr/>
        </p:nvGraphicFramePr>
        <p:xfrm>
          <a:off x="1097400" y="2192750"/>
          <a:ext cx="7239000" cy="3000000"/>
        </p:xfrm>
        <a:graphic>
          <a:graphicData uri="http://schemas.openxmlformats.org/drawingml/2006/table">
            <a:tbl>
              <a:tblPr>
                <a:noFill/>
                <a:tableStyleId>{488C1866-3408-4E3B-9B23-A49AF6BA3CEA}</a:tableStyleId>
              </a:tblPr>
              <a:tblGrid>
                <a:gridCol w="3619500"/>
                <a:gridCol w="3619500"/>
              </a:tblGrid>
              <a:tr h="381000">
                <a:tc>
                  <a:txBody>
                    <a:bodyPr/>
                    <a:lstStyle/>
                    <a:p>
                      <a:pPr marL="0" lvl="0" indent="0" algn="l" rtl="0">
                        <a:spcBef>
                          <a:spcPts val="0"/>
                        </a:spcBef>
                        <a:spcAft>
                          <a:spcPts val="0"/>
                        </a:spcAft>
                        <a:buNone/>
                      </a:pPr>
                      <a:r>
                        <a:rPr lang="en-GB">
                          <a:solidFill>
                            <a:schemeClr val="lt1"/>
                          </a:solidFill>
                        </a:rPr>
                        <a:t>STOCKS</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GB">
                          <a:solidFill>
                            <a:schemeClr val="lt1"/>
                          </a:solidFill>
                        </a:rPr>
                        <a:t>RECOMMENDATION</a:t>
                      </a:r>
                      <a:endParaRPr>
                        <a:solidFill>
                          <a:schemeClr val="lt1"/>
                        </a:solidFill>
                      </a:endParaRPr>
                    </a:p>
                  </a:txBody>
                  <a:tcPr marL="91425" marR="91425" marT="91425" marB="91425"/>
                </a:tc>
              </a:tr>
              <a:tr h="381000">
                <a:tc>
                  <a:txBody>
                    <a:bodyPr/>
                    <a:lstStyle/>
                    <a:p>
                      <a:pPr marL="0" lvl="0" indent="0" algn="l" rtl="0">
                        <a:spcBef>
                          <a:spcPts val="0"/>
                        </a:spcBef>
                        <a:spcAft>
                          <a:spcPts val="0"/>
                        </a:spcAft>
                        <a:buNone/>
                      </a:pPr>
                      <a:r>
                        <a:rPr lang="en-GB">
                          <a:solidFill>
                            <a:schemeClr val="lt1"/>
                          </a:solidFill>
                        </a:rPr>
                        <a:t>AAPL</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GB">
                          <a:solidFill>
                            <a:schemeClr val="lt1"/>
                          </a:solidFill>
                        </a:rPr>
                        <a:t>BAD IDEA</a:t>
                      </a:r>
                      <a:endParaRPr>
                        <a:solidFill>
                          <a:schemeClr val="lt1"/>
                        </a:solidFill>
                      </a:endParaRPr>
                    </a:p>
                  </a:txBody>
                  <a:tcPr marL="91425" marR="91425" marT="91425" marB="91425"/>
                </a:tc>
              </a:tr>
              <a:tr h="381000">
                <a:tc>
                  <a:txBody>
                    <a:bodyPr/>
                    <a:lstStyle/>
                    <a:p>
                      <a:pPr marL="0" lvl="0" indent="0" algn="l" rtl="0">
                        <a:spcBef>
                          <a:spcPts val="0"/>
                        </a:spcBef>
                        <a:spcAft>
                          <a:spcPts val="0"/>
                        </a:spcAft>
                        <a:buNone/>
                      </a:pPr>
                      <a:r>
                        <a:rPr lang="en-GB">
                          <a:solidFill>
                            <a:schemeClr val="lt1"/>
                          </a:solidFill>
                        </a:rPr>
                        <a:t>AMZN</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GB">
                          <a:solidFill>
                            <a:schemeClr val="lt1"/>
                          </a:solidFill>
                        </a:rPr>
                        <a:t>BAD IDEA</a:t>
                      </a:r>
                      <a:endParaRPr>
                        <a:solidFill>
                          <a:schemeClr val="lt1"/>
                        </a:solidFill>
                      </a:endParaRPr>
                    </a:p>
                  </a:txBody>
                  <a:tcPr marL="91425" marR="91425" marT="91425" marB="91425"/>
                </a:tc>
              </a:tr>
              <a:tr h="381000">
                <a:tc>
                  <a:txBody>
                    <a:bodyPr/>
                    <a:lstStyle/>
                    <a:p>
                      <a:pPr marL="0" lvl="0" indent="0" algn="l" rtl="0">
                        <a:spcBef>
                          <a:spcPts val="0"/>
                        </a:spcBef>
                        <a:spcAft>
                          <a:spcPts val="0"/>
                        </a:spcAft>
                        <a:buNone/>
                      </a:pPr>
                      <a:r>
                        <a:rPr lang="en-GB">
                          <a:solidFill>
                            <a:schemeClr val="lt1"/>
                          </a:solidFill>
                        </a:rPr>
                        <a:t>TSLA</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GB">
                          <a:solidFill>
                            <a:schemeClr val="lt1"/>
                          </a:solidFill>
                        </a:rPr>
                        <a:t>GOOD IDEA</a:t>
                      </a:r>
                      <a:endParaRPr>
                        <a:solidFill>
                          <a:schemeClr val="lt1"/>
                        </a:solidFill>
                      </a:endParaRPr>
                    </a:p>
                  </a:txBody>
                  <a:tcPr marL="91425" marR="91425" marT="91425" marB="91425"/>
                </a:tc>
              </a:tr>
              <a:tr h="381000">
                <a:tc>
                  <a:txBody>
                    <a:bodyPr/>
                    <a:lstStyle/>
                    <a:p>
                      <a:pPr marL="0" lvl="0" indent="0" algn="l" rtl="0">
                        <a:spcBef>
                          <a:spcPts val="0"/>
                        </a:spcBef>
                        <a:spcAft>
                          <a:spcPts val="0"/>
                        </a:spcAft>
                        <a:buNone/>
                      </a:pPr>
                      <a:r>
                        <a:rPr lang="en-GB">
                          <a:solidFill>
                            <a:schemeClr val="lt1"/>
                          </a:solidFill>
                        </a:rPr>
                        <a:t>AMD</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GB">
                          <a:solidFill>
                            <a:schemeClr val="lt1"/>
                          </a:solidFill>
                        </a:rPr>
                        <a:t>GOOD IDEA</a:t>
                      </a:r>
                      <a:endParaRPr>
                        <a:solidFill>
                          <a:schemeClr val="lt1"/>
                        </a:solidFill>
                      </a:endParaRPr>
                    </a:p>
                  </a:txBody>
                  <a:tcPr marL="91425" marR="91425" marT="91425" marB="91425"/>
                </a:tc>
              </a:tr>
              <a:tr h="381000">
                <a:tc>
                  <a:txBody>
                    <a:bodyPr/>
                    <a:lstStyle/>
                    <a:p>
                      <a:pPr marL="0" lvl="0" indent="0" algn="l" rtl="0">
                        <a:spcBef>
                          <a:spcPts val="0"/>
                        </a:spcBef>
                        <a:spcAft>
                          <a:spcPts val="0"/>
                        </a:spcAft>
                        <a:buNone/>
                      </a:pPr>
                      <a:r>
                        <a:rPr lang="en-GB">
                          <a:solidFill>
                            <a:schemeClr val="lt1"/>
                          </a:solidFill>
                        </a:rPr>
                        <a:t>MSFT</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GB">
                          <a:solidFill>
                            <a:schemeClr val="lt1"/>
                          </a:solidFill>
                        </a:rPr>
                        <a:t>BAD IDEA</a:t>
                      </a:r>
                      <a:endParaRPr>
                        <a:solidFill>
                          <a:schemeClr val="lt1"/>
                        </a:solidFill>
                      </a:endParaRPr>
                    </a:p>
                  </a:txBody>
                  <a:tcPr marL="91425" marR="91425" marT="91425" marB="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18" name="Shape 218"/>
        <p:cNvGrpSpPr/>
        <p:nvPr/>
      </p:nvGrpSpPr>
      <p:grpSpPr>
        <a:xfrm>
          <a:off x="0" y="0"/>
          <a:ext cx="0" cy="0"/>
          <a:chOff x="0" y="0"/>
          <a:chExt cx="0" cy="0"/>
        </a:xfrm>
      </p:grpSpPr>
      <p:sp>
        <p:nvSpPr>
          <p:cNvPr id="219" name="Google Shape;219;p26"/>
          <p:cNvSpPr txBox="1"/>
          <p:nvPr>
            <p:ph type="title"/>
          </p:nvPr>
        </p:nvSpPr>
        <p:spPr>
          <a:xfrm>
            <a:off x="1297500" y="484175"/>
            <a:ext cx="7038900" cy="102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500" b="1"/>
              <a:t>DATA ANALYSIS AND DISCUSSION (Cont.)</a:t>
            </a:r>
            <a:endParaRPr lang="en-GB" sz="2500" b="1"/>
          </a:p>
          <a:p>
            <a:pPr marL="0" lvl="0" indent="0" algn="l" rtl="0">
              <a:spcBef>
                <a:spcPts val="0"/>
              </a:spcBef>
              <a:spcAft>
                <a:spcPts val="0"/>
              </a:spcAft>
              <a:buNone/>
            </a:pPr>
            <a:endParaRPr sz="1400"/>
          </a:p>
          <a:p>
            <a:pPr marL="0" lvl="0" indent="0" algn="l" rtl="0">
              <a:spcBef>
                <a:spcPts val="0"/>
              </a:spcBef>
              <a:spcAft>
                <a:spcPts val="0"/>
              </a:spcAft>
              <a:buNone/>
            </a:pPr>
            <a:endParaRPr sz="1400" b="1"/>
          </a:p>
          <a:p>
            <a:pPr marL="0" lvl="0" indent="0" algn="l" rtl="0">
              <a:spcBef>
                <a:spcPts val="0"/>
              </a:spcBef>
              <a:spcAft>
                <a:spcPts val="0"/>
              </a:spcAft>
              <a:buNone/>
            </a:pPr>
            <a:r>
              <a:rPr lang="en-GB" sz="1400" b="1"/>
              <a:t>COMPARE OUTPUT AGAINST HYPOTHESIS</a:t>
            </a:r>
            <a:endParaRPr sz="1400" b="1"/>
          </a:p>
          <a:p>
            <a:pPr marL="0" lvl="0" indent="0" algn="l" rtl="0">
              <a:spcBef>
                <a:spcPts val="0"/>
              </a:spcBef>
              <a:spcAft>
                <a:spcPts val="0"/>
              </a:spcAft>
              <a:buNone/>
            </a:pPr>
          </a:p>
        </p:txBody>
      </p:sp>
      <p:sp>
        <p:nvSpPr>
          <p:cNvPr id="220" name="Google Shape;220;p26"/>
          <p:cNvSpPr txBox="1"/>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just" rtl="0">
              <a:lnSpc>
                <a:spcPct val="200000"/>
              </a:lnSpc>
              <a:spcBef>
                <a:spcPts val="0"/>
              </a:spcBef>
              <a:spcAft>
                <a:spcPts val="0"/>
              </a:spcAft>
              <a:buSzPts val="1305"/>
              <a:buChar char="●"/>
            </a:pPr>
            <a:r>
              <a:rPr lang="en-GB" sz="1220">
                <a:latin typeface="Arial" panose="020B0604020202020204"/>
                <a:ea typeface="Arial" panose="020B0604020202020204"/>
                <a:cs typeface="Arial" panose="020B0604020202020204"/>
                <a:sym typeface="Arial" panose="020B0604020202020204"/>
              </a:rPr>
              <a:t>In chapter 4, we proposed about Hypothesis for the</a:t>
            </a:r>
            <a:r>
              <a:rPr lang="en-GB" sz="1220" b="1">
                <a:latin typeface="Arial" panose="020B0604020202020204"/>
                <a:ea typeface="Arial" panose="020B0604020202020204"/>
                <a:cs typeface="Arial" panose="020B0604020202020204"/>
                <a:sym typeface="Arial" panose="020B0604020202020204"/>
              </a:rPr>
              <a:t> </a:t>
            </a:r>
            <a:r>
              <a:rPr lang="en-GB" sz="1220">
                <a:latin typeface="Arial" panose="020B0604020202020204"/>
                <a:ea typeface="Arial" panose="020B0604020202020204"/>
                <a:cs typeface="Arial" panose="020B0604020202020204"/>
                <a:sym typeface="Arial" panose="020B0604020202020204"/>
              </a:rPr>
              <a:t>Twitter Sentimental Analysis for Stock Recommendation. </a:t>
            </a:r>
            <a:endParaRPr sz="1220">
              <a:latin typeface="Arial" panose="020B0604020202020204"/>
              <a:ea typeface="Arial" panose="020B0604020202020204"/>
              <a:cs typeface="Arial" panose="020B0604020202020204"/>
              <a:sym typeface="Arial" panose="020B0604020202020204"/>
            </a:endParaRPr>
          </a:p>
          <a:p>
            <a:pPr marL="457200" lvl="0" indent="-306070" algn="just" rtl="0">
              <a:lnSpc>
                <a:spcPct val="200000"/>
              </a:lnSpc>
              <a:spcBef>
                <a:spcPts val="0"/>
              </a:spcBef>
              <a:spcAft>
                <a:spcPts val="0"/>
              </a:spcAft>
              <a:buSzPts val="1220"/>
              <a:buFont typeface="Arial" panose="020B0604020202020204"/>
              <a:buChar char="●"/>
            </a:pPr>
            <a:r>
              <a:rPr lang="en-GB" sz="1220">
                <a:latin typeface="Arial" panose="020B0604020202020204"/>
                <a:ea typeface="Arial" panose="020B0604020202020204"/>
                <a:cs typeface="Arial" panose="020B0604020202020204"/>
                <a:sym typeface="Arial" panose="020B0604020202020204"/>
              </a:rPr>
              <a:t>The steps which are used are as follows:</a:t>
            </a:r>
            <a:endParaRPr sz="1220">
              <a:latin typeface="Arial" panose="020B0604020202020204"/>
              <a:ea typeface="Arial" panose="020B0604020202020204"/>
              <a:cs typeface="Arial" panose="020B0604020202020204"/>
              <a:sym typeface="Arial" panose="020B0604020202020204"/>
            </a:endParaRPr>
          </a:p>
          <a:p>
            <a:pPr marL="457200" lvl="0" indent="0" algn="just" rtl="0">
              <a:lnSpc>
                <a:spcPct val="200000"/>
              </a:lnSpc>
              <a:spcBef>
                <a:spcPts val="0"/>
              </a:spcBef>
              <a:spcAft>
                <a:spcPts val="0"/>
              </a:spcAft>
              <a:buSzPts val="935"/>
              <a:buNone/>
            </a:pPr>
            <a:r>
              <a:rPr lang="en-GB" sz="1220">
                <a:latin typeface="Arial" panose="020B0604020202020204"/>
                <a:ea typeface="Arial" panose="020B0604020202020204"/>
                <a:cs typeface="Arial" panose="020B0604020202020204"/>
                <a:sym typeface="Arial" panose="020B0604020202020204"/>
              </a:rPr>
              <a:t>-&gt; Initially we will be checking the symbol of the stock from the company list, then we will be doing the stock_forecasting in which we will be training and testing the data.</a:t>
            </a:r>
            <a:endParaRPr sz="1220">
              <a:latin typeface="Arial" panose="020B0604020202020204"/>
              <a:ea typeface="Arial" panose="020B0604020202020204"/>
              <a:cs typeface="Arial" panose="020B0604020202020204"/>
              <a:sym typeface="Arial" panose="020B0604020202020204"/>
            </a:endParaRPr>
          </a:p>
          <a:p>
            <a:pPr marL="457200" lvl="0" indent="0" algn="just" rtl="0">
              <a:lnSpc>
                <a:spcPct val="200000"/>
              </a:lnSpc>
              <a:spcBef>
                <a:spcPts val="0"/>
              </a:spcBef>
              <a:spcAft>
                <a:spcPts val="0"/>
              </a:spcAft>
              <a:buSzPts val="935"/>
              <a:buNone/>
            </a:pPr>
            <a:r>
              <a:rPr lang="en-GB" sz="1220">
                <a:latin typeface="Arial" panose="020B0604020202020204"/>
                <a:ea typeface="Arial" panose="020B0604020202020204"/>
                <a:cs typeface="Arial" panose="020B0604020202020204"/>
                <a:sym typeface="Arial" panose="020B0604020202020204"/>
              </a:rPr>
              <a:t>-&gt; Secondly, we proposed that our project will demonstrate retrieving_tweets by polarity. It is measured by range from 1 to -1.</a:t>
            </a:r>
            <a:r>
              <a:rPr lang="en-GB" sz="1220">
                <a:highlight>
                  <a:schemeClr val="dk1"/>
                </a:highlight>
                <a:latin typeface="Arial" panose="020B0604020202020204"/>
                <a:ea typeface="Arial" panose="020B0604020202020204"/>
                <a:cs typeface="Arial" panose="020B0604020202020204"/>
                <a:sym typeface="Arial" panose="020B0604020202020204"/>
              </a:rPr>
              <a:t>Values closer to 1 indicate more positivity, while values closer to -1 indicate more negativity.</a:t>
            </a:r>
            <a:endParaRPr sz="1220">
              <a:highlight>
                <a:schemeClr val="dk1"/>
              </a:highlight>
              <a:latin typeface="Arial" panose="020B0604020202020204"/>
              <a:ea typeface="Arial" panose="020B0604020202020204"/>
              <a:cs typeface="Arial" panose="020B0604020202020204"/>
              <a:sym typeface="Arial" panose="020B0604020202020204"/>
            </a:endParaRPr>
          </a:p>
          <a:p>
            <a:pPr marL="457200" lvl="0" indent="0" algn="just" rtl="0">
              <a:lnSpc>
                <a:spcPct val="200000"/>
              </a:lnSpc>
              <a:spcBef>
                <a:spcPts val="0"/>
              </a:spcBef>
              <a:spcAft>
                <a:spcPts val="0"/>
              </a:spcAft>
              <a:buSzPts val="935"/>
              <a:buNone/>
            </a:pPr>
            <a:endParaRPr sz="1120">
              <a:highlight>
                <a:schemeClr val="dk1"/>
              </a:highlight>
              <a:latin typeface="Arial" panose="020B0604020202020204"/>
              <a:ea typeface="Arial" panose="020B0604020202020204"/>
              <a:cs typeface="Arial" panose="020B0604020202020204"/>
              <a:sym typeface="Arial" panose="020B0604020202020204"/>
            </a:endParaRPr>
          </a:p>
          <a:p>
            <a:pPr marL="457200" lvl="0" indent="0" algn="just" rtl="0">
              <a:lnSpc>
                <a:spcPct val="200000"/>
              </a:lnSpc>
              <a:spcBef>
                <a:spcPts val="0"/>
              </a:spcBef>
              <a:spcAft>
                <a:spcPts val="0"/>
              </a:spcAft>
              <a:buSzPts val="935"/>
              <a:buNone/>
            </a:pPr>
            <a:endParaRPr sz="102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24" name="Shape 224"/>
        <p:cNvGrpSpPr/>
        <p:nvPr/>
      </p:nvGrpSpPr>
      <p:grpSpPr>
        <a:xfrm>
          <a:off x="0" y="0"/>
          <a:ext cx="0" cy="0"/>
          <a:chOff x="0" y="0"/>
          <a:chExt cx="0" cy="0"/>
        </a:xfrm>
      </p:grpSpPr>
      <p:sp>
        <p:nvSpPr>
          <p:cNvPr id="225" name="Google Shape;225;p27"/>
          <p:cNvSpPr txBox="1"/>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500" b="1"/>
              <a:t>(Cont.)</a:t>
            </a:r>
            <a:endParaRPr lang="en-GB" sz="2500" b="1"/>
          </a:p>
          <a:p>
            <a:pPr marL="0" lvl="0" indent="0" algn="l" rtl="0">
              <a:spcBef>
                <a:spcPts val="0"/>
              </a:spcBef>
              <a:spcAft>
                <a:spcPts val="0"/>
              </a:spcAft>
              <a:buNone/>
            </a:pPr>
            <a:endParaRPr sz="1400"/>
          </a:p>
          <a:p>
            <a:pPr marL="0" lvl="0" indent="0" algn="l" rtl="0">
              <a:spcBef>
                <a:spcPts val="0"/>
              </a:spcBef>
              <a:spcAft>
                <a:spcPts val="0"/>
              </a:spcAft>
              <a:buNone/>
            </a:pPr>
            <a:r>
              <a:rPr lang="en-GB" sz="1400" b="1"/>
              <a:t>COMPARE OUTPUT AGAINST HYPOTHESIS</a:t>
            </a:r>
            <a:endParaRPr sz="1400" b="1"/>
          </a:p>
          <a:p>
            <a:pPr marL="0" lvl="0" indent="0" algn="l" rtl="0">
              <a:spcBef>
                <a:spcPts val="0"/>
              </a:spcBef>
              <a:spcAft>
                <a:spcPts val="0"/>
              </a:spcAft>
              <a:buNone/>
            </a:pPr>
          </a:p>
        </p:txBody>
      </p:sp>
      <p:sp>
        <p:nvSpPr>
          <p:cNvPr id="226" name="Google Shape;226;p27"/>
          <p:cNvSpPr txBox="1"/>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-&gt;</a:t>
            </a:r>
            <a:r>
              <a:rPr lang="en-GB" sz="1200">
                <a:highlight>
                  <a:schemeClr val="dk1"/>
                </a:highlight>
                <a:latin typeface="Arial" panose="020B0604020202020204"/>
                <a:ea typeface="Arial" panose="020B0604020202020204"/>
                <a:cs typeface="Arial" panose="020B0604020202020204"/>
                <a:sym typeface="Arial" panose="020B0604020202020204"/>
              </a:rPr>
              <a:t>Finally, the stock recommendation is done with the help of global polarity. If it is greater than zero it is marked as “Great Idea” and less than zero is marked as “Bad Idea”. </a:t>
            </a:r>
            <a:endParaRPr sz="1200">
              <a:highlight>
                <a:schemeClr val="dk1"/>
              </a:highlight>
              <a:latin typeface="Arial" panose="020B0604020202020204"/>
              <a:ea typeface="Arial" panose="020B0604020202020204"/>
              <a:cs typeface="Arial" panose="020B0604020202020204"/>
              <a:sym typeface="Arial" panose="020B0604020202020204"/>
            </a:endParaRPr>
          </a:p>
          <a:p>
            <a:pPr marL="457200" lvl="0" indent="-304800" algn="l" rtl="0">
              <a:spcBef>
                <a:spcPts val="1200"/>
              </a:spcBef>
              <a:spcAft>
                <a:spcPts val="0"/>
              </a:spcAft>
              <a:buSzPts val="1200"/>
              <a:buFont typeface="Arial" panose="020B0604020202020204"/>
              <a:buChar char="●"/>
            </a:pPr>
            <a:r>
              <a:rPr lang="en-GB" sz="1200">
                <a:latin typeface="Arial" panose="020B0604020202020204"/>
                <a:ea typeface="Arial" panose="020B0604020202020204"/>
                <a:cs typeface="Arial" panose="020B0604020202020204"/>
                <a:sym typeface="Arial" panose="020B0604020202020204"/>
              </a:rPr>
              <a:t>So the output which we got it is expected as the same hypothesis as predicted.</a:t>
            </a:r>
            <a:endParaRPr sz="120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30" name="Shape 230"/>
        <p:cNvGrpSpPr/>
        <p:nvPr/>
      </p:nvGrpSpPr>
      <p:grpSpPr>
        <a:xfrm>
          <a:off x="0" y="0"/>
          <a:ext cx="0" cy="0"/>
          <a:chOff x="0" y="0"/>
          <a:chExt cx="0" cy="0"/>
        </a:xfrm>
      </p:grpSpPr>
      <p:sp>
        <p:nvSpPr>
          <p:cNvPr id="231" name="Google Shape;231;p28"/>
          <p:cNvSpPr txBox="1"/>
          <p:nvPr>
            <p:ph type="title"/>
          </p:nvPr>
        </p:nvSpPr>
        <p:spPr>
          <a:xfrm>
            <a:off x="1297500" y="393750"/>
            <a:ext cx="7038900" cy="1062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500" b="1"/>
              <a:t>DATA ANALYSIS AND DISCUSSION (Cont.)</a:t>
            </a:r>
            <a:endParaRPr lang="en-GB" sz="2500" b="1"/>
          </a:p>
          <a:p>
            <a:pPr marL="0" lvl="0" indent="0" algn="l" rtl="0">
              <a:spcBef>
                <a:spcPts val="0"/>
              </a:spcBef>
              <a:spcAft>
                <a:spcPts val="0"/>
              </a:spcAft>
              <a:buNone/>
            </a:pPr>
            <a:endParaRPr sz="1400"/>
          </a:p>
          <a:p>
            <a:pPr marL="0" lvl="0" indent="0" algn="l" rtl="0">
              <a:spcBef>
                <a:spcPts val="0"/>
              </a:spcBef>
              <a:spcAft>
                <a:spcPts val="0"/>
              </a:spcAft>
              <a:buNone/>
            </a:pPr>
            <a:endParaRPr sz="1400" b="1"/>
          </a:p>
          <a:p>
            <a:pPr marL="0" lvl="0" indent="0" algn="l" rtl="0">
              <a:spcBef>
                <a:spcPts val="0"/>
              </a:spcBef>
              <a:spcAft>
                <a:spcPts val="0"/>
              </a:spcAft>
              <a:buNone/>
            </a:pPr>
            <a:r>
              <a:rPr lang="en-GB" sz="1400" b="1"/>
              <a:t>ABNORMAL CASE EXPLANATION</a:t>
            </a:r>
            <a:endParaRPr sz="1400" b="1"/>
          </a:p>
          <a:p>
            <a:pPr marL="0" lvl="0" indent="0" algn="l" rtl="0">
              <a:spcBef>
                <a:spcPts val="0"/>
              </a:spcBef>
              <a:spcAft>
                <a:spcPts val="0"/>
              </a:spcAft>
              <a:buNone/>
            </a:pPr>
          </a:p>
          <a:p>
            <a:pPr marL="0" lvl="0" indent="0" algn="l" rtl="0">
              <a:spcBef>
                <a:spcPts val="0"/>
              </a:spcBef>
              <a:spcAft>
                <a:spcPts val="0"/>
              </a:spcAft>
              <a:buNone/>
            </a:pPr>
          </a:p>
        </p:txBody>
      </p:sp>
      <p:sp>
        <p:nvSpPr>
          <p:cNvPr id="232" name="Google Shape;232;p28"/>
          <p:cNvSpPr txBox="1"/>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04800" algn="just" rtl="0">
              <a:lnSpc>
                <a:spcPct val="200000"/>
              </a:lnSpc>
              <a:spcBef>
                <a:spcPts val="0"/>
              </a:spcBef>
              <a:spcAft>
                <a:spcPts val="0"/>
              </a:spcAft>
              <a:buSzPts val="1200"/>
              <a:buFont typeface="Arial" panose="020B0604020202020204"/>
              <a:buChar char="●"/>
            </a:pPr>
            <a:r>
              <a:rPr lang="en-GB" sz="1200">
                <a:highlight>
                  <a:schemeClr val="dk1"/>
                </a:highlight>
                <a:latin typeface="Arial" panose="020B0604020202020204"/>
                <a:ea typeface="Arial" panose="020B0604020202020204"/>
                <a:cs typeface="Arial" panose="020B0604020202020204"/>
                <a:sym typeface="Arial" panose="020B0604020202020204"/>
              </a:rPr>
              <a:t>The abnormal cases that we encountered were the stocks which are not that highly successful and not much tweeted such as AutoWeb, Entera Bio Ltd. these are not much </a:t>
            </a:r>
            <a:r>
              <a:rPr lang="en-GB" sz="1200">
                <a:highlight>
                  <a:schemeClr val="dk1"/>
                </a:highlight>
                <a:latin typeface="Arial" panose="020B0604020202020204"/>
                <a:ea typeface="Arial" panose="020B0604020202020204"/>
                <a:cs typeface="Arial" panose="020B0604020202020204"/>
                <a:sym typeface="Arial" panose="020B0604020202020204"/>
              </a:rPr>
              <a:t>highlighted.</a:t>
            </a:r>
            <a:endParaRPr sz="1200">
              <a:highlight>
                <a:schemeClr val="dk1"/>
              </a:highlight>
              <a:latin typeface="Arial" panose="020B0604020202020204"/>
              <a:ea typeface="Arial" panose="020B0604020202020204"/>
              <a:cs typeface="Arial" panose="020B0604020202020204"/>
              <a:sym typeface="Arial" panose="020B0604020202020204"/>
            </a:endParaRPr>
          </a:p>
          <a:p>
            <a:pPr marL="457200" lvl="0" indent="-304800" algn="just" rtl="0">
              <a:lnSpc>
                <a:spcPct val="200000"/>
              </a:lnSpc>
              <a:spcBef>
                <a:spcPts val="0"/>
              </a:spcBef>
              <a:spcAft>
                <a:spcPts val="0"/>
              </a:spcAft>
              <a:buSzPts val="1200"/>
              <a:buFont typeface="Arial" panose="020B0604020202020204"/>
              <a:buChar char="●"/>
            </a:pPr>
            <a:r>
              <a:rPr lang="en-GB" sz="1200">
                <a:highlight>
                  <a:schemeClr val="dk1"/>
                </a:highlight>
                <a:latin typeface="Arial" panose="020B0604020202020204"/>
                <a:ea typeface="Arial" panose="020B0604020202020204"/>
                <a:cs typeface="Arial" panose="020B0604020202020204"/>
                <a:sym typeface="Arial" panose="020B0604020202020204"/>
              </a:rPr>
              <a:t>But the highly tweeted companies like Tesla, Amazon,etc. So sometimes this leads us to difficulty in predicting the stocks because when we are discussing the stocks that means it must be able to predict all the stocks which are present.</a:t>
            </a:r>
            <a:endParaRPr sz="1200">
              <a:highlight>
                <a:schemeClr val="dk1"/>
              </a:highlight>
              <a:latin typeface="Arial" panose="020B0604020202020204"/>
              <a:ea typeface="Arial" panose="020B0604020202020204"/>
              <a:cs typeface="Arial" panose="020B0604020202020204"/>
              <a:sym typeface="Arial" panose="020B0604020202020204"/>
            </a:endParaRPr>
          </a:p>
          <a:p>
            <a:pPr marL="457200" lvl="0" indent="-304800" algn="just" rtl="0">
              <a:lnSpc>
                <a:spcPct val="200000"/>
              </a:lnSpc>
              <a:spcBef>
                <a:spcPts val="0"/>
              </a:spcBef>
              <a:spcAft>
                <a:spcPts val="0"/>
              </a:spcAft>
              <a:buSzPts val="1200"/>
              <a:buFont typeface="Arial" panose="020B0604020202020204"/>
              <a:buChar char="●"/>
            </a:pPr>
            <a:r>
              <a:rPr lang="en-GB" sz="1200">
                <a:highlight>
                  <a:schemeClr val="dk1"/>
                </a:highlight>
                <a:latin typeface="Arial" panose="020B0604020202020204"/>
                <a:ea typeface="Arial" panose="020B0604020202020204"/>
                <a:cs typeface="Arial" panose="020B0604020202020204"/>
                <a:sym typeface="Arial" panose="020B0604020202020204"/>
              </a:rPr>
              <a:t>This leads to the discussion below of what we feel needs to be explicitly emphasized when talking about stock prediction.</a:t>
            </a:r>
            <a:endParaRPr sz="1200">
              <a:highlight>
                <a:schemeClr val="dk1"/>
              </a:highlight>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36" name="Shape 236"/>
        <p:cNvGrpSpPr/>
        <p:nvPr/>
      </p:nvGrpSpPr>
      <p:grpSpPr>
        <a:xfrm>
          <a:off x="0" y="0"/>
          <a:ext cx="0" cy="0"/>
          <a:chOff x="0" y="0"/>
          <a:chExt cx="0" cy="0"/>
        </a:xfrm>
      </p:grpSpPr>
      <p:sp>
        <p:nvSpPr>
          <p:cNvPr id="237" name="Google Shape;237;p29"/>
          <p:cNvSpPr txBox="1"/>
          <p:nvPr>
            <p:ph type="title"/>
          </p:nvPr>
        </p:nvSpPr>
        <p:spPr>
          <a:xfrm>
            <a:off x="1297500" y="393750"/>
            <a:ext cx="7038900" cy="1073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500" b="1"/>
              <a:t>DATA ANALYSIS AND DISCUSSION (Cont.)</a:t>
            </a:r>
            <a:endParaRPr lang="en-GB" sz="2500" b="1"/>
          </a:p>
          <a:p>
            <a:pPr marL="0" lvl="0" indent="0" algn="l" rtl="0">
              <a:spcBef>
                <a:spcPts val="0"/>
              </a:spcBef>
              <a:spcAft>
                <a:spcPts val="0"/>
              </a:spcAft>
              <a:buNone/>
            </a:pPr>
            <a:endParaRPr sz="1400"/>
          </a:p>
          <a:p>
            <a:pPr marL="0" lvl="0" indent="0" algn="l" rtl="0">
              <a:spcBef>
                <a:spcPts val="0"/>
              </a:spcBef>
              <a:spcAft>
                <a:spcPts val="0"/>
              </a:spcAft>
              <a:buNone/>
            </a:pPr>
            <a:endParaRPr sz="1400" b="1"/>
          </a:p>
          <a:p>
            <a:pPr marL="0" lvl="0" indent="0" algn="l" rtl="0">
              <a:spcBef>
                <a:spcPts val="0"/>
              </a:spcBef>
              <a:spcAft>
                <a:spcPts val="0"/>
              </a:spcAft>
              <a:buNone/>
            </a:pPr>
            <a:r>
              <a:rPr lang="en-GB" sz="1400" b="1"/>
              <a:t>DISCUSSION</a:t>
            </a:r>
            <a:endParaRPr lang="en-GB" sz="1400" b="1"/>
          </a:p>
        </p:txBody>
      </p:sp>
      <p:sp>
        <p:nvSpPr>
          <p:cNvPr id="238" name="Google Shape;238;p29"/>
          <p:cNvSpPr txBox="1"/>
          <p:nvPr>
            <p:ph type="body" idx="1"/>
          </p:nvPr>
        </p:nvSpPr>
        <p:spPr>
          <a:xfrm>
            <a:off x="1297500" y="1567550"/>
            <a:ext cx="7038900" cy="2911200"/>
          </a:xfrm>
          <a:prstGeom prst="rect">
            <a:avLst/>
          </a:prstGeom>
        </p:spPr>
        <p:txBody>
          <a:bodyPr spcFirstLastPara="1" wrap="square" lIns="91425" tIns="91425" rIns="91425" bIns="91425" anchor="t" anchorCtr="0">
            <a:normAutofit fontScale="92500"/>
          </a:bodyPr>
          <a:lstStyle/>
          <a:p>
            <a:pPr marL="457200" lvl="0" indent="-299085" algn="just" rtl="0">
              <a:lnSpc>
                <a:spcPct val="200000"/>
              </a:lnSpc>
              <a:spcBef>
                <a:spcPts val="0"/>
              </a:spcBef>
              <a:spcAft>
                <a:spcPts val="0"/>
              </a:spcAft>
              <a:buSzPct val="100000"/>
              <a:buFont typeface="Arial" panose="020B0604020202020204"/>
              <a:buChar char="❏"/>
            </a:pPr>
            <a:r>
              <a:rPr lang="en-GB" sz="1200">
                <a:highlight>
                  <a:schemeClr val="dk1"/>
                </a:highlight>
                <a:latin typeface="Arial" panose="020B0604020202020204"/>
                <a:ea typeface="Arial" panose="020B0604020202020204"/>
                <a:cs typeface="Arial" panose="020B0604020202020204"/>
                <a:sym typeface="Arial" panose="020B0604020202020204"/>
              </a:rPr>
              <a:t>We feel that Stock Market Predictions is a common and well-known problem of interest. </a:t>
            </a:r>
            <a:endParaRPr sz="1200">
              <a:highlight>
                <a:schemeClr val="dk1"/>
              </a:highlight>
              <a:latin typeface="Arial" panose="020B0604020202020204"/>
              <a:ea typeface="Arial" panose="020B0604020202020204"/>
              <a:cs typeface="Arial" panose="020B0604020202020204"/>
              <a:sym typeface="Arial" panose="020B0604020202020204"/>
            </a:endParaRPr>
          </a:p>
          <a:p>
            <a:pPr marL="457200" lvl="0" indent="-299085" algn="just" rtl="0">
              <a:lnSpc>
                <a:spcPct val="200000"/>
              </a:lnSpc>
              <a:spcBef>
                <a:spcPts val="0"/>
              </a:spcBef>
              <a:spcAft>
                <a:spcPts val="0"/>
              </a:spcAft>
              <a:buSzPct val="100000"/>
              <a:buFont typeface="Arial" panose="020B0604020202020204"/>
              <a:buChar char="❏"/>
            </a:pPr>
            <a:r>
              <a:rPr lang="en-GB" sz="1200">
                <a:highlight>
                  <a:schemeClr val="dk1"/>
                </a:highlight>
                <a:latin typeface="Arial" panose="020B0604020202020204"/>
                <a:ea typeface="Arial" panose="020B0604020202020204"/>
                <a:cs typeface="Arial" panose="020B0604020202020204"/>
                <a:sym typeface="Arial" panose="020B0604020202020204"/>
              </a:rPr>
              <a:t>So we basically retrieved the data from the famous American social networking site that is Twitter with the help of a “Twitter Developer Account” which we needed to request for the access to the developer account.</a:t>
            </a:r>
            <a:endParaRPr sz="1200">
              <a:highlight>
                <a:schemeClr val="dk1"/>
              </a:highlight>
              <a:latin typeface="Arial" panose="020B0604020202020204"/>
              <a:ea typeface="Arial" panose="020B0604020202020204"/>
              <a:cs typeface="Arial" panose="020B0604020202020204"/>
              <a:sym typeface="Arial" panose="020B0604020202020204"/>
            </a:endParaRPr>
          </a:p>
          <a:p>
            <a:pPr marL="457200" lvl="0" indent="-299085" algn="just" rtl="0">
              <a:lnSpc>
                <a:spcPct val="200000"/>
              </a:lnSpc>
              <a:spcBef>
                <a:spcPts val="0"/>
              </a:spcBef>
              <a:spcAft>
                <a:spcPts val="0"/>
              </a:spcAft>
              <a:buSzPct val="100000"/>
              <a:buFont typeface="Arial" panose="020B0604020202020204"/>
              <a:buChar char="❏"/>
            </a:pPr>
            <a:r>
              <a:rPr lang="en-GB" sz="1200">
                <a:highlight>
                  <a:schemeClr val="dk1"/>
                </a:highlight>
                <a:latin typeface="Arial" panose="020B0604020202020204"/>
                <a:ea typeface="Arial" panose="020B0604020202020204"/>
                <a:cs typeface="Arial" panose="020B0604020202020204"/>
                <a:sym typeface="Arial" panose="020B0604020202020204"/>
              </a:rPr>
              <a:t>Once they approve it we can access the tweets, now we will check the stock company symbol whether it is in our company list or if not present it throws an error.</a:t>
            </a:r>
            <a:endParaRPr sz="1200">
              <a:highlight>
                <a:schemeClr val="dk1"/>
              </a:highlight>
              <a:latin typeface="Arial" panose="020B0604020202020204"/>
              <a:ea typeface="Arial" panose="020B0604020202020204"/>
              <a:cs typeface="Arial" panose="020B0604020202020204"/>
              <a:sym typeface="Arial" panose="020B0604020202020204"/>
            </a:endParaRPr>
          </a:p>
          <a:p>
            <a:pPr marL="457200" lvl="0" indent="-299085" algn="just" rtl="0">
              <a:lnSpc>
                <a:spcPct val="200000"/>
              </a:lnSpc>
              <a:spcBef>
                <a:spcPts val="0"/>
              </a:spcBef>
              <a:spcAft>
                <a:spcPts val="0"/>
              </a:spcAft>
              <a:buSzPct val="100000"/>
              <a:buFont typeface="Arial" panose="020B0604020202020204"/>
              <a:buChar char="❏"/>
            </a:pPr>
            <a:r>
              <a:rPr lang="en-GB" sz="1200">
                <a:latin typeface="Arial" panose="020B0604020202020204"/>
                <a:ea typeface="Arial" panose="020B0604020202020204"/>
                <a:cs typeface="Arial" panose="020B0604020202020204"/>
                <a:sym typeface="Arial" panose="020B0604020202020204"/>
              </a:rPr>
              <a:t>Once that is done then we will fetch the stock data from the yahoo finance we need to import all the required packages for this after fetching it will convert from dataframe to the desired columns.</a:t>
            </a:r>
            <a:endParaRPr sz="1200">
              <a:highlight>
                <a:schemeClr val="dk1"/>
              </a:highlight>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42" name="Shape 242"/>
        <p:cNvGrpSpPr/>
        <p:nvPr/>
      </p:nvGrpSpPr>
      <p:grpSpPr>
        <a:xfrm>
          <a:off x="0" y="0"/>
          <a:ext cx="0" cy="0"/>
          <a:chOff x="0" y="0"/>
          <a:chExt cx="0" cy="0"/>
        </a:xfrm>
      </p:grpSpPr>
      <p:sp>
        <p:nvSpPr>
          <p:cNvPr id="243" name="Google Shape;243;p30"/>
          <p:cNvSpPr txBox="1"/>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500" b="1"/>
              <a:t>(Cont.)</a:t>
            </a:r>
            <a:endParaRPr lang="en-GB" sz="2500" b="1"/>
          </a:p>
          <a:p>
            <a:pPr marL="0" lvl="0" indent="0" algn="l" rtl="0">
              <a:spcBef>
                <a:spcPts val="0"/>
              </a:spcBef>
              <a:spcAft>
                <a:spcPts val="0"/>
              </a:spcAft>
              <a:buNone/>
            </a:pPr>
            <a:endParaRPr sz="1400"/>
          </a:p>
          <a:p>
            <a:pPr marL="0" lvl="0" indent="0" algn="l" rtl="0">
              <a:spcBef>
                <a:spcPts val="0"/>
              </a:spcBef>
              <a:spcAft>
                <a:spcPts val="0"/>
              </a:spcAft>
              <a:buNone/>
            </a:pPr>
            <a:r>
              <a:rPr lang="en-GB" sz="1400" b="1"/>
              <a:t>DISCUSSION</a:t>
            </a:r>
            <a:endParaRPr sz="1400" b="1"/>
          </a:p>
          <a:p>
            <a:pPr marL="0" lvl="0" indent="0" algn="l" rtl="0">
              <a:spcBef>
                <a:spcPts val="0"/>
              </a:spcBef>
              <a:spcAft>
                <a:spcPts val="0"/>
              </a:spcAft>
              <a:buNone/>
            </a:pPr>
          </a:p>
        </p:txBody>
      </p:sp>
      <p:sp>
        <p:nvSpPr>
          <p:cNvPr id="244" name="Google Shape;244;p30"/>
          <p:cNvSpPr txBox="1"/>
          <p:nvPr>
            <p:ph type="body" idx="1"/>
          </p:nvPr>
        </p:nvSpPr>
        <p:spPr>
          <a:xfrm>
            <a:off x="1297500" y="1567550"/>
            <a:ext cx="7038900" cy="2911200"/>
          </a:xfrm>
          <a:prstGeom prst="rect">
            <a:avLst/>
          </a:prstGeom>
        </p:spPr>
        <p:txBody>
          <a:bodyPr spcFirstLastPara="1" wrap="square" lIns="91425" tIns="91425" rIns="91425" bIns="91425" anchor="t" anchorCtr="0">
            <a:normAutofit lnSpcReduction="10000"/>
          </a:bodyPr>
          <a:lstStyle/>
          <a:p>
            <a:pPr marL="457200" lvl="0" indent="-304800" algn="just" rtl="0">
              <a:lnSpc>
                <a:spcPct val="200000"/>
              </a:lnSpc>
              <a:spcBef>
                <a:spcPts val="0"/>
              </a:spcBef>
              <a:spcAft>
                <a:spcPts val="0"/>
              </a:spcAft>
              <a:buSzPts val="1200"/>
              <a:buFont typeface="Arial" panose="020B0604020202020204"/>
              <a:buChar char="❏"/>
            </a:pPr>
            <a:r>
              <a:rPr lang="en-GB" sz="1200">
                <a:latin typeface="Arial" panose="020B0604020202020204"/>
                <a:ea typeface="Arial" panose="020B0604020202020204"/>
                <a:cs typeface="Arial" panose="020B0604020202020204"/>
                <a:sym typeface="Arial" panose="020B0604020202020204"/>
              </a:rPr>
              <a:t>Now we will test 70% of data and 30% data we will be training it using the </a:t>
            </a:r>
            <a:r>
              <a:rPr lang="en-GB" sz="1200">
                <a:latin typeface="Arial" panose="020B0604020202020204"/>
                <a:ea typeface="Arial" panose="020B0604020202020204"/>
                <a:cs typeface="Arial" panose="020B0604020202020204"/>
                <a:sym typeface="Arial" panose="020B0604020202020204"/>
              </a:rPr>
              <a:t>machine learning algorithm that is the Linear Regression which is used for prediction.</a:t>
            </a:r>
            <a:endParaRPr sz="1200">
              <a:latin typeface="Arial" panose="020B0604020202020204"/>
              <a:ea typeface="Arial" panose="020B0604020202020204"/>
              <a:cs typeface="Arial" panose="020B0604020202020204"/>
              <a:sym typeface="Arial" panose="020B0604020202020204"/>
            </a:endParaRPr>
          </a:p>
          <a:p>
            <a:pPr marL="457200" lvl="0" indent="-304800" algn="just" rtl="0">
              <a:lnSpc>
                <a:spcPct val="200000"/>
              </a:lnSpc>
              <a:spcBef>
                <a:spcPts val="0"/>
              </a:spcBef>
              <a:spcAft>
                <a:spcPts val="0"/>
              </a:spcAft>
              <a:buSzPts val="1200"/>
              <a:buFont typeface="Arial" panose="020B0604020202020204"/>
              <a:buChar char="❏"/>
            </a:pPr>
            <a:r>
              <a:rPr lang="en-GB" sz="1200">
                <a:latin typeface="Arial" panose="020B0604020202020204"/>
                <a:ea typeface="Arial" panose="020B0604020202020204"/>
                <a:cs typeface="Arial" panose="020B0604020202020204"/>
                <a:sym typeface="Arial" panose="020B0604020202020204"/>
              </a:rPr>
              <a:t>Once the prediction part is done with the help of polarity we will calculate the stocks and we will display the output whether it is good stock or bad stock. </a:t>
            </a:r>
            <a:endParaRPr sz="1200">
              <a:latin typeface="Arial" panose="020B0604020202020204"/>
              <a:ea typeface="Arial" panose="020B0604020202020204"/>
              <a:cs typeface="Arial" panose="020B0604020202020204"/>
              <a:sym typeface="Arial" panose="020B0604020202020204"/>
            </a:endParaRPr>
          </a:p>
          <a:p>
            <a:pPr marL="457200" lvl="0" indent="-304800" algn="just" rtl="0">
              <a:lnSpc>
                <a:spcPct val="200000"/>
              </a:lnSpc>
              <a:spcBef>
                <a:spcPts val="0"/>
              </a:spcBef>
              <a:spcAft>
                <a:spcPts val="0"/>
              </a:spcAft>
              <a:buSzPts val="1200"/>
              <a:buFont typeface="Arial" panose="020B0604020202020204"/>
              <a:buChar char="❏"/>
            </a:pPr>
            <a:r>
              <a:rPr lang="en-GB" sz="1200">
                <a:latin typeface="Arial" panose="020B0604020202020204"/>
                <a:ea typeface="Arial" panose="020B0604020202020204"/>
                <a:cs typeface="Arial" panose="020B0604020202020204"/>
                <a:sym typeface="Arial" panose="020B0604020202020204"/>
              </a:rPr>
              <a:t>Finally this project will help the customers who are new into the stock investments and also to the stock prediction experts who can verify with this such that the stocks can be invested very wisely. </a:t>
            </a:r>
            <a:endParaRPr sz="1200">
              <a:latin typeface="Arial" panose="020B0604020202020204"/>
              <a:ea typeface="Arial" panose="020B0604020202020204"/>
              <a:cs typeface="Arial" panose="020B0604020202020204"/>
              <a:sym typeface="Arial" panose="020B0604020202020204"/>
            </a:endParaRPr>
          </a:p>
          <a:p>
            <a:pPr marL="0" lvl="0" indent="0" algn="just" rtl="0">
              <a:lnSpc>
                <a:spcPct val="200000"/>
              </a:lnSpc>
              <a:spcBef>
                <a:spcPts val="0"/>
              </a:spcBef>
              <a:spcAft>
                <a:spcPts val="0"/>
              </a:spcAft>
              <a:buNone/>
            </a:pPr>
            <a:endParaRPr sz="120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48" name="Shape 248"/>
        <p:cNvGrpSpPr/>
        <p:nvPr/>
      </p:nvGrpSpPr>
      <p:grpSpPr>
        <a:xfrm>
          <a:off x="0" y="0"/>
          <a:ext cx="0" cy="0"/>
          <a:chOff x="0" y="0"/>
          <a:chExt cx="0" cy="0"/>
        </a:xfrm>
      </p:grpSpPr>
      <p:sp>
        <p:nvSpPr>
          <p:cNvPr id="249" name="Google Shape;249;p31"/>
          <p:cNvSpPr txBox="1"/>
          <p:nvPr>
            <p:ph type="title"/>
          </p:nvPr>
        </p:nvSpPr>
        <p:spPr>
          <a:xfrm>
            <a:off x="1189000" y="274975"/>
            <a:ext cx="7038900" cy="841200"/>
          </a:xfrm>
          <a:prstGeom prst="rect">
            <a:avLst/>
          </a:prstGeom>
        </p:spPr>
        <p:txBody>
          <a:bodyPr spcFirstLastPara="1" wrap="square" lIns="91425" tIns="91425" rIns="91425" bIns="91425" anchor="t" anchorCtr="0">
            <a:normAutofit fontScale="90000"/>
          </a:bodyPr>
          <a:lstStyle/>
          <a:p>
            <a:pPr marL="0" lvl="0" indent="0" algn="l" rtl="0">
              <a:lnSpc>
                <a:spcPct val="150000"/>
              </a:lnSpc>
              <a:spcBef>
                <a:spcPts val="0"/>
              </a:spcBef>
              <a:spcAft>
                <a:spcPts val="0"/>
              </a:spcAft>
              <a:buNone/>
            </a:pPr>
            <a:r>
              <a:rPr lang="en-GB" sz="2500" b="1"/>
              <a:t>CONCLUSIONS AND RECOMMENDATIONS</a:t>
            </a:r>
            <a:endParaRPr sz="2500" b="1"/>
          </a:p>
          <a:p>
            <a:pPr marL="0" lvl="0" indent="0" algn="l" rtl="0">
              <a:lnSpc>
                <a:spcPct val="150000"/>
              </a:lnSpc>
              <a:spcBef>
                <a:spcPts val="0"/>
              </a:spcBef>
              <a:spcAft>
                <a:spcPts val="0"/>
              </a:spcAft>
              <a:buNone/>
            </a:pPr>
            <a:r>
              <a:rPr lang="en-GB" sz="1580" b="1"/>
              <a:t>SUMMARY AND CONCLUSIONS</a:t>
            </a:r>
            <a:endParaRPr sz="1580" b="1"/>
          </a:p>
          <a:p>
            <a:pPr marL="0" lvl="0" indent="0" algn="l" rtl="0">
              <a:spcBef>
                <a:spcPts val="0"/>
              </a:spcBef>
              <a:spcAft>
                <a:spcPts val="0"/>
              </a:spcAft>
              <a:buNone/>
            </a:pPr>
            <a:endParaRPr sz="2500" b="1"/>
          </a:p>
        </p:txBody>
      </p:sp>
      <p:sp>
        <p:nvSpPr>
          <p:cNvPr id="250" name="Google Shape;250;p31"/>
          <p:cNvSpPr txBox="1"/>
          <p:nvPr>
            <p:ph type="body" idx="1"/>
          </p:nvPr>
        </p:nvSpPr>
        <p:spPr>
          <a:xfrm>
            <a:off x="499150" y="1316625"/>
            <a:ext cx="8217900" cy="3462900"/>
          </a:xfrm>
          <a:prstGeom prst="rect">
            <a:avLst/>
          </a:prstGeom>
        </p:spPr>
        <p:txBody>
          <a:bodyPr spcFirstLastPara="1" wrap="square" lIns="91425" tIns="91425" rIns="91425" bIns="91425" anchor="t" anchorCtr="0">
            <a:noAutofit/>
          </a:bodyPr>
          <a:lstStyle/>
          <a:p>
            <a:pPr marL="457200" lvl="0" indent="-304800" algn="just" rtl="0">
              <a:lnSpc>
                <a:spcPct val="115000"/>
              </a:lnSpc>
              <a:spcBef>
                <a:spcPts val="0"/>
              </a:spcBef>
              <a:spcAft>
                <a:spcPts val="0"/>
              </a:spcAft>
              <a:buSzPts val="1200"/>
              <a:buFont typeface="Arial" panose="020B0604020202020204"/>
              <a:buChar char="●"/>
            </a:pPr>
            <a:r>
              <a:rPr lang="en-GB" sz="1200">
                <a:latin typeface="Arial" panose="020B0604020202020204"/>
                <a:ea typeface="Arial" panose="020B0604020202020204"/>
                <a:cs typeface="Arial" panose="020B0604020202020204"/>
                <a:sym typeface="Arial" panose="020B0604020202020204"/>
              </a:rPr>
              <a:t>Machine Learning and pyspark have been used for better stock market analysis. The stock market is often uncertain. With this, we can help the investors from facing significant financial losses.</a:t>
            </a:r>
            <a:endParaRPr sz="1200">
              <a:latin typeface="Arial" panose="020B0604020202020204"/>
              <a:ea typeface="Arial" panose="020B0604020202020204"/>
              <a:cs typeface="Arial" panose="020B0604020202020204"/>
              <a:sym typeface="Arial" panose="020B0604020202020204"/>
            </a:endParaRPr>
          </a:p>
          <a:p>
            <a:pPr marL="457200" lvl="0" indent="0" algn="just" rtl="0">
              <a:lnSpc>
                <a:spcPct val="115000"/>
              </a:lnSpc>
              <a:spcBef>
                <a:spcPts val="0"/>
              </a:spcBef>
              <a:spcAft>
                <a:spcPts val="0"/>
              </a:spcAft>
              <a:buNone/>
            </a:pPr>
            <a:endParaRPr sz="1200">
              <a:latin typeface="Arial" panose="020B0604020202020204"/>
              <a:ea typeface="Arial" panose="020B0604020202020204"/>
              <a:cs typeface="Arial" panose="020B0604020202020204"/>
              <a:sym typeface="Arial" panose="020B0604020202020204"/>
            </a:endParaRPr>
          </a:p>
          <a:p>
            <a:pPr marL="457200" lvl="0" indent="-304800" algn="just" rtl="0">
              <a:lnSpc>
                <a:spcPct val="115000"/>
              </a:lnSpc>
              <a:spcBef>
                <a:spcPts val="0"/>
              </a:spcBef>
              <a:spcAft>
                <a:spcPts val="0"/>
              </a:spcAft>
              <a:buSzPts val="1200"/>
              <a:buFont typeface="Arial" panose="020B0604020202020204"/>
              <a:buChar char="●"/>
            </a:pPr>
            <a:r>
              <a:rPr lang="en-GB" sz="1200">
                <a:latin typeface="Arial" panose="020B0604020202020204"/>
                <a:ea typeface="Arial" panose="020B0604020202020204"/>
                <a:cs typeface="Arial" panose="020B0604020202020204"/>
                <a:sym typeface="Arial" panose="020B0604020202020204"/>
              </a:rPr>
              <a:t>We have imported sklearn preprocessing module that has preprocessed the input data and removed the null values which gave us better accuracy, all more than </a:t>
            </a:r>
            <a:r>
              <a:rPr lang="en-GB" sz="1200" b="1">
                <a:latin typeface="Arial" panose="020B0604020202020204"/>
                <a:ea typeface="Arial" panose="020B0604020202020204"/>
                <a:cs typeface="Arial" panose="020B0604020202020204"/>
                <a:sym typeface="Arial" panose="020B0604020202020204"/>
              </a:rPr>
              <a:t>60 percent.</a:t>
            </a:r>
            <a:endParaRPr sz="1200" b="1">
              <a:latin typeface="Arial" panose="020B0604020202020204"/>
              <a:ea typeface="Arial" panose="020B0604020202020204"/>
              <a:cs typeface="Arial" panose="020B0604020202020204"/>
              <a:sym typeface="Arial" panose="020B0604020202020204"/>
            </a:endParaRPr>
          </a:p>
          <a:p>
            <a:pPr marL="457200" lvl="0" indent="0" algn="just" rtl="0">
              <a:lnSpc>
                <a:spcPct val="115000"/>
              </a:lnSpc>
              <a:spcBef>
                <a:spcPts val="0"/>
              </a:spcBef>
              <a:spcAft>
                <a:spcPts val="0"/>
              </a:spcAft>
              <a:buNone/>
            </a:pPr>
            <a:endParaRPr sz="1200" b="1">
              <a:latin typeface="Arial" panose="020B0604020202020204"/>
              <a:ea typeface="Arial" panose="020B0604020202020204"/>
              <a:cs typeface="Arial" panose="020B0604020202020204"/>
              <a:sym typeface="Arial" panose="020B0604020202020204"/>
            </a:endParaRPr>
          </a:p>
          <a:p>
            <a:pPr marL="457200" lvl="0" indent="-304800" algn="just" rtl="0">
              <a:lnSpc>
                <a:spcPct val="115000"/>
              </a:lnSpc>
              <a:spcBef>
                <a:spcPts val="0"/>
              </a:spcBef>
              <a:spcAft>
                <a:spcPts val="0"/>
              </a:spcAft>
              <a:buSzPts val="1200"/>
              <a:buFont typeface="Arial" panose="020B0604020202020204"/>
              <a:buChar char="●"/>
            </a:pPr>
            <a:r>
              <a:rPr lang="en-GB" sz="1200">
                <a:latin typeface="Arial" panose="020B0604020202020204"/>
                <a:ea typeface="Arial" panose="020B0604020202020204"/>
                <a:cs typeface="Arial" panose="020B0604020202020204"/>
                <a:sym typeface="Arial" panose="020B0604020202020204"/>
              </a:rPr>
              <a:t>We have  retrieved data from  the last </a:t>
            </a:r>
            <a:r>
              <a:rPr lang="en-GB" sz="1200" b="1">
                <a:latin typeface="Arial" panose="020B0604020202020204"/>
                <a:ea typeface="Arial" panose="020B0604020202020204"/>
                <a:cs typeface="Arial" panose="020B0604020202020204"/>
                <a:sym typeface="Arial" panose="020B0604020202020204"/>
              </a:rPr>
              <a:t>500</a:t>
            </a:r>
            <a:r>
              <a:rPr lang="en-GB" sz="1200">
                <a:latin typeface="Arial" panose="020B0604020202020204"/>
                <a:ea typeface="Arial" panose="020B0604020202020204"/>
                <a:cs typeface="Arial" panose="020B0604020202020204"/>
                <a:sym typeface="Arial" panose="020B0604020202020204"/>
              </a:rPr>
              <a:t> tweets so when the data retrieved is more the accuracy increased.Apart from the linear regression methods, many methods can be implemented in finding better results.</a:t>
            </a:r>
            <a:endParaRPr sz="1200">
              <a:latin typeface="Arial" panose="020B0604020202020204"/>
              <a:ea typeface="Arial" panose="020B0604020202020204"/>
              <a:cs typeface="Arial" panose="020B0604020202020204"/>
              <a:sym typeface="Arial" panose="020B0604020202020204"/>
            </a:endParaRPr>
          </a:p>
          <a:p>
            <a:pPr marL="457200" lvl="0" indent="0" algn="just" rtl="0">
              <a:lnSpc>
                <a:spcPct val="115000"/>
              </a:lnSpc>
              <a:spcBef>
                <a:spcPts val="0"/>
              </a:spcBef>
              <a:spcAft>
                <a:spcPts val="0"/>
              </a:spcAft>
              <a:buNone/>
            </a:pPr>
            <a:endParaRPr sz="1200">
              <a:latin typeface="Arial" panose="020B0604020202020204"/>
              <a:ea typeface="Arial" panose="020B0604020202020204"/>
              <a:cs typeface="Arial" panose="020B0604020202020204"/>
              <a:sym typeface="Arial" panose="020B0604020202020204"/>
            </a:endParaRPr>
          </a:p>
          <a:p>
            <a:pPr marL="457200" lvl="0" indent="-304800" algn="just" rtl="0">
              <a:lnSpc>
                <a:spcPct val="115000"/>
              </a:lnSpc>
              <a:spcBef>
                <a:spcPts val="0"/>
              </a:spcBef>
              <a:spcAft>
                <a:spcPts val="0"/>
              </a:spcAft>
              <a:buSzPts val="1200"/>
              <a:buFont typeface="Arial" panose="020B0604020202020204"/>
              <a:buChar char="●"/>
            </a:pPr>
            <a:r>
              <a:rPr lang="en-GB" sz="1200">
                <a:latin typeface="Arial" panose="020B0604020202020204"/>
                <a:ea typeface="Arial" panose="020B0604020202020204"/>
                <a:cs typeface="Arial" panose="020B0604020202020204"/>
                <a:sym typeface="Arial" panose="020B0604020202020204"/>
              </a:rPr>
              <a:t>We came to know that better results  can be achieved by using the Neural networks.In the Neural networks we can increase the number of nodes to achieve better accuracy. </a:t>
            </a:r>
            <a:endParaRPr sz="1200">
              <a:latin typeface="Arial" panose="020B0604020202020204"/>
              <a:ea typeface="Arial" panose="020B0604020202020204"/>
              <a:cs typeface="Arial" panose="020B0604020202020204"/>
              <a:sym typeface="Arial" panose="020B0604020202020204"/>
            </a:endParaRPr>
          </a:p>
          <a:p>
            <a:pPr marL="457200" lvl="0" indent="0" algn="just" rtl="0">
              <a:lnSpc>
                <a:spcPct val="115000"/>
              </a:lnSpc>
              <a:spcBef>
                <a:spcPts val="0"/>
              </a:spcBef>
              <a:spcAft>
                <a:spcPts val="0"/>
              </a:spcAft>
              <a:buNone/>
            </a:pPr>
            <a:endParaRPr sz="1200">
              <a:latin typeface="Arial" panose="020B0604020202020204"/>
              <a:ea typeface="Arial" panose="020B0604020202020204"/>
              <a:cs typeface="Arial" panose="020B0604020202020204"/>
              <a:sym typeface="Arial" panose="020B0604020202020204"/>
            </a:endParaRPr>
          </a:p>
          <a:p>
            <a:pPr marL="457200" lvl="0" indent="-304800" algn="just" rtl="0">
              <a:lnSpc>
                <a:spcPct val="115000"/>
              </a:lnSpc>
              <a:spcBef>
                <a:spcPts val="0"/>
              </a:spcBef>
              <a:spcAft>
                <a:spcPts val="0"/>
              </a:spcAft>
              <a:buSzPts val="1200"/>
              <a:buFont typeface="Arial" panose="020B0604020202020204"/>
              <a:buChar char="●"/>
            </a:pPr>
            <a:r>
              <a:rPr lang="en-GB" sz="1200">
                <a:latin typeface="Arial" panose="020B0604020202020204"/>
                <a:ea typeface="Arial" panose="020B0604020202020204"/>
                <a:cs typeface="Arial" panose="020B0604020202020204"/>
                <a:sym typeface="Arial" panose="020B0604020202020204"/>
              </a:rPr>
              <a:t>We also found that the Feed-Forward neural network  will give a better accuracy prediction for the opening price of the stock.</a:t>
            </a:r>
            <a:endParaRPr sz="90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604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650" b="1"/>
              <a:t>IMPLEMENTATION</a:t>
            </a:r>
            <a:endParaRPr sz="2650" b="1"/>
          </a:p>
          <a:p>
            <a:pPr marL="0" lvl="0" indent="0" algn="l" rtl="0">
              <a:spcBef>
                <a:spcPts val="0"/>
              </a:spcBef>
              <a:spcAft>
                <a:spcPts val="0"/>
              </a:spcAft>
              <a:buNone/>
            </a:pPr>
            <a:endParaRPr sz="2500" b="1"/>
          </a:p>
        </p:txBody>
      </p:sp>
      <p:sp>
        <p:nvSpPr>
          <p:cNvPr id="141" name="Google Shape;141;p14"/>
          <p:cNvSpPr txBox="1"/>
          <p:nvPr>
            <p:ph type="body" idx="1"/>
          </p:nvPr>
        </p:nvSpPr>
        <p:spPr>
          <a:xfrm>
            <a:off x="630800" y="1367125"/>
            <a:ext cx="8305500" cy="3111600"/>
          </a:xfrm>
          <a:prstGeom prst="rect">
            <a:avLst/>
          </a:prstGeom>
        </p:spPr>
        <p:txBody>
          <a:bodyPr spcFirstLastPara="1" wrap="square" lIns="91425" tIns="91425" rIns="91425" bIns="91425" anchor="t" anchorCtr="0">
            <a:noAutofit/>
          </a:bodyPr>
          <a:lstStyle/>
          <a:p>
            <a:pPr marL="914400" marR="0" lvl="0" indent="-304800" algn="just" rtl="0">
              <a:lnSpc>
                <a:spcPct val="150000"/>
              </a:lnSpc>
              <a:spcBef>
                <a:spcPts val="0"/>
              </a:spcBef>
              <a:spcAft>
                <a:spcPts val="0"/>
              </a:spcAft>
              <a:buSzPts val="1200"/>
              <a:buFont typeface="Arial" panose="020B0604020202020204"/>
              <a:buChar char="●"/>
            </a:pPr>
            <a:r>
              <a:rPr lang="en-GB" sz="1200">
                <a:latin typeface="Arial" panose="020B0604020202020204"/>
                <a:ea typeface="Arial" panose="020B0604020202020204"/>
                <a:cs typeface="Arial" panose="020B0604020202020204"/>
                <a:sym typeface="Arial" panose="020B0604020202020204"/>
              </a:rPr>
              <a:t>Spark API is available in multiple programming models and languages such as Scala, Java, Python, and R. We are using Python, programming language in our Stock recommendation system. </a:t>
            </a:r>
            <a:endParaRPr sz="1200">
              <a:latin typeface="Arial" panose="020B0604020202020204"/>
              <a:ea typeface="Arial" panose="020B0604020202020204"/>
              <a:cs typeface="Arial" panose="020B0604020202020204"/>
              <a:sym typeface="Arial" panose="020B0604020202020204"/>
            </a:endParaRPr>
          </a:p>
          <a:p>
            <a:pPr marL="914400" marR="0" lvl="0" indent="-304800" algn="just" rtl="0">
              <a:lnSpc>
                <a:spcPct val="150000"/>
              </a:lnSpc>
              <a:spcBef>
                <a:spcPts val="0"/>
              </a:spcBef>
              <a:spcAft>
                <a:spcPts val="0"/>
              </a:spcAft>
              <a:buSzPts val="1200"/>
              <a:buFont typeface="Arial" panose="020B0604020202020204"/>
              <a:buChar char="●"/>
            </a:pPr>
            <a:r>
              <a:rPr lang="en-GB" sz="1200">
                <a:latin typeface="Arial" panose="020B0604020202020204"/>
                <a:ea typeface="Arial" panose="020B0604020202020204"/>
                <a:cs typeface="Arial" panose="020B0604020202020204"/>
                <a:sym typeface="Arial" panose="020B0604020202020204"/>
              </a:rPr>
              <a:t>Spark has three different data structures available through its APIs: RDD, Dataframe, and Datasets. The corresponding machine learning library is SparkML. We are using accuracy to validate the efficiency of our model. </a:t>
            </a:r>
            <a:endParaRPr sz="1200">
              <a:latin typeface="Arial" panose="020B0604020202020204"/>
              <a:ea typeface="Arial" panose="020B0604020202020204"/>
              <a:cs typeface="Arial" panose="020B0604020202020204"/>
              <a:sym typeface="Arial" panose="020B0604020202020204"/>
            </a:endParaRPr>
          </a:p>
          <a:p>
            <a:pPr marL="914400" marR="0" lvl="0" indent="-304800" algn="just" rtl="0">
              <a:lnSpc>
                <a:spcPct val="150000"/>
              </a:lnSpc>
              <a:spcBef>
                <a:spcPts val="0"/>
              </a:spcBef>
              <a:spcAft>
                <a:spcPts val="0"/>
              </a:spcAft>
              <a:buSzPts val="1200"/>
              <a:buFont typeface="Arial" panose="020B0604020202020204"/>
              <a:buChar char="●"/>
            </a:pPr>
            <a:r>
              <a:rPr lang="en-GB" sz="1200">
                <a:latin typeface="Arial" panose="020B0604020202020204"/>
                <a:ea typeface="Arial" panose="020B0604020202020204"/>
                <a:cs typeface="Arial" panose="020B0604020202020204"/>
                <a:sym typeface="Arial" panose="020B0604020202020204"/>
              </a:rPr>
              <a:t>Linear Regression Machine </a:t>
            </a:r>
            <a:r>
              <a:rPr lang="en-GB" sz="1200">
                <a:latin typeface="Arial" panose="020B0604020202020204"/>
                <a:ea typeface="Arial" panose="020B0604020202020204"/>
                <a:cs typeface="Arial" panose="020B0604020202020204"/>
                <a:sym typeface="Arial" panose="020B0604020202020204"/>
              </a:rPr>
              <a:t>learning</a:t>
            </a:r>
            <a:r>
              <a:rPr lang="en-GB" sz="1200">
                <a:latin typeface="Arial" panose="020B0604020202020204"/>
                <a:ea typeface="Arial" panose="020B0604020202020204"/>
                <a:cs typeface="Arial" panose="020B0604020202020204"/>
                <a:sym typeface="Arial" panose="020B0604020202020204"/>
              </a:rPr>
              <a:t> algorithm is used to predict the stock prices of each company listed in our input csv file</a:t>
            </a:r>
            <a:endParaRPr sz="1200">
              <a:latin typeface="Arial" panose="020B0604020202020204"/>
              <a:ea typeface="Arial" panose="020B0604020202020204"/>
              <a:cs typeface="Arial" panose="020B0604020202020204"/>
              <a:sym typeface="Arial" panose="020B0604020202020204"/>
            </a:endParaRPr>
          </a:p>
          <a:p>
            <a:pPr marL="914400" lvl="0" indent="-304800" algn="just" rtl="0">
              <a:lnSpc>
                <a:spcPct val="150000"/>
              </a:lnSpc>
              <a:spcBef>
                <a:spcPts val="0"/>
              </a:spcBef>
              <a:spcAft>
                <a:spcPts val="0"/>
              </a:spcAft>
              <a:buSzPts val="1200"/>
              <a:buFont typeface="Arial" panose="020B0604020202020204"/>
              <a:buChar char="●"/>
            </a:pPr>
            <a:r>
              <a:rPr lang="en-GB" sz="1200">
                <a:latin typeface="Arial" panose="020B0604020202020204"/>
                <a:ea typeface="Arial" panose="020B0604020202020204"/>
                <a:cs typeface="Arial" panose="020B0604020202020204"/>
                <a:sym typeface="Arial" panose="020B0604020202020204"/>
              </a:rPr>
              <a:t>stock investment recommendations is based on Machine Learning predictions from last  3 </a:t>
            </a:r>
            <a:r>
              <a:rPr lang="en-GB" sz="1200">
                <a:latin typeface="Arial" panose="020B0604020202020204"/>
                <a:ea typeface="Arial" panose="020B0604020202020204"/>
                <a:cs typeface="Arial" panose="020B0604020202020204"/>
                <a:sym typeface="Arial" panose="020B0604020202020204"/>
              </a:rPr>
              <a:t>years</a:t>
            </a:r>
            <a:r>
              <a:rPr lang="en-GB" sz="1200">
                <a:latin typeface="Arial" panose="020B0604020202020204"/>
                <a:ea typeface="Arial" panose="020B0604020202020204"/>
                <a:cs typeface="Arial" panose="020B0604020202020204"/>
                <a:sym typeface="Arial" panose="020B0604020202020204"/>
              </a:rPr>
              <a:t> values of any market symbol and also based on Twitter sentiment analysis from retrieved tweets </a:t>
            </a:r>
            <a:endParaRPr sz="1200">
              <a:latin typeface="Arial" panose="020B0604020202020204"/>
              <a:ea typeface="Arial" panose="020B0604020202020204"/>
              <a:cs typeface="Arial" panose="020B0604020202020204"/>
              <a:sym typeface="Arial" panose="020B0604020202020204"/>
            </a:endParaRPr>
          </a:p>
          <a:p>
            <a:pPr marL="914400" lvl="0" indent="0" algn="just" rtl="0">
              <a:lnSpc>
                <a:spcPct val="150000"/>
              </a:lnSpc>
              <a:spcBef>
                <a:spcPts val="0"/>
              </a:spcBef>
              <a:spcAft>
                <a:spcPts val="0"/>
              </a:spcAft>
              <a:buNone/>
            </a:pPr>
            <a:r>
              <a:rPr lang="en-GB" sz="1200">
                <a:latin typeface="Arial" panose="020B0604020202020204"/>
                <a:ea typeface="Arial" panose="020B0604020202020204"/>
                <a:cs typeface="Arial" panose="020B0604020202020204"/>
                <a:sym typeface="Arial" panose="020B0604020202020204"/>
              </a:rPr>
              <a:t>	a</a:t>
            </a:r>
            <a:r>
              <a:rPr lang="en-GB" sz="1200" b="1">
                <a:latin typeface="Arial" panose="020B0604020202020204"/>
                <a:ea typeface="Arial" panose="020B0604020202020204"/>
                <a:cs typeface="Arial" panose="020B0604020202020204"/>
                <a:sym typeface="Arial" panose="020B0604020202020204"/>
              </a:rPr>
              <a:t>ctual_date = dt.date.today()</a:t>
            </a:r>
            <a:endParaRPr sz="1200" b="1">
              <a:latin typeface="Arial" panose="020B0604020202020204"/>
              <a:ea typeface="Arial" panose="020B0604020202020204"/>
              <a:cs typeface="Arial" panose="020B0604020202020204"/>
              <a:sym typeface="Arial" panose="020B0604020202020204"/>
            </a:endParaRPr>
          </a:p>
          <a:p>
            <a:pPr marL="914400" lvl="0" indent="457200" algn="just" rtl="0">
              <a:lnSpc>
                <a:spcPct val="150000"/>
              </a:lnSpc>
              <a:spcBef>
                <a:spcPts val="0"/>
              </a:spcBef>
              <a:spcAft>
                <a:spcPts val="0"/>
              </a:spcAft>
              <a:buNone/>
            </a:pPr>
            <a:r>
              <a:rPr lang="en-GB" sz="1200" b="1">
                <a:latin typeface="Arial" panose="020B0604020202020204"/>
                <a:ea typeface="Arial" panose="020B0604020202020204"/>
                <a:cs typeface="Arial" panose="020B0604020202020204"/>
                <a:sym typeface="Arial" panose="020B0604020202020204"/>
              </a:rPr>
              <a:t>past_date = actual_date - dt.timedelta(days=365 * 3)</a:t>
            </a:r>
            <a:endParaRPr sz="1200" b="1">
              <a:latin typeface="Arial" panose="020B0604020202020204"/>
              <a:ea typeface="Arial" panose="020B0604020202020204"/>
              <a:cs typeface="Arial" panose="020B0604020202020204"/>
              <a:sym typeface="Arial" panose="020B0604020202020204"/>
            </a:endParaRPr>
          </a:p>
          <a:p>
            <a:pPr marL="914400" lvl="0" indent="0" algn="just" rtl="0">
              <a:lnSpc>
                <a:spcPct val="200000"/>
              </a:lnSpc>
              <a:spcBef>
                <a:spcPts val="0"/>
              </a:spcBef>
              <a:spcAft>
                <a:spcPts val="0"/>
              </a:spcAft>
              <a:buNone/>
            </a:pPr>
            <a:endParaRPr sz="100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54" name="Shape 254"/>
        <p:cNvGrpSpPr/>
        <p:nvPr/>
      </p:nvGrpSpPr>
      <p:grpSpPr>
        <a:xfrm>
          <a:off x="0" y="0"/>
          <a:ext cx="0" cy="0"/>
          <a:chOff x="0" y="0"/>
          <a:chExt cx="0" cy="0"/>
        </a:xfrm>
      </p:grpSpPr>
      <p:sp>
        <p:nvSpPr>
          <p:cNvPr id="255" name="Google Shape;255;p32"/>
          <p:cNvSpPr txBox="1"/>
          <p:nvPr>
            <p:ph type="title"/>
          </p:nvPr>
        </p:nvSpPr>
        <p:spPr>
          <a:xfrm>
            <a:off x="1092350" y="393750"/>
            <a:ext cx="7244100" cy="1082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500" b="1"/>
              <a:t>CONCLUSIONS AND  RECOMMENDATIONS</a:t>
            </a:r>
            <a:endParaRPr sz="2500" b="1"/>
          </a:p>
          <a:p>
            <a:pPr marL="0" lvl="0" indent="0" algn="l" rtl="0">
              <a:spcBef>
                <a:spcPts val="0"/>
              </a:spcBef>
              <a:spcAft>
                <a:spcPts val="0"/>
              </a:spcAft>
              <a:buNone/>
            </a:pPr>
            <a:endParaRPr sz="2500" b="1"/>
          </a:p>
          <a:p>
            <a:pPr marL="0" lvl="0" indent="0" algn="l" rtl="0">
              <a:spcBef>
                <a:spcPts val="0"/>
              </a:spcBef>
              <a:spcAft>
                <a:spcPts val="0"/>
              </a:spcAft>
              <a:buNone/>
            </a:pPr>
            <a:r>
              <a:rPr lang="en-GB" sz="1955" b="1"/>
              <a:t>RECOMMENDATIONS FOR FUTURE STUDIES</a:t>
            </a:r>
            <a:endParaRPr sz="1955" b="1"/>
          </a:p>
        </p:txBody>
      </p:sp>
      <p:sp>
        <p:nvSpPr>
          <p:cNvPr id="256" name="Google Shape;256;p32"/>
          <p:cNvSpPr txBox="1"/>
          <p:nvPr>
            <p:ph type="body" idx="1"/>
          </p:nvPr>
        </p:nvSpPr>
        <p:spPr>
          <a:xfrm>
            <a:off x="727850" y="1567550"/>
            <a:ext cx="7873500" cy="3147300"/>
          </a:xfrm>
          <a:prstGeom prst="rect">
            <a:avLst/>
          </a:prstGeom>
          <a:solidFill>
            <a:schemeClr val="dk1"/>
          </a:solidFill>
        </p:spPr>
        <p:txBody>
          <a:bodyPr spcFirstLastPara="1" wrap="square" lIns="91425" tIns="91425" rIns="91425" bIns="91425" anchor="t" anchorCtr="0">
            <a:noAutofit/>
          </a:bodyPr>
          <a:lstStyle/>
          <a:p>
            <a:pPr marL="457200" lvl="0" indent="-304800" algn="just" rtl="0">
              <a:lnSpc>
                <a:spcPct val="150000"/>
              </a:lnSpc>
              <a:spcBef>
                <a:spcPts val="0"/>
              </a:spcBef>
              <a:spcAft>
                <a:spcPts val="0"/>
              </a:spcAft>
              <a:buSzPts val="1200"/>
              <a:buFont typeface="Arial" panose="020B0604020202020204"/>
              <a:buChar char="●"/>
            </a:pPr>
            <a:r>
              <a:rPr lang="en-GB" sz="1200">
                <a:latin typeface="Arial" panose="020B0604020202020204"/>
                <a:ea typeface="Arial" panose="020B0604020202020204"/>
                <a:cs typeface="Arial" panose="020B0604020202020204"/>
                <a:sym typeface="Arial" panose="020B0604020202020204"/>
              </a:rPr>
              <a:t>As a future work  our team would  recommend  to extract more historical tweets  by purchasing a premium twitter developer subscription.We would really wish to purchase a premium twitter developer subscription that would  have helped us to use all-time historical prices together with tweet attributes which </a:t>
            </a:r>
            <a:r>
              <a:rPr lang="en-GB" sz="1200">
                <a:latin typeface="Arial" panose="020B0604020202020204"/>
                <a:ea typeface="Arial" panose="020B0604020202020204"/>
                <a:cs typeface="Arial" panose="020B0604020202020204"/>
                <a:sym typeface="Arial" panose="020B0604020202020204"/>
              </a:rPr>
              <a:t>would have given us higher accuracy.</a:t>
            </a:r>
            <a:endParaRPr sz="1200">
              <a:latin typeface="Arial" panose="020B0604020202020204"/>
              <a:ea typeface="Arial" panose="020B0604020202020204"/>
              <a:cs typeface="Arial" panose="020B0604020202020204"/>
              <a:sym typeface="Arial" panose="020B0604020202020204"/>
            </a:endParaRPr>
          </a:p>
          <a:p>
            <a:pPr marL="457200" lvl="0" indent="0" algn="just" rtl="0">
              <a:lnSpc>
                <a:spcPct val="150000"/>
              </a:lnSpc>
              <a:spcBef>
                <a:spcPts val="0"/>
              </a:spcBef>
              <a:spcAft>
                <a:spcPts val="0"/>
              </a:spcAft>
              <a:buNone/>
            </a:pPr>
            <a:endParaRPr sz="1200">
              <a:latin typeface="Arial" panose="020B0604020202020204"/>
              <a:ea typeface="Arial" panose="020B0604020202020204"/>
              <a:cs typeface="Arial" panose="020B0604020202020204"/>
              <a:sym typeface="Arial" panose="020B0604020202020204"/>
            </a:endParaRPr>
          </a:p>
          <a:p>
            <a:pPr marL="457200" lvl="0" indent="-304800" algn="just" rtl="0">
              <a:lnSpc>
                <a:spcPct val="150000"/>
              </a:lnSpc>
              <a:spcBef>
                <a:spcPts val="0"/>
              </a:spcBef>
              <a:spcAft>
                <a:spcPts val="0"/>
              </a:spcAft>
              <a:buSzPts val="1200"/>
              <a:buFont typeface="Arial" panose="020B0604020202020204"/>
              <a:buChar char="●"/>
            </a:pPr>
            <a:r>
              <a:rPr lang="en-GB" sz="1200">
                <a:latin typeface="Arial" panose="020B0604020202020204"/>
                <a:ea typeface="Arial" panose="020B0604020202020204"/>
                <a:cs typeface="Arial" panose="020B0604020202020204"/>
                <a:sym typeface="Arial" panose="020B0604020202020204"/>
              </a:rPr>
              <a:t>When we get the premium developer subscription  we can retrieve an enormous amount of  training data that is 10 times as much as we  have used now , which would make a huge difference. </a:t>
            </a:r>
            <a:endParaRPr sz="1200">
              <a:latin typeface="Arial" panose="020B0604020202020204"/>
              <a:ea typeface="Arial" panose="020B0604020202020204"/>
              <a:cs typeface="Arial" panose="020B0604020202020204"/>
              <a:sym typeface="Arial" panose="020B0604020202020204"/>
            </a:endParaRPr>
          </a:p>
          <a:p>
            <a:pPr marL="457200" lvl="0" indent="0" algn="just" rtl="0">
              <a:lnSpc>
                <a:spcPct val="150000"/>
              </a:lnSpc>
              <a:spcBef>
                <a:spcPts val="0"/>
              </a:spcBef>
              <a:spcAft>
                <a:spcPts val="0"/>
              </a:spcAft>
              <a:buNone/>
            </a:pPr>
            <a:endParaRPr sz="1200">
              <a:latin typeface="Arial" panose="020B0604020202020204"/>
              <a:ea typeface="Arial" panose="020B0604020202020204"/>
              <a:cs typeface="Arial" panose="020B0604020202020204"/>
              <a:sym typeface="Arial" panose="020B0604020202020204"/>
            </a:endParaRPr>
          </a:p>
          <a:p>
            <a:pPr marL="457200" lvl="0" indent="-304800" algn="just" rtl="0">
              <a:lnSpc>
                <a:spcPct val="150000"/>
              </a:lnSpc>
              <a:spcBef>
                <a:spcPts val="0"/>
              </a:spcBef>
              <a:spcAft>
                <a:spcPts val="0"/>
              </a:spcAft>
              <a:buSzPts val="1200"/>
              <a:buFont typeface="Arial" panose="020B0604020202020204"/>
              <a:buChar char="●"/>
            </a:pPr>
            <a:r>
              <a:rPr lang="en-GB" sz="1200">
                <a:latin typeface="Arial" panose="020B0604020202020204"/>
                <a:ea typeface="Arial" panose="020B0604020202020204"/>
                <a:cs typeface="Arial" panose="020B0604020202020204"/>
                <a:sym typeface="Arial" panose="020B0604020202020204"/>
              </a:rPr>
              <a:t>We  also found that it is interesting to add ARIMA which is  a model that uses time series data to understand the dataset and </a:t>
            </a:r>
            <a:r>
              <a:rPr lang="en-GB" sz="1200">
                <a:latin typeface="Arial" panose="020B0604020202020204"/>
                <a:ea typeface="Arial" panose="020B0604020202020204"/>
                <a:cs typeface="Arial" panose="020B0604020202020204"/>
                <a:sym typeface="Arial" panose="020B0604020202020204"/>
              </a:rPr>
              <a:t>predict stock prices and can also </a:t>
            </a:r>
            <a:r>
              <a:rPr lang="en-GB" sz="1200">
                <a:latin typeface="Arial" panose="020B0604020202020204"/>
                <a:ea typeface="Arial" panose="020B0604020202020204"/>
                <a:cs typeface="Arial" panose="020B0604020202020204"/>
                <a:sym typeface="Arial" panose="020B0604020202020204"/>
              </a:rPr>
              <a:t> handle the linear  part of the  data set  and use the neural network to handle the non-linear part.</a:t>
            </a:r>
            <a:endParaRPr sz="1200">
              <a:latin typeface="Arial" panose="020B0604020202020204"/>
              <a:ea typeface="Arial" panose="020B0604020202020204"/>
              <a:cs typeface="Arial" panose="020B0604020202020204"/>
              <a:sym typeface="Arial" panose="020B0604020202020204"/>
            </a:endParaRPr>
          </a:p>
          <a:p>
            <a:pPr marL="0" lvl="0" indent="0" algn="l" rtl="0">
              <a:lnSpc>
                <a:spcPct val="150000"/>
              </a:lnSpc>
              <a:spcBef>
                <a:spcPts val="0"/>
              </a:spcBef>
              <a:spcAft>
                <a:spcPts val="1200"/>
              </a:spcAft>
              <a:buNone/>
            </a:pPr>
            <a:endParaRPr sz="120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60" name="Shape 260"/>
        <p:cNvGrpSpPr/>
        <p:nvPr/>
      </p:nvGrpSpPr>
      <p:grpSpPr>
        <a:xfrm>
          <a:off x="0" y="0"/>
          <a:ext cx="0" cy="0"/>
          <a:chOff x="0" y="0"/>
          <a:chExt cx="0" cy="0"/>
        </a:xfrm>
      </p:grpSpPr>
      <p:sp>
        <p:nvSpPr>
          <p:cNvPr id="261" name="Google Shape;261;p33"/>
          <p:cNvSpPr txBox="1"/>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262" name="Google Shape;262;p33"/>
          <p:cNvPicPr preferRelativeResize="0"/>
          <p:nvPr/>
        </p:nvPicPr>
        <p:blipFill>
          <a:blip r:embed="rId1"/>
          <a:stretch>
            <a:fillRect/>
          </a:stretch>
        </p:blipFill>
        <p:spPr>
          <a:xfrm>
            <a:off x="0" y="0"/>
            <a:ext cx="9203300" cy="51434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59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IMPLEMENTATION </a:t>
            </a:r>
            <a:r>
              <a:rPr lang="en-GB" b="1"/>
              <a:t>(Cont.)</a:t>
            </a:r>
            <a:endParaRPr b="1"/>
          </a:p>
          <a:p>
            <a:pPr marL="0" lvl="0" indent="0" algn="l" rtl="0">
              <a:spcBef>
                <a:spcPts val="0"/>
              </a:spcBef>
              <a:spcAft>
                <a:spcPts val="0"/>
              </a:spcAft>
              <a:buNone/>
            </a:pPr>
            <a:endParaRPr sz="2500" b="1"/>
          </a:p>
        </p:txBody>
      </p:sp>
      <p:sp>
        <p:nvSpPr>
          <p:cNvPr id="147" name="Google Shape;147;p15"/>
          <p:cNvSpPr txBox="1"/>
          <p:nvPr>
            <p:ph type="body" idx="1"/>
          </p:nvPr>
        </p:nvSpPr>
        <p:spPr>
          <a:xfrm>
            <a:off x="655075" y="1213100"/>
            <a:ext cx="8249100" cy="3265500"/>
          </a:xfrm>
          <a:prstGeom prst="rect">
            <a:avLst/>
          </a:prstGeom>
        </p:spPr>
        <p:txBody>
          <a:bodyPr spcFirstLastPara="1" wrap="square" lIns="91425" tIns="91425" rIns="91425" bIns="91425" anchor="t" anchorCtr="0">
            <a:noAutofit/>
          </a:bodyPr>
          <a:lstStyle/>
          <a:p>
            <a:pPr marL="914400" marR="0" lvl="0" indent="-304800" algn="just" rtl="0">
              <a:lnSpc>
                <a:spcPct val="115000"/>
              </a:lnSpc>
              <a:spcBef>
                <a:spcPts val="0"/>
              </a:spcBef>
              <a:spcAft>
                <a:spcPts val="0"/>
              </a:spcAft>
              <a:buSzPts val="1200"/>
              <a:buFont typeface="Arial" panose="020B0604020202020204"/>
              <a:buChar char="●"/>
            </a:pPr>
            <a:r>
              <a:rPr lang="en-GB" sz="1200">
                <a:latin typeface="Arial" panose="020B0604020202020204"/>
                <a:ea typeface="Arial" panose="020B0604020202020204"/>
                <a:cs typeface="Arial" panose="020B0604020202020204"/>
                <a:sym typeface="Arial" panose="020B0604020202020204"/>
              </a:rPr>
              <a:t>The dataset is split using the method train_test_split from sklearn model selection that splits arrays or matrices into random train and test subsets</a:t>
            </a:r>
            <a:endParaRPr sz="1200">
              <a:latin typeface="Arial" panose="020B0604020202020204"/>
              <a:ea typeface="Arial" panose="020B0604020202020204"/>
              <a:cs typeface="Arial" panose="020B0604020202020204"/>
              <a:sym typeface="Arial" panose="020B0604020202020204"/>
            </a:endParaRPr>
          </a:p>
          <a:p>
            <a:pPr marL="914400" marR="0" lvl="0" indent="0" algn="just" rtl="0">
              <a:lnSpc>
                <a:spcPct val="115000"/>
              </a:lnSpc>
              <a:spcBef>
                <a:spcPts val="0"/>
              </a:spcBef>
              <a:spcAft>
                <a:spcPts val="0"/>
              </a:spcAft>
              <a:buSzPts val="1018"/>
              <a:buNone/>
            </a:pPr>
            <a:r>
              <a:rPr lang="en-GB" sz="1200">
                <a:latin typeface="Arial" panose="020B0604020202020204"/>
                <a:ea typeface="Arial" panose="020B0604020202020204"/>
                <a:cs typeface="Arial" panose="020B0604020202020204"/>
                <a:sym typeface="Arial" panose="020B0604020202020204"/>
              </a:rPr>
              <a:t>      </a:t>
            </a:r>
            <a:r>
              <a:rPr lang="en-GB" sz="1200" b="1">
                <a:latin typeface="Arial" panose="020B0604020202020204"/>
                <a:ea typeface="Arial" panose="020B0604020202020204"/>
                <a:cs typeface="Arial" panose="020B0604020202020204"/>
                <a:sym typeface="Arial" panose="020B0604020202020204"/>
              </a:rPr>
              <a:t>train, test = sparkDf.randomSplit([0.7, 0.3], seed = 2018)</a:t>
            </a:r>
            <a:endParaRPr sz="1200" b="1">
              <a:latin typeface="Arial" panose="020B0604020202020204"/>
              <a:ea typeface="Arial" panose="020B0604020202020204"/>
              <a:cs typeface="Arial" panose="020B0604020202020204"/>
              <a:sym typeface="Arial" panose="020B0604020202020204"/>
            </a:endParaRPr>
          </a:p>
          <a:p>
            <a:pPr marL="914400" marR="0" lvl="0" indent="0" algn="just" rtl="0">
              <a:lnSpc>
                <a:spcPct val="115000"/>
              </a:lnSpc>
              <a:spcBef>
                <a:spcPts val="0"/>
              </a:spcBef>
              <a:spcAft>
                <a:spcPts val="0"/>
              </a:spcAft>
              <a:buSzPts val="1018"/>
              <a:buNone/>
            </a:pPr>
            <a:endParaRPr sz="1200" b="1">
              <a:latin typeface="Arial" panose="020B0604020202020204"/>
              <a:ea typeface="Arial" panose="020B0604020202020204"/>
              <a:cs typeface="Arial" panose="020B0604020202020204"/>
              <a:sym typeface="Arial" panose="020B0604020202020204"/>
            </a:endParaRPr>
          </a:p>
          <a:p>
            <a:pPr marL="914400" marR="0" lvl="0" indent="-304800" algn="just" rtl="0">
              <a:lnSpc>
                <a:spcPct val="115000"/>
              </a:lnSpc>
              <a:spcBef>
                <a:spcPts val="0"/>
              </a:spcBef>
              <a:spcAft>
                <a:spcPts val="0"/>
              </a:spcAft>
              <a:buSzPts val="1200"/>
              <a:buFont typeface="Arial" panose="020B0604020202020204"/>
              <a:buChar char="●"/>
            </a:pPr>
            <a:r>
              <a:rPr lang="en-GB" sz="1200">
                <a:latin typeface="Arial" panose="020B0604020202020204"/>
                <a:ea typeface="Arial" panose="020B0604020202020204"/>
                <a:cs typeface="Arial" panose="020B0604020202020204"/>
                <a:sym typeface="Arial" panose="020B0604020202020204"/>
              </a:rPr>
              <a:t>We input the symbol of a company to retrieve the stock data corresponding to that particular symbol</a:t>
            </a:r>
            <a:endParaRPr sz="1200">
              <a:latin typeface="Arial" panose="020B0604020202020204"/>
              <a:ea typeface="Arial" panose="020B0604020202020204"/>
              <a:cs typeface="Arial" panose="020B0604020202020204"/>
              <a:sym typeface="Arial" panose="020B0604020202020204"/>
            </a:endParaRPr>
          </a:p>
          <a:p>
            <a:pPr marL="914400" marR="0" lvl="0" indent="-304800" algn="just" rtl="0">
              <a:lnSpc>
                <a:spcPct val="115000"/>
              </a:lnSpc>
              <a:spcBef>
                <a:spcPts val="0"/>
              </a:spcBef>
              <a:spcAft>
                <a:spcPts val="0"/>
              </a:spcAft>
              <a:buSzPts val="1200"/>
              <a:buFont typeface="Arial" panose="020B0604020202020204"/>
              <a:buChar char="●"/>
            </a:pPr>
            <a:r>
              <a:rPr lang="en-GB" sz="1200">
                <a:latin typeface="Arial" panose="020B0604020202020204"/>
                <a:ea typeface="Arial" panose="020B0604020202020204"/>
                <a:cs typeface="Arial" panose="020B0604020202020204"/>
                <a:sym typeface="Arial" panose="020B0604020202020204"/>
              </a:rPr>
              <a:t>The financial data of the particular company is downloaded from yfinance using the symbol, start date and end date. The data collected is stored in a dataframe with columns 'Open', 'High', 'Low', 'Close', and 'Volume'.</a:t>
            </a:r>
            <a:endParaRPr sz="1200">
              <a:latin typeface="Arial" panose="020B0604020202020204"/>
              <a:ea typeface="Arial" panose="020B0604020202020204"/>
              <a:cs typeface="Arial" panose="020B0604020202020204"/>
              <a:sym typeface="Arial" panose="020B0604020202020204"/>
            </a:endParaRPr>
          </a:p>
          <a:p>
            <a:pPr marL="914400" marR="0" lvl="0" indent="-304800" algn="just" rtl="0">
              <a:lnSpc>
                <a:spcPct val="115000"/>
              </a:lnSpc>
              <a:spcBef>
                <a:spcPts val="0"/>
              </a:spcBef>
              <a:spcAft>
                <a:spcPts val="0"/>
              </a:spcAft>
              <a:buSzPts val="1200"/>
              <a:buFont typeface="Arial" panose="020B0604020202020204"/>
              <a:buChar char="●"/>
            </a:pPr>
            <a:r>
              <a:rPr lang="en-GB" sz="1200">
                <a:latin typeface="Arial" panose="020B0604020202020204"/>
                <a:ea typeface="Arial" panose="020B0604020202020204"/>
                <a:cs typeface="Arial" panose="020B0604020202020204"/>
                <a:sym typeface="Arial" panose="020B0604020202020204"/>
              </a:rPr>
              <a:t>To access Twitter data using tweepy API, we created a twitter developer platform to get the API_key, Access token, API_secret key and Access token secret key. Number of tweets to be fetched is given implicitly to the attribute num_of_tweets</a:t>
            </a:r>
            <a:endParaRPr sz="1200">
              <a:latin typeface="Arial" panose="020B0604020202020204"/>
              <a:ea typeface="Arial" panose="020B0604020202020204"/>
              <a:cs typeface="Arial" panose="020B0604020202020204"/>
              <a:sym typeface="Arial" panose="020B0604020202020204"/>
            </a:endParaRPr>
          </a:p>
          <a:p>
            <a:pPr marL="914400" marR="0" lvl="0" indent="-304800" algn="just" rtl="0">
              <a:lnSpc>
                <a:spcPct val="115000"/>
              </a:lnSpc>
              <a:spcBef>
                <a:spcPts val="0"/>
              </a:spcBef>
              <a:spcAft>
                <a:spcPts val="0"/>
              </a:spcAft>
              <a:buSzPts val="1200"/>
              <a:buFont typeface="Arial" panose="020B0604020202020204"/>
              <a:buChar char="●"/>
            </a:pPr>
            <a:r>
              <a:rPr lang="en-GB" sz="1200">
                <a:latin typeface="Arial" panose="020B0604020202020204"/>
                <a:ea typeface="Arial" panose="020B0604020202020204"/>
                <a:cs typeface="Arial" panose="020B0604020202020204"/>
                <a:sym typeface="Arial" panose="020B0604020202020204"/>
              </a:rPr>
              <a:t>Based on the polarity stock recommendation is suggested to the investor on whether to invest in a particular company’s stock. If the polarity is greater than 0 it is considered to be positive and is recommended to the investor as a good idea to invest. Otherwise it is considered as a negative tweet.</a:t>
            </a:r>
            <a:endParaRPr sz="1200">
              <a:latin typeface="Arial" panose="020B0604020202020204"/>
              <a:ea typeface="Arial" panose="020B0604020202020204"/>
              <a:cs typeface="Arial" panose="020B0604020202020204"/>
              <a:sym typeface="Arial" panose="020B0604020202020204"/>
            </a:endParaRPr>
          </a:p>
          <a:p>
            <a:pPr marL="1371600" marR="0" lvl="0" indent="0" algn="just" rtl="0">
              <a:lnSpc>
                <a:spcPct val="115000"/>
              </a:lnSpc>
              <a:spcBef>
                <a:spcPts val="0"/>
              </a:spcBef>
              <a:spcAft>
                <a:spcPts val="0"/>
              </a:spcAft>
              <a:buSzPts val="1018"/>
              <a:buNone/>
            </a:pPr>
            <a:endParaRPr sz="120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293725"/>
            <a:ext cx="7208700" cy="709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500" b="1"/>
              <a:t>IMPLEMENTATION (Cont.)</a:t>
            </a:r>
            <a:endParaRPr sz="2500" b="1"/>
          </a:p>
          <a:p>
            <a:pPr marL="0" lvl="0" indent="0" algn="just" rtl="0">
              <a:lnSpc>
                <a:spcPct val="200000"/>
              </a:lnSpc>
              <a:spcBef>
                <a:spcPts val="0"/>
              </a:spcBef>
              <a:spcAft>
                <a:spcPts val="0"/>
              </a:spcAft>
              <a:buNone/>
            </a:pPr>
            <a:r>
              <a:rPr lang="en-GB" sz="1200" b="1"/>
              <a:t>Flowchart for Stock recommendation using Twitter Sentiments</a:t>
            </a:r>
            <a:endParaRPr sz="1200" b="1"/>
          </a:p>
          <a:p>
            <a:pPr marL="0" lvl="0" indent="0" algn="l" rtl="0">
              <a:spcBef>
                <a:spcPts val="0"/>
              </a:spcBef>
              <a:spcAft>
                <a:spcPts val="0"/>
              </a:spcAft>
              <a:buNone/>
            </a:pPr>
            <a:endParaRPr sz="2500" b="1"/>
          </a:p>
        </p:txBody>
      </p:sp>
      <p:sp>
        <p:nvSpPr>
          <p:cNvPr id="153" name="Google Shape;153;p16"/>
          <p:cNvSpPr txBox="1"/>
          <p:nvPr>
            <p:ph type="body" idx="1"/>
          </p:nvPr>
        </p:nvSpPr>
        <p:spPr>
          <a:xfrm>
            <a:off x="1297500" y="1367125"/>
            <a:ext cx="7038900" cy="311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154" name="Google Shape;154;p16"/>
          <p:cNvPicPr preferRelativeResize="0"/>
          <p:nvPr/>
        </p:nvPicPr>
        <p:blipFill rotWithShape="1">
          <a:blip r:embed="rId1"/>
          <a:srcRect l="8009" t="15506" r="28368" b="2141"/>
          <a:stretch>
            <a:fillRect/>
          </a:stretch>
        </p:blipFill>
        <p:spPr>
          <a:xfrm>
            <a:off x="1297500" y="1075600"/>
            <a:ext cx="7038900" cy="35665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500" b="1"/>
              <a:t>DATA ANALYSIS AND DISCUSSION </a:t>
            </a:r>
            <a:endParaRPr sz="2500" b="1"/>
          </a:p>
        </p:txBody>
      </p:sp>
      <p:sp>
        <p:nvSpPr>
          <p:cNvPr id="160" name="Google Shape;160;p17"/>
          <p:cNvSpPr txBox="1"/>
          <p:nvPr>
            <p:ph type="body" idx="1"/>
          </p:nvPr>
        </p:nvSpPr>
        <p:spPr>
          <a:xfrm>
            <a:off x="1002825" y="1307850"/>
            <a:ext cx="7333500" cy="3171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200" b="1">
                <a:latin typeface="Arial" panose="020B0604020202020204"/>
                <a:ea typeface="Arial" panose="020B0604020202020204"/>
                <a:cs typeface="Arial" panose="020B0604020202020204"/>
                <a:sym typeface="Arial" panose="020B0604020202020204"/>
              </a:rPr>
              <a:t>OUTPUT GENERATION</a:t>
            </a:r>
            <a:endParaRPr sz="1200" b="1">
              <a:latin typeface="Arial" panose="020B0604020202020204"/>
              <a:ea typeface="Arial" panose="020B0604020202020204"/>
              <a:cs typeface="Arial" panose="020B0604020202020204"/>
              <a:sym typeface="Arial" panose="020B0604020202020204"/>
            </a:endParaRPr>
          </a:p>
          <a:p>
            <a:pPr marL="457200" lvl="0" indent="-304800" algn="just" rtl="0">
              <a:lnSpc>
                <a:spcPct val="150000"/>
              </a:lnSpc>
              <a:spcBef>
                <a:spcPts val="1200"/>
              </a:spcBef>
              <a:spcAft>
                <a:spcPts val="0"/>
              </a:spcAft>
              <a:buSzPts val="1200"/>
              <a:buFont typeface="Arial" panose="020B0604020202020204"/>
              <a:buChar char="●"/>
            </a:pPr>
            <a:r>
              <a:rPr lang="en-GB" sz="1200">
                <a:latin typeface="Arial" panose="020B0604020202020204"/>
                <a:ea typeface="Arial" panose="020B0604020202020204"/>
                <a:cs typeface="Arial" panose="020B0604020202020204"/>
                <a:sym typeface="Arial" panose="020B0604020202020204"/>
              </a:rPr>
              <a:t>Using Linear Regression the prediction for stocks is done and once the stock prediction is completed, we are using the tweets that are retrieved from twitter using the twitter development account  that matches the symbol of the companies.</a:t>
            </a:r>
            <a:endParaRPr sz="1200">
              <a:latin typeface="Arial" panose="020B0604020202020204"/>
              <a:ea typeface="Arial" panose="020B0604020202020204"/>
              <a:cs typeface="Arial" panose="020B0604020202020204"/>
              <a:sym typeface="Arial" panose="020B0604020202020204"/>
            </a:endParaRPr>
          </a:p>
          <a:p>
            <a:pPr marL="457200" lvl="0" indent="-304800" algn="just" rtl="0">
              <a:lnSpc>
                <a:spcPct val="150000"/>
              </a:lnSpc>
              <a:spcBef>
                <a:spcPts val="0"/>
              </a:spcBef>
              <a:spcAft>
                <a:spcPts val="0"/>
              </a:spcAft>
              <a:buSzPts val="1200"/>
              <a:buFont typeface="Arial" panose="020B0604020202020204"/>
              <a:buChar char="●"/>
            </a:pPr>
            <a:r>
              <a:rPr lang="en-GB" sz="1200">
                <a:latin typeface="Arial" panose="020B0604020202020204"/>
                <a:ea typeface="Arial" panose="020B0604020202020204"/>
                <a:cs typeface="Arial" panose="020B0604020202020204"/>
                <a:sym typeface="Arial" panose="020B0604020202020204"/>
              </a:rPr>
              <a:t>The results from the prediction are used to make the recommendation for the stocks. We have checked whether the forecasted predicted value and global polarity. </a:t>
            </a:r>
            <a:endParaRPr sz="1200">
              <a:latin typeface="Arial" panose="020B0604020202020204"/>
              <a:ea typeface="Arial" panose="020B0604020202020204"/>
              <a:cs typeface="Arial" panose="020B0604020202020204"/>
              <a:sym typeface="Arial" panose="020B0604020202020204"/>
            </a:endParaRPr>
          </a:p>
          <a:p>
            <a:pPr marL="457200" lvl="0" indent="-304800" algn="just" rtl="0">
              <a:lnSpc>
                <a:spcPct val="150000"/>
              </a:lnSpc>
              <a:spcBef>
                <a:spcPts val="0"/>
              </a:spcBef>
              <a:spcAft>
                <a:spcPts val="0"/>
              </a:spcAft>
              <a:buSzPts val="1200"/>
              <a:buFont typeface="Arial" panose="020B0604020202020204"/>
              <a:buChar char="●"/>
            </a:pPr>
            <a:r>
              <a:rPr lang="en-GB" sz="1200">
                <a:latin typeface="Arial" panose="020B0604020202020204"/>
                <a:ea typeface="Arial" panose="020B0604020202020204"/>
                <a:cs typeface="Arial" panose="020B0604020202020204"/>
                <a:sym typeface="Arial" panose="020B0604020202020204"/>
              </a:rPr>
              <a:t>If the global polarity and predicted closed value both are high, then the stock is considered to be positive and it is suggested as a great idea.</a:t>
            </a:r>
            <a:endParaRPr sz="1200">
              <a:latin typeface="Arial" panose="020B0604020202020204"/>
              <a:ea typeface="Arial" panose="020B0604020202020204"/>
              <a:cs typeface="Arial" panose="020B0604020202020204"/>
              <a:sym typeface="Arial" panose="020B0604020202020204"/>
            </a:endParaRPr>
          </a:p>
          <a:p>
            <a:pPr marL="457200" lvl="0" indent="-304800" algn="just" rtl="0">
              <a:lnSpc>
                <a:spcPct val="150000"/>
              </a:lnSpc>
              <a:spcBef>
                <a:spcPts val="0"/>
              </a:spcBef>
              <a:spcAft>
                <a:spcPts val="0"/>
              </a:spcAft>
              <a:buSzPts val="1200"/>
              <a:buFont typeface="Arial" panose="020B0604020202020204"/>
              <a:buChar char="●"/>
            </a:pPr>
            <a:r>
              <a:rPr lang="en-GB" sz="1200">
                <a:latin typeface="Arial" panose="020B0604020202020204"/>
                <a:ea typeface="Arial" panose="020B0604020202020204"/>
                <a:cs typeface="Arial" panose="020B0604020202020204"/>
                <a:sym typeface="Arial" panose="020B0604020202020204"/>
              </a:rPr>
              <a:t>If any of the one either global polarity or predicted closed value is low, then the stock is c</a:t>
            </a:r>
            <a:r>
              <a:rPr lang="en-GB" sz="1200">
                <a:latin typeface="Arial" panose="020B0604020202020204"/>
                <a:ea typeface="Arial" panose="020B0604020202020204"/>
                <a:cs typeface="Arial" panose="020B0604020202020204"/>
                <a:sym typeface="Arial" panose="020B0604020202020204"/>
              </a:rPr>
              <a:t>onsidered to be negative and it is suggested as a bad idea.</a:t>
            </a:r>
            <a:endParaRPr sz="1200">
              <a:latin typeface="Arial" panose="020B0604020202020204"/>
              <a:ea typeface="Arial" panose="020B0604020202020204"/>
              <a:cs typeface="Arial" panose="020B0604020202020204"/>
              <a:sym typeface="Arial" panose="020B0604020202020204"/>
            </a:endParaRPr>
          </a:p>
          <a:p>
            <a:pPr marL="457200" lvl="0" indent="0" algn="just" rtl="0">
              <a:lnSpc>
                <a:spcPct val="200000"/>
              </a:lnSpc>
              <a:spcBef>
                <a:spcPts val="0"/>
              </a:spcBef>
              <a:spcAft>
                <a:spcPts val="0"/>
              </a:spcAft>
              <a:buNone/>
            </a:pPr>
            <a:endParaRPr sz="170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500" b="1"/>
              <a:t>DATA ANALYSIS AND DISCUSSION (Cont.) </a:t>
            </a:r>
            <a:endParaRPr sz="2500" b="1"/>
          </a:p>
          <a:p>
            <a:pPr marL="0" lvl="0" indent="0" algn="l" rtl="0">
              <a:lnSpc>
                <a:spcPct val="115000"/>
              </a:lnSpc>
              <a:spcBef>
                <a:spcPts val="0"/>
              </a:spcBef>
              <a:spcAft>
                <a:spcPts val="1200"/>
              </a:spcAft>
              <a:buNone/>
            </a:pPr>
            <a:r>
              <a:rPr lang="en-GB" sz="1300" b="1"/>
              <a:t>OUTPUT GENERATION</a:t>
            </a:r>
            <a:endParaRPr sz="2500" b="1"/>
          </a:p>
        </p:txBody>
      </p:sp>
      <p:sp>
        <p:nvSpPr>
          <p:cNvPr id="166" name="Google Shape;166;p18"/>
          <p:cNvSpPr txBox="1"/>
          <p:nvPr>
            <p:ph type="body" idx="1"/>
          </p:nvPr>
        </p:nvSpPr>
        <p:spPr>
          <a:xfrm>
            <a:off x="881525" y="1253525"/>
            <a:ext cx="7933500" cy="3604200"/>
          </a:xfrm>
          <a:prstGeom prst="rect">
            <a:avLst/>
          </a:prstGeom>
        </p:spPr>
        <p:txBody>
          <a:bodyPr spcFirstLastPara="1" wrap="square" lIns="91425" tIns="91425" rIns="91425" bIns="91425" anchor="t" anchorCtr="0">
            <a:normAutofit fontScale="25000" lnSpcReduction="10000"/>
          </a:bodyPr>
          <a:lstStyle/>
          <a:p>
            <a:pPr marL="0" lvl="0" indent="0" algn="just" rtl="0">
              <a:lnSpc>
                <a:spcPct val="200000"/>
              </a:lnSpc>
              <a:spcBef>
                <a:spcPts val="0"/>
              </a:spcBef>
              <a:spcAft>
                <a:spcPts val="0"/>
              </a:spcAft>
              <a:buNone/>
            </a:pPr>
            <a:r>
              <a:rPr lang="en-GB" sz="3765">
                <a:latin typeface="Arial" panose="020B0604020202020204"/>
                <a:ea typeface="Arial" panose="020B0604020202020204"/>
                <a:cs typeface="Arial" panose="020B0604020202020204"/>
                <a:sym typeface="Arial" panose="020B0604020202020204"/>
              </a:rPr>
              <a:t>def recommending(df, forecast_out, global_polarity, accuracy):</a:t>
            </a:r>
            <a:endParaRPr sz="3765">
              <a:latin typeface="Arial" panose="020B0604020202020204"/>
              <a:ea typeface="Arial" panose="020B0604020202020204"/>
              <a:cs typeface="Arial" panose="020B0604020202020204"/>
              <a:sym typeface="Arial" panose="020B0604020202020204"/>
            </a:endParaRPr>
          </a:p>
          <a:p>
            <a:pPr marL="0" lvl="0" indent="0" algn="just" rtl="0">
              <a:lnSpc>
                <a:spcPct val="200000"/>
              </a:lnSpc>
              <a:spcBef>
                <a:spcPts val="0"/>
              </a:spcBef>
              <a:spcAft>
                <a:spcPts val="0"/>
              </a:spcAft>
              <a:buNone/>
            </a:pPr>
            <a:r>
              <a:rPr lang="en-GB" sz="3765">
                <a:latin typeface="Arial" panose="020B0604020202020204"/>
                <a:ea typeface="Arial" panose="020B0604020202020204"/>
                <a:cs typeface="Arial" panose="020B0604020202020204"/>
                <a:sym typeface="Arial" panose="020B0604020202020204"/>
              </a:rPr>
              <a:t>    if df.iloc[-forecast_out-1]['Close'] &lt; df.iloc[-1]['Prediction']:</a:t>
            </a:r>
            <a:endParaRPr sz="3765">
              <a:latin typeface="Arial" panose="020B0604020202020204"/>
              <a:ea typeface="Arial" panose="020B0604020202020204"/>
              <a:cs typeface="Arial" panose="020B0604020202020204"/>
              <a:sym typeface="Arial" panose="020B0604020202020204"/>
            </a:endParaRPr>
          </a:p>
          <a:p>
            <a:pPr marL="0" lvl="0" indent="0" algn="just" rtl="0">
              <a:lnSpc>
                <a:spcPct val="200000"/>
              </a:lnSpc>
              <a:spcBef>
                <a:spcPts val="0"/>
              </a:spcBef>
              <a:spcAft>
                <a:spcPts val="0"/>
              </a:spcAft>
              <a:buNone/>
            </a:pPr>
            <a:r>
              <a:rPr lang="en-GB" sz="3765">
                <a:latin typeface="Arial" panose="020B0604020202020204"/>
                <a:ea typeface="Arial" panose="020B0604020202020204"/>
                <a:cs typeface="Arial" panose="020B0604020202020204"/>
                <a:sym typeface="Arial" panose="020B0604020202020204"/>
              </a:rPr>
              <a:t>        if global_polarity &gt; 0:</a:t>
            </a:r>
            <a:endParaRPr sz="3765">
              <a:latin typeface="Arial" panose="020B0604020202020204"/>
              <a:ea typeface="Arial" panose="020B0604020202020204"/>
              <a:cs typeface="Arial" panose="020B0604020202020204"/>
              <a:sym typeface="Arial" panose="020B0604020202020204"/>
            </a:endParaRPr>
          </a:p>
          <a:p>
            <a:pPr marL="0" lvl="0" indent="0" algn="just" rtl="0">
              <a:lnSpc>
                <a:spcPct val="200000"/>
              </a:lnSpc>
              <a:spcBef>
                <a:spcPts val="0"/>
              </a:spcBef>
              <a:spcAft>
                <a:spcPts val="0"/>
              </a:spcAft>
              <a:buNone/>
            </a:pPr>
            <a:r>
              <a:rPr lang="en-GB" sz="3765">
                <a:latin typeface="Arial" panose="020B0604020202020204"/>
                <a:ea typeface="Arial" panose="020B0604020202020204"/>
                <a:cs typeface="Arial" panose="020B0604020202020204"/>
                <a:sym typeface="Arial" panose="020B0604020202020204"/>
              </a:rPr>
              <a:t>            print("According to the predictions and twitter sentiment analysis -&gt; Investing in %s is a GREAT idea! With an accuracy of %.2f%%" % (str(symbol), accuracy))</a:t>
            </a:r>
            <a:endParaRPr sz="3765">
              <a:latin typeface="Arial" panose="020B0604020202020204"/>
              <a:ea typeface="Arial" panose="020B0604020202020204"/>
              <a:cs typeface="Arial" panose="020B0604020202020204"/>
              <a:sym typeface="Arial" panose="020B0604020202020204"/>
            </a:endParaRPr>
          </a:p>
          <a:p>
            <a:pPr marL="0" lvl="0" indent="0" algn="just" rtl="0">
              <a:lnSpc>
                <a:spcPct val="200000"/>
              </a:lnSpc>
              <a:spcBef>
                <a:spcPts val="0"/>
              </a:spcBef>
              <a:spcAft>
                <a:spcPts val="0"/>
              </a:spcAft>
              <a:buNone/>
            </a:pPr>
            <a:r>
              <a:rPr lang="en-GB" sz="3765">
                <a:latin typeface="Arial" panose="020B0604020202020204"/>
                <a:ea typeface="Arial" panose="020B0604020202020204"/>
                <a:cs typeface="Arial" panose="020B0604020202020204"/>
                <a:sym typeface="Arial" panose="020B0604020202020204"/>
              </a:rPr>
              <a:t>        elif global_polarity &lt; 0:</a:t>
            </a:r>
            <a:endParaRPr sz="3765">
              <a:latin typeface="Arial" panose="020B0604020202020204"/>
              <a:ea typeface="Arial" panose="020B0604020202020204"/>
              <a:cs typeface="Arial" panose="020B0604020202020204"/>
              <a:sym typeface="Arial" panose="020B0604020202020204"/>
            </a:endParaRPr>
          </a:p>
          <a:p>
            <a:pPr marL="0" lvl="0" indent="0" algn="just" rtl="0">
              <a:lnSpc>
                <a:spcPct val="200000"/>
              </a:lnSpc>
              <a:spcBef>
                <a:spcPts val="0"/>
              </a:spcBef>
              <a:spcAft>
                <a:spcPts val="0"/>
              </a:spcAft>
              <a:buNone/>
            </a:pPr>
            <a:r>
              <a:rPr lang="en-GB" sz="3765">
                <a:latin typeface="Arial" panose="020B0604020202020204"/>
                <a:ea typeface="Arial" panose="020B0604020202020204"/>
                <a:cs typeface="Arial" panose="020B0604020202020204"/>
                <a:sym typeface="Arial" panose="020B0604020202020204"/>
              </a:rPr>
              <a:t>            print("According to the predictions and twitter sentiment analysis -&gt; Investing in %s is a BAD idea! With an accuracy of %.2f%%" % (str(symbol), accuracy))</a:t>
            </a:r>
            <a:endParaRPr sz="3765">
              <a:latin typeface="Arial" panose="020B0604020202020204"/>
              <a:ea typeface="Arial" panose="020B0604020202020204"/>
              <a:cs typeface="Arial" panose="020B0604020202020204"/>
              <a:sym typeface="Arial" panose="020B0604020202020204"/>
            </a:endParaRPr>
          </a:p>
          <a:p>
            <a:pPr marL="0" lvl="0" indent="0" algn="just" rtl="0">
              <a:lnSpc>
                <a:spcPct val="200000"/>
              </a:lnSpc>
              <a:spcBef>
                <a:spcPts val="0"/>
              </a:spcBef>
              <a:spcAft>
                <a:spcPts val="0"/>
              </a:spcAft>
              <a:buNone/>
            </a:pPr>
            <a:r>
              <a:rPr lang="en-GB" sz="3765">
                <a:latin typeface="Arial" panose="020B0604020202020204"/>
                <a:ea typeface="Arial" panose="020B0604020202020204"/>
                <a:cs typeface="Arial" panose="020B0604020202020204"/>
                <a:sym typeface="Arial" panose="020B0604020202020204"/>
              </a:rPr>
              <a:t>    else:</a:t>
            </a:r>
            <a:endParaRPr sz="3765">
              <a:latin typeface="Arial" panose="020B0604020202020204"/>
              <a:ea typeface="Arial" panose="020B0604020202020204"/>
              <a:cs typeface="Arial" panose="020B0604020202020204"/>
              <a:sym typeface="Arial" panose="020B0604020202020204"/>
            </a:endParaRPr>
          </a:p>
          <a:p>
            <a:pPr marL="0" lvl="0" indent="0" algn="just" rtl="0">
              <a:lnSpc>
                <a:spcPct val="200000"/>
              </a:lnSpc>
              <a:spcBef>
                <a:spcPts val="0"/>
              </a:spcBef>
              <a:spcAft>
                <a:spcPts val="0"/>
              </a:spcAft>
              <a:buNone/>
            </a:pPr>
            <a:r>
              <a:rPr lang="en-GB" sz="3765">
                <a:latin typeface="Arial" panose="020B0604020202020204"/>
                <a:ea typeface="Arial" panose="020B0604020202020204"/>
                <a:cs typeface="Arial" panose="020B0604020202020204"/>
                <a:sym typeface="Arial" panose="020B0604020202020204"/>
              </a:rPr>
              <a:t>        print("According to the predictions and twitter sentiment analysis -&gt; Investing in %s is a BAD idea! With an accuracy of %.2f%%" % (str(symbol), accuracy))</a:t>
            </a:r>
            <a:endParaRPr sz="3765">
              <a:latin typeface="Arial" panose="020B0604020202020204"/>
              <a:ea typeface="Arial" panose="020B0604020202020204"/>
              <a:cs typeface="Arial" panose="020B0604020202020204"/>
              <a:sym typeface="Arial" panose="020B0604020202020204"/>
            </a:endParaRPr>
          </a:p>
          <a:p>
            <a:pPr marL="457200" lvl="0" indent="0" algn="just" rtl="0">
              <a:lnSpc>
                <a:spcPct val="200000"/>
              </a:lnSpc>
              <a:spcBef>
                <a:spcPts val="0"/>
              </a:spcBef>
              <a:spcAft>
                <a:spcPts val="0"/>
              </a:spcAft>
              <a:buNone/>
            </a:pPr>
            <a:endParaRPr sz="3765">
              <a:latin typeface="Arial" panose="020B0604020202020204"/>
              <a:ea typeface="Arial" panose="020B0604020202020204"/>
              <a:cs typeface="Arial" panose="020B0604020202020204"/>
              <a:sym typeface="Arial" panose="020B0604020202020204"/>
            </a:endParaRPr>
          </a:p>
          <a:p>
            <a:pPr marL="457200" lvl="0" indent="0" algn="just" rtl="0">
              <a:lnSpc>
                <a:spcPct val="200000"/>
              </a:lnSpc>
              <a:spcBef>
                <a:spcPts val="0"/>
              </a:spcBef>
              <a:spcAft>
                <a:spcPts val="0"/>
              </a:spcAft>
              <a:buNone/>
            </a:pPr>
            <a:endParaRPr sz="930">
              <a:latin typeface="Arial" panose="020B0604020202020204"/>
              <a:ea typeface="Arial" panose="020B0604020202020204"/>
              <a:cs typeface="Arial" panose="020B0604020202020204"/>
              <a:sym typeface="Arial" panose="020B0604020202020204"/>
            </a:endParaRPr>
          </a:p>
        </p:txBody>
      </p:sp>
      <p:pic>
        <p:nvPicPr>
          <p:cNvPr id="167" name="Google Shape;167;p18"/>
          <p:cNvPicPr preferRelativeResize="0"/>
          <p:nvPr/>
        </p:nvPicPr>
        <p:blipFill rotWithShape="1">
          <a:blip r:embed="rId1"/>
          <a:srcRect l="5695" t="90996" b="2106"/>
          <a:stretch>
            <a:fillRect/>
          </a:stretch>
        </p:blipFill>
        <p:spPr>
          <a:xfrm>
            <a:off x="926225" y="4424200"/>
            <a:ext cx="7760573" cy="3547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1060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500" b="1"/>
              <a:t>DATA ANALYSIS AND DISCUSSION (Cont.)</a:t>
            </a:r>
            <a:endParaRPr lang="en-GB" sz="2500" b="1"/>
          </a:p>
          <a:p>
            <a:pPr marL="0" lvl="0" indent="0" algn="l" rtl="0">
              <a:spcBef>
                <a:spcPts val="0"/>
              </a:spcBef>
              <a:spcAft>
                <a:spcPts val="0"/>
              </a:spcAft>
              <a:buNone/>
            </a:pPr>
            <a:endParaRPr sz="1400"/>
          </a:p>
          <a:p>
            <a:pPr marL="0" lvl="0" indent="0" algn="l" rtl="0">
              <a:spcBef>
                <a:spcPts val="0"/>
              </a:spcBef>
              <a:spcAft>
                <a:spcPts val="0"/>
              </a:spcAft>
              <a:buNone/>
            </a:pPr>
            <a:endParaRPr sz="1400" b="1"/>
          </a:p>
          <a:p>
            <a:pPr marL="0" lvl="0" indent="0" algn="l" rtl="0">
              <a:spcBef>
                <a:spcPts val="0"/>
              </a:spcBef>
              <a:spcAft>
                <a:spcPts val="0"/>
              </a:spcAft>
              <a:buNone/>
            </a:pPr>
            <a:r>
              <a:rPr lang="en-GB" sz="1400" b="1"/>
              <a:t>OUTPUT ANALYSIS</a:t>
            </a:r>
            <a:endParaRPr sz="1400" b="1"/>
          </a:p>
        </p:txBody>
      </p:sp>
      <p:sp>
        <p:nvSpPr>
          <p:cNvPr id="173" name="Google Shape;173;p19"/>
          <p:cNvSpPr txBox="1"/>
          <p:nvPr>
            <p:ph type="body" idx="1"/>
          </p:nvPr>
        </p:nvSpPr>
        <p:spPr>
          <a:xfrm>
            <a:off x="1172650" y="1544675"/>
            <a:ext cx="7163700" cy="3015000"/>
          </a:xfrm>
          <a:prstGeom prst="rect">
            <a:avLst/>
          </a:prstGeom>
        </p:spPr>
        <p:txBody>
          <a:bodyPr spcFirstLastPara="1" wrap="square" lIns="91425" tIns="91425" rIns="91425" bIns="91425" anchor="t" anchorCtr="0">
            <a:normAutofit/>
          </a:bodyPr>
          <a:lstStyle/>
          <a:p>
            <a:pPr marL="0" lvl="0" indent="0" algn="just" rtl="0">
              <a:lnSpc>
                <a:spcPct val="200000"/>
              </a:lnSpc>
              <a:spcBef>
                <a:spcPts val="0"/>
              </a:spcBef>
              <a:spcAft>
                <a:spcPts val="0"/>
              </a:spcAft>
              <a:buNone/>
            </a:pPr>
            <a:r>
              <a:rPr lang="en-GB" sz="1200">
                <a:latin typeface="Arial" panose="020B0604020202020204"/>
                <a:ea typeface="Arial" panose="020B0604020202020204"/>
                <a:cs typeface="Arial" panose="020B0604020202020204"/>
                <a:sym typeface="Arial" panose="020B0604020202020204"/>
              </a:rPr>
              <a:t>The dataframe was created to store the companies list csv file.The function check_stock_symbol will check if the company we request is present in the csv file .If the company is not  found in the csv list it will throw an error</a:t>
            </a:r>
            <a:endParaRPr sz="1200">
              <a:latin typeface="Arial" panose="020B0604020202020204"/>
              <a:ea typeface="Arial" panose="020B0604020202020204"/>
              <a:cs typeface="Arial" panose="020B0604020202020204"/>
              <a:sym typeface="Arial" panose="020B0604020202020204"/>
            </a:endParaRPr>
          </a:p>
          <a:p>
            <a:pPr marL="0" lvl="0" indent="0" algn="just" rtl="0">
              <a:lnSpc>
                <a:spcPct val="200000"/>
              </a:lnSpc>
              <a:spcBef>
                <a:spcPts val="0"/>
              </a:spcBef>
              <a:spcAft>
                <a:spcPts val="0"/>
              </a:spcAft>
              <a:buNone/>
            </a:pPr>
            <a:endParaRPr sz="1200">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1200"/>
              </a:spcAft>
              <a:buNone/>
            </a:pPr>
            <a:endParaRPr sz="1200">
              <a:latin typeface="Arial" panose="020B0604020202020204"/>
              <a:ea typeface="Arial" panose="020B0604020202020204"/>
              <a:cs typeface="Arial" panose="020B0604020202020204"/>
              <a:sym typeface="Arial" panose="020B0604020202020204"/>
            </a:endParaRPr>
          </a:p>
        </p:txBody>
      </p:sp>
      <p:pic>
        <p:nvPicPr>
          <p:cNvPr id="174" name="Google Shape;174;p19"/>
          <p:cNvPicPr preferRelativeResize="0"/>
          <p:nvPr/>
        </p:nvPicPr>
        <p:blipFill>
          <a:blip r:embed="rId1"/>
          <a:stretch>
            <a:fillRect/>
          </a:stretch>
        </p:blipFill>
        <p:spPr>
          <a:xfrm>
            <a:off x="2117600" y="2749675"/>
            <a:ext cx="3988275" cy="1552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5705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500" b="1"/>
              <a:t>DATA ANALYSIS AND DISCUSSION (Cont.)</a:t>
            </a:r>
            <a:endParaRPr lang="en-GB" sz="2500" b="1"/>
          </a:p>
          <a:p>
            <a:pPr marL="0" lvl="0" indent="0" algn="l" rtl="0">
              <a:spcBef>
                <a:spcPts val="0"/>
              </a:spcBef>
              <a:spcAft>
                <a:spcPts val="0"/>
              </a:spcAft>
              <a:buNone/>
            </a:pPr>
            <a:endParaRPr sz="1400" b="1"/>
          </a:p>
          <a:p>
            <a:pPr marL="0" lvl="0" indent="0" algn="l" rtl="0">
              <a:spcBef>
                <a:spcPts val="0"/>
              </a:spcBef>
              <a:spcAft>
                <a:spcPts val="0"/>
              </a:spcAft>
              <a:buNone/>
            </a:pPr>
            <a:r>
              <a:rPr lang="en-GB" sz="1400" b="1"/>
              <a:t>OUTPUT ANALYSIS(cont.)</a:t>
            </a:r>
            <a:endParaRPr sz="1400" b="1"/>
          </a:p>
          <a:p>
            <a:pPr marL="0" lvl="0" indent="0" algn="l" rtl="0">
              <a:spcBef>
                <a:spcPts val="0"/>
              </a:spcBef>
              <a:spcAft>
                <a:spcPts val="0"/>
              </a:spcAft>
              <a:buNone/>
            </a:pPr>
          </a:p>
        </p:txBody>
      </p:sp>
      <p:sp>
        <p:nvSpPr>
          <p:cNvPr id="180" name="Google Shape;180;p20"/>
          <p:cNvSpPr txBox="1"/>
          <p:nvPr>
            <p:ph type="body" idx="1"/>
          </p:nvPr>
        </p:nvSpPr>
        <p:spPr>
          <a:xfrm>
            <a:off x="1019000" y="1567550"/>
            <a:ext cx="7317300" cy="2911200"/>
          </a:xfrm>
          <a:prstGeom prst="rect">
            <a:avLst/>
          </a:prstGeom>
        </p:spPr>
        <p:txBody>
          <a:bodyPr spcFirstLastPara="1" wrap="square" lIns="91425" tIns="91425" rIns="91425" bIns="91425" anchor="t" anchorCtr="0">
            <a:normAutofit/>
          </a:bodyPr>
          <a:lstStyle/>
          <a:p>
            <a:pPr marL="457200" lvl="0" indent="-304800" algn="just" rtl="0">
              <a:lnSpc>
                <a:spcPct val="200000"/>
              </a:lnSpc>
              <a:spcBef>
                <a:spcPts val="0"/>
              </a:spcBef>
              <a:spcAft>
                <a:spcPts val="0"/>
              </a:spcAft>
              <a:buSzPts val="1200"/>
              <a:buFont typeface="Arial" panose="020B0604020202020204"/>
              <a:buChar char="●"/>
            </a:pPr>
            <a:r>
              <a:rPr lang="en-GB" sz="1200">
                <a:latin typeface="Arial" panose="020B0604020202020204"/>
                <a:ea typeface="Arial" panose="020B0604020202020204"/>
                <a:cs typeface="Arial" panose="020B0604020202020204"/>
                <a:sym typeface="Arial" panose="020B0604020202020204"/>
              </a:rPr>
              <a:t>The stock_forecasting function  is used to start  modelling the data frame using Vector Assembler and used  linear regression algorithm for predicting the values.Using </a:t>
            </a:r>
            <a:r>
              <a:rPr lang="en-GB" sz="1200">
                <a:latin typeface="Arial" panose="020B0604020202020204"/>
                <a:ea typeface="Arial" panose="020B0604020202020204"/>
                <a:cs typeface="Arial" panose="020B0604020202020204"/>
                <a:sym typeface="Arial" panose="020B0604020202020204"/>
              </a:rPr>
              <a:t>Linear Regression</a:t>
            </a:r>
            <a:r>
              <a:rPr lang="en-GB" sz="1200">
                <a:latin typeface="Arial" panose="020B0604020202020204"/>
                <a:ea typeface="Arial" panose="020B0604020202020204"/>
                <a:cs typeface="Arial" panose="020B0604020202020204"/>
                <a:sym typeface="Arial" panose="020B0604020202020204"/>
              </a:rPr>
              <a:t> algorithm the data is split into training and testing and the accuracy is found.</a:t>
            </a:r>
            <a:endParaRPr sz="1200">
              <a:latin typeface="Arial" panose="020B0604020202020204"/>
              <a:ea typeface="Arial" panose="020B0604020202020204"/>
              <a:cs typeface="Arial" panose="020B0604020202020204"/>
              <a:sym typeface="Arial" panose="020B0604020202020204"/>
            </a:endParaRPr>
          </a:p>
          <a:p>
            <a:pPr marL="457200" lvl="0" indent="-304800" algn="just" rtl="0">
              <a:lnSpc>
                <a:spcPct val="200000"/>
              </a:lnSpc>
              <a:spcBef>
                <a:spcPts val="0"/>
              </a:spcBef>
              <a:spcAft>
                <a:spcPts val="0"/>
              </a:spcAft>
              <a:buSzPts val="1200"/>
              <a:buFont typeface="Arial" panose="020B0604020202020204"/>
              <a:buChar char="●"/>
            </a:pPr>
            <a:r>
              <a:rPr lang="en-GB" sz="1200">
                <a:latin typeface="Arial" panose="020B0604020202020204"/>
                <a:ea typeface="Arial" panose="020B0604020202020204"/>
                <a:cs typeface="Arial" panose="020B0604020202020204"/>
                <a:sym typeface="Arial" panose="020B0604020202020204"/>
              </a:rPr>
              <a:t>We have used linear regression because it gives us most appropriate accuracy when compared with the other.The ‘close’ is represented in black lines and ‘prediction’ values are represented as green  in the plot diagram.</a:t>
            </a:r>
            <a:endParaRPr sz="1200">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1200"/>
              </a:spcAft>
              <a:buNone/>
            </a:p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500" b="1"/>
              <a:t>DATA ANALYSIS AND DISCUSSION (Cont.)</a:t>
            </a:r>
            <a:endParaRPr lang="en-GB" sz="2500" b="1"/>
          </a:p>
          <a:p>
            <a:pPr marL="0" lvl="0" indent="0" algn="l" rtl="0">
              <a:spcBef>
                <a:spcPts val="0"/>
              </a:spcBef>
              <a:spcAft>
                <a:spcPts val="0"/>
              </a:spcAft>
              <a:buNone/>
            </a:pPr>
            <a:endParaRPr sz="1400" b="1"/>
          </a:p>
          <a:p>
            <a:pPr marL="0" lvl="0" indent="0" algn="l" rtl="0">
              <a:spcBef>
                <a:spcPts val="0"/>
              </a:spcBef>
              <a:spcAft>
                <a:spcPts val="0"/>
              </a:spcAft>
              <a:buNone/>
            </a:pPr>
            <a:r>
              <a:rPr lang="en-GB" sz="1400" b="1"/>
              <a:t>OUTPUT ANALYSIS(cont.)</a:t>
            </a:r>
            <a:endParaRPr sz="1400" b="1"/>
          </a:p>
          <a:p>
            <a:pPr marL="0" lvl="0" indent="0" algn="l" rtl="0">
              <a:spcBef>
                <a:spcPts val="0"/>
              </a:spcBef>
              <a:spcAft>
                <a:spcPts val="0"/>
              </a:spcAft>
              <a:buNone/>
            </a:pPr>
          </a:p>
          <a:p>
            <a:pPr marL="0" lvl="0" indent="0" algn="l" rtl="0">
              <a:spcBef>
                <a:spcPts val="0"/>
              </a:spcBef>
              <a:spcAft>
                <a:spcPts val="0"/>
              </a:spcAft>
              <a:buNone/>
            </a:pPr>
          </a:p>
        </p:txBody>
      </p:sp>
      <p:sp>
        <p:nvSpPr>
          <p:cNvPr id="186" name="Google Shape;186;p21"/>
          <p:cNvSpPr txBox="1"/>
          <p:nvPr>
            <p:ph type="body" idx="1"/>
          </p:nvPr>
        </p:nvSpPr>
        <p:spPr>
          <a:xfrm>
            <a:off x="938125" y="1399100"/>
            <a:ext cx="7779900" cy="3348000"/>
          </a:xfrm>
          <a:prstGeom prst="rect">
            <a:avLst/>
          </a:prstGeom>
        </p:spPr>
        <p:txBody>
          <a:bodyPr spcFirstLastPara="1" wrap="square" lIns="91425" tIns="91425" rIns="91425" bIns="91425" anchor="t" anchorCtr="0">
            <a:normAutofit/>
          </a:bodyPr>
          <a:lstStyle/>
          <a:p>
            <a:pPr marL="0" lvl="0" indent="0" algn="l" rtl="0">
              <a:lnSpc>
                <a:spcPct val="200000"/>
              </a:lnSpc>
              <a:spcBef>
                <a:spcPts val="0"/>
              </a:spcBef>
              <a:spcAft>
                <a:spcPts val="0"/>
              </a:spcAft>
              <a:buNone/>
            </a:pPr>
            <a:r>
              <a:rPr lang="en-GB" sz="1200">
                <a:latin typeface="Arial" panose="020B0604020202020204"/>
                <a:ea typeface="Arial" panose="020B0604020202020204"/>
                <a:cs typeface="Arial" panose="020B0604020202020204"/>
                <a:sym typeface="Arial" panose="020B0604020202020204"/>
              </a:rPr>
              <a:t>The accuracy is displayed  as (75.56%) and the recommendation is </a:t>
            </a:r>
            <a:r>
              <a:rPr lang="en-GB" sz="1200">
                <a:latin typeface="Arial" panose="020B0604020202020204"/>
                <a:ea typeface="Arial" panose="020B0604020202020204"/>
                <a:cs typeface="Arial" panose="020B0604020202020204"/>
                <a:sym typeface="Arial" panose="020B0604020202020204"/>
              </a:rPr>
              <a:t>shown</a:t>
            </a:r>
            <a:r>
              <a:rPr lang="en-GB" sz="1200">
                <a:latin typeface="Arial" panose="020B0604020202020204"/>
                <a:ea typeface="Arial" panose="020B0604020202020204"/>
                <a:cs typeface="Arial" panose="020B0604020202020204"/>
                <a:sym typeface="Arial" panose="020B0604020202020204"/>
              </a:rPr>
              <a:t> as ‘GREAT idea’  for  ‘TSLA’ </a:t>
            </a:r>
            <a:endParaRPr sz="1200">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1200"/>
              </a:spcAft>
              <a:buNone/>
            </a:pPr>
          </a:p>
        </p:txBody>
      </p:sp>
      <p:pic>
        <p:nvPicPr>
          <p:cNvPr id="187" name="Google Shape;187;p21"/>
          <p:cNvPicPr preferRelativeResize="0"/>
          <p:nvPr/>
        </p:nvPicPr>
        <p:blipFill>
          <a:blip r:embed="rId1"/>
          <a:stretch>
            <a:fillRect/>
          </a:stretch>
        </p:blipFill>
        <p:spPr>
          <a:xfrm>
            <a:off x="1552750" y="1940950"/>
            <a:ext cx="5675325" cy="2620275"/>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10569</Words>
  <Application>WPS Presentation</Application>
  <PresentationFormat/>
  <Paragraphs>258</Paragraphs>
  <Slides>21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Arial</vt:lpstr>
      <vt:lpstr>SimSun</vt:lpstr>
      <vt:lpstr>Wingdings</vt:lpstr>
      <vt:lpstr>Arial</vt:lpstr>
      <vt:lpstr>Montserrat</vt:lpstr>
      <vt:lpstr>Lato</vt:lpstr>
      <vt:lpstr>Times New Roman</vt:lpstr>
      <vt:lpstr>Microsoft YaHei</vt:lpstr>
      <vt:lpstr>Arial Unicode MS</vt:lpstr>
      <vt:lpstr>Focus</vt:lpstr>
      <vt:lpstr>          Defense Presentation</vt:lpstr>
      <vt:lpstr>IMPLEMENTATION</vt:lpstr>
      <vt:lpstr>IMPLEMENTATION (Cont.)</vt:lpstr>
      <vt:lpstr>Flowchart for Stock recommendation using Twitter Sentiments</vt:lpstr>
      <vt:lpstr>DATA ANALYSIS AND DISCUSSION </vt:lpstr>
      <vt:lpstr>OUTPUT GENERATION</vt:lpstr>
      <vt:lpstr>OUTPUT ANALYSIS</vt:lpstr>
      <vt:lpstr>OUTPUT ANALYSIS(cont.)</vt:lpstr>
      <vt:lpstr>OUTPUT ANALYSIS(cont.)</vt:lpstr>
      <vt:lpstr>OUTPUT ANALYSIS(cont.)</vt:lpstr>
      <vt:lpstr>OUTPUT ANALYSIS(cont.)</vt:lpstr>
      <vt:lpstr>OUTPUT ANALYSIS(cont.)</vt:lpstr>
      <vt:lpstr>OUTPUT ANALYSIS(cont.)</vt:lpstr>
      <vt:lpstr>COMPARE OUTPUT AGAINST HYPOTHESIS</vt:lpstr>
      <vt:lpstr>COMPARE OUTPUT AGAINST HYPOTHESIS</vt:lpstr>
      <vt:lpstr>ABNORMAL CASE EXPLANATION</vt:lpstr>
      <vt:lpstr>DISCUSSION</vt:lpstr>
      <vt:lpstr>DISCUSSION</vt:lpstr>
      <vt:lpstr>SUMMARY AND CONCLUSIONS</vt:lpstr>
      <vt:lpstr>RECOMMENDATIONS FOR FUTURE STUDIES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228 Term ProjectTwitter Sentimental Analysis for Stock Recommendation          Defense Presentation</dc:title>
  <dc:creator/>
  <cp:lastModifiedBy>urnvm</cp:lastModifiedBy>
  <cp:revision>1</cp:revision>
  <dcterms:created xsi:type="dcterms:W3CDTF">2022-05-19T04:22:28Z</dcterms:created>
  <dcterms:modified xsi:type="dcterms:W3CDTF">2022-05-19T04:22:28Z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38121A608E4D40E296F353ACC7928A23</vt:lpwstr>
  </property>
  <property fmtid="{D5CDD505-2E9C-101B-9397-08002B2CF9AE}" pid="3" name="KSOProductBuildVer">
    <vt:lpwstr>1033-11.2.0.11130</vt:lpwstr>
  </property>
</Properties>
</file>