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58" r:id="rId5"/>
    <p:sldId id="259" r:id="rId6"/>
    <p:sldId id="260" r:id="rId7"/>
    <p:sldId id="261" r:id="rId8"/>
    <p:sldId id="262" r:id="rId9"/>
    <p:sldId id="263" r:id="rId10"/>
    <p:sldId id="281" r:id="rId11"/>
    <p:sldId id="264"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7B0A23-D2AA-44C9-862C-984EC1CEF5C2}"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B0A23-D2AA-44C9-862C-984EC1CEF5C2}"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B0A23-D2AA-44C9-862C-984EC1CEF5C2}"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7B0A23-D2AA-44C9-862C-984EC1CEF5C2}"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7B0A23-D2AA-44C9-862C-984EC1CEF5C2}"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B0A23-D2AA-44C9-862C-984EC1CEF5C2}"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7B0A23-D2AA-44C9-862C-984EC1CEF5C2}"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7B0A23-D2AA-44C9-862C-984EC1CEF5C2}"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B0A23-D2AA-44C9-862C-984EC1CEF5C2}"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B0A23-D2AA-44C9-862C-984EC1CEF5C2}"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7B0A23-D2AA-44C9-862C-984EC1CEF5C2}"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A2F71-E32F-4557-9E85-383483AE97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B0A23-D2AA-44C9-862C-984EC1CEF5C2}"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A2F71-E32F-4557-9E85-383483AE97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uru99.com/images/1/122118_0515_WhatisDBMSA1.png"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58204" cy="6000792"/>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pPr algn="r">
              <a:buFont typeface="Arial" pitchFamily="34" charset="0"/>
              <a:buChar char="•"/>
            </a:pPr>
            <a:r>
              <a:rPr lang="en-IN" sz="6000" dirty="0" smtClean="0">
                <a:latin typeface="Forte" pitchFamily="66" charset="0"/>
              </a:rPr>
              <a:t>Introduction to </a:t>
            </a:r>
            <a:br>
              <a:rPr lang="en-IN" sz="6000" dirty="0" smtClean="0">
                <a:latin typeface="Forte" pitchFamily="66" charset="0"/>
              </a:rPr>
            </a:br>
            <a:r>
              <a:rPr lang="en-IN" sz="6000" dirty="0" smtClean="0">
                <a:latin typeface="Forte" pitchFamily="66" charset="0"/>
              </a:rPr>
              <a:t>Database Management System</a:t>
            </a:r>
            <a:br>
              <a:rPr lang="en-IN" sz="6000" dirty="0" smtClean="0">
                <a:latin typeface="Forte" pitchFamily="66" charset="0"/>
              </a:rPr>
            </a:br>
            <a:r>
              <a:rPr lang="en-IN" sz="6000" dirty="0" smtClean="0">
                <a:latin typeface="Forte" pitchFamily="66" charset="0"/>
              </a:rPr>
              <a:t>(DBMS)</a:t>
            </a:r>
            <a:br>
              <a:rPr lang="en-IN" sz="6000" dirty="0" smtClean="0">
                <a:latin typeface="Forte" pitchFamily="66" charset="0"/>
              </a:rPr>
            </a:br>
            <a:r>
              <a:rPr lang="en-IN" sz="6000" dirty="0" smtClean="0">
                <a:latin typeface="Forte" pitchFamily="66" charset="0"/>
              </a:rPr>
              <a:t/>
            </a:r>
            <a:br>
              <a:rPr lang="en-IN" sz="6000" dirty="0" smtClean="0">
                <a:latin typeface="Forte" pitchFamily="66" charset="0"/>
              </a:rPr>
            </a:br>
            <a:r>
              <a:rPr lang="en-IN" sz="4900" i="1" dirty="0" err="1" smtClean="0">
                <a:solidFill>
                  <a:schemeClr val="tx1"/>
                </a:solidFill>
                <a:latin typeface="EucrosiaUPC" pitchFamily="18" charset="-34"/>
                <a:cs typeface="EucrosiaUPC" pitchFamily="18" charset="-34"/>
              </a:rPr>
              <a:t>Lovepreet</a:t>
            </a:r>
            <a:r>
              <a:rPr lang="en-IN" sz="4900" i="1" dirty="0" smtClean="0">
                <a:solidFill>
                  <a:schemeClr val="tx1"/>
                </a:solidFill>
                <a:latin typeface="EucrosiaUPC" pitchFamily="18" charset="-34"/>
                <a:cs typeface="EucrosiaUPC" pitchFamily="18" charset="-34"/>
              </a:rPr>
              <a:t> Kaur</a:t>
            </a:r>
            <a:br>
              <a:rPr lang="en-IN" sz="4900" i="1" dirty="0" smtClean="0">
                <a:solidFill>
                  <a:schemeClr val="tx1"/>
                </a:solidFill>
                <a:latin typeface="EucrosiaUPC" pitchFamily="18" charset="-34"/>
                <a:cs typeface="EucrosiaUPC" pitchFamily="18" charset="-34"/>
              </a:rPr>
            </a:br>
            <a:r>
              <a:rPr lang="en-IN" sz="4900" i="1" dirty="0" smtClean="0">
                <a:solidFill>
                  <a:schemeClr val="tx1"/>
                </a:solidFill>
                <a:latin typeface="EucrosiaUPC" pitchFamily="18" charset="-34"/>
                <a:cs typeface="EucrosiaUPC" pitchFamily="18" charset="-34"/>
              </a:rPr>
              <a:t>Department of CSE/IT</a:t>
            </a:r>
            <a:br>
              <a:rPr lang="en-IN" sz="4900" i="1" dirty="0" smtClean="0">
                <a:solidFill>
                  <a:schemeClr val="tx1"/>
                </a:solidFill>
                <a:latin typeface="EucrosiaUPC" pitchFamily="18" charset="-34"/>
                <a:cs typeface="EucrosiaUPC" pitchFamily="18" charset="-34"/>
              </a:rPr>
            </a:br>
            <a:r>
              <a:rPr lang="en-IN" sz="4900" i="1" dirty="0" smtClean="0">
                <a:solidFill>
                  <a:schemeClr val="tx1"/>
                </a:solidFill>
                <a:latin typeface="EucrosiaUPC" pitchFamily="18" charset="-34"/>
                <a:cs typeface="EucrosiaUPC" pitchFamily="18" charset="-34"/>
              </a:rPr>
              <a:t>Global Group of Institutes</a:t>
            </a:r>
            <a:endParaRPr lang="en-US" sz="4900" i="1" dirty="0">
              <a:solidFill>
                <a:schemeClr val="tx1"/>
              </a:solidFill>
              <a:latin typeface="EucrosiaUPC" pitchFamily="18" charset="-34"/>
              <a:cs typeface="EucrosiaUPC" pitchFamily="18" charset="-34"/>
            </a:endParaRPr>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57158" y="428604"/>
            <a:ext cx="8429684" cy="14773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222222"/>
                </a:solidFill>
                <a:effectLst/>
                <a:latin typeface="Source Sans Pro"/>
                <a:cs typeface="Arial" pitchFamily="34" charset="0"/>
              </a:rPr>
              <a:t>Types of DBMS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4B8E6"/>
                </a:solidFill>
                <a:effectLst/>
                <a:latin typeface="Arial" pitchFamily="34" charset="0"/>
                <a:cs typeface="Arial" pitchFamily="34" charset="0"/>
                <a:hlinkClick r:id="rId3"/>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4B8E6"/>
              </a:solidFill>
              <a:effectLst/>
              <a:latin typeface="Arial" pitchFamily="34" charset="0"/>
              <a:cs typeface="Arial" pitchFamily="34" charset="0"/>
            </a:endParaRPr>
          </a:p>
        </p:txBody>
      </p:sp>
      <p:pic>
        <p:nvPicPr>
          <p:cNvPr id="38916" name="Picture 4" descr="https://www.guru99.com/images/1/122118_0515_WhatisDBMSA1.png">
            <a:hlinkClick r:id="rId3"/>
          </p:cNvPr>
          <p:cNvPicPr>
            <a:picLocks noChangeAspect="1" noChangeArrowheads="1"/>
          </p:cNvPicPr>
          <p:nvPr/>
        </p:nvPicPr>
        <p:blipFill>
          <a:blip r:embed="rId4" cstate="print"/>
          <a:srcRect/>
          <a:stretch>
            <a:fillRect/>
          </a:stretch>
        </p:blipFill>
        <p:spPr bwMode="auto">
          <a:xfrm>
            <a:off x="285720" y="2285992"/>
            <a:ext cx="8523348" cy="3357587"/>
          </a:xfrm>
          <a:prstGeom prst="rect">
            <a:avLst/>
          </a:prstGeom>
          <a:noFill/>
        </p:spPr>
      </p:pic>
    </p:spTree>
  </p:cSld>
  <p:clrMapOvr>
    <a:masterClrMapping/>
  </p:clrMapOvr>
  <p:transition spd="slow">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28600"/>
            <a:ext cx="8215370" cy="666331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3600" b="1" dirty="0" smtClean="0"/>
              <a:t>Popular DBMS Software</a:t>
            </a:r>
          </a:p>
          <a:p>
            <a:endParaRPr lang="en-US" dirty="0" smtClean="0"/>
          </a:p>
          <a:p>
            <a:pPr marL="457200" indent="-457200">
              <a:lnSpc>
                <a:spcPct val="150000"/>
              </a:lnSpc>
              <a:buFont typeface="+mj-lt"/>
              <a:buAutoNum type="alphaLcParenR"/>
            </a:pPr>
            <a:r>
              <a:rPr lang="en-US" sz="2400" dirty="0" err="1" smtClean="0"/>
              <a:t>MySQL</a:t>
            </a:r>
            <a:endParaRPr lang="en-US" sz="2400" dirty="0" smtClean="0"/>
          </a:p>
          <a:p>
            <a:pPr marL="457200" indent="-457200">
              <a:lnSpc>
                <a:spcPct val="150000"/>
              </a:lnSpc>
              <a:buFont typeface="+mj-lt"/>
              <a:buAutoNum type="alphaLcParenR"/>
            </a:pPr>
            <a:r>
              <a:rPr lang="en-US" sz="2400" dirty="0" smtClean="0"/>
              <a:t>Microsoft Access</a:t>
            </a:r>
          </a:p>
          <a:p>
            <a:pPr marL="457200" indent="-457200">
              <a:lnSpc>
                <a:spcPct val="150000"/>
              </a:lnSpc>
              <a:buFont typeface="+mj-lt"/>
              <a:buAutoNum type="alphaLcParenR"/>
            </a:pPr>
            <a:r>
              <a:rPr lang="en-US" sz="2400" dirty="0" smtClean="0"/>
              <a:t>Oracle</a:t>
            </a:r>
          </a:p>
          <a:p>
            <a:pPr marL="457200" indent="-457200">
              <a:lnSpc>
                <a:spcPct val="150000"/>
              </a:lnSpc>
              <a:buFont typeface="+mj-lt"/>
              <a:buAutoNum type="alphaLcParenR"/>
            </a:pPr>
            <a:r>
              <a:rPr lang="en-US" sz="2400" dirty="0" err="1" smtClean="0"/>
              <a:t>PostgreSQL</a:t>
            </a:r>
            <a:endParaRPr lang="en-US" sz="2400" dirty="0" smtClean="0"/>
          </a:p>
          <a:p>
            <a:pPr marL="457200" indent="-457200">
              <a:lnSpc>
                <a:spcPct val="150000"/>
              </a:lnSpc>
              <a:buFont typeface="+mj-lt"/>
              <a:buAutoNum type="alphaLcParenR"/>
            </a:pPr>
            <a:r>
              <a:rPr lang="en-US" sz="2400" dirty="0" err="1" smtClean="0"/>
              <a:t>dBASE</a:t>
            </a:r>
            <a:endParaRPr lang="en-US" sz="2400" dirty="0" smtClean="0"/>
          </a:p>
          <a:p>
            <a:pPr marL="457200" indent="-457200">
              <a:lnSpc>
                <a:spcPct val="150000"/>
              </a:lnSpc>
              <a:buFont typeface="+mj-lt"/>
              <a:buAutoNum type="alphaLcParenR"/>
            </a:pPr>
            <a:r>
              <a:rPr lang="en-US" sz="2400" dirty="0" smtClean="0"/>
              <a:t>IBM DB2</a:t>
            </a:r>
          </a:p>
          <a:p>
            <a:pPr marL="457200" indent="-457200">
              <a:lnSpc>
                <a:spcPct val="150000"/>
              </a:lnSpc>
              <a:buFont typeface="+mj-lt"/>
              <a:buAutoNum type="alphaLcParenR"/>
            </a:pPr>
            <a:r>
              <a:rPr lang="en-US" sz="2400" dirty="0" err="1" smtClean="0"/>
              <a:t>LibreOffice</a:t>
            </a:r>
            <a:r>
              <a:rPr lang="en-US" sz="2400" dirty="0" smtClean="0"/>
              <a:t> Base</a:t>
            </a:r>
          </a:p>
          <a:p>
            <a:pPr marL="457200" indent="-457200">
              <a:lnSpc>
                <a:spcPct val="150000"/>
              </a:lnSpc>
              <a:buFont typeface="+mj-lt"/>
              <a:buAutoNum type="alphaLcParenR"/>
            </a:pPr>
            <a:r>
              <a:rPr lang="en-US" sz="2400" dirty="0" err="1" smtClean="0"/>
              <a:t>MariaDB</a:t>
            </a:r>
            <a:endParaRPr lang="en-US" sz="2400" dirty="0" smtClean="0"/>
          </a:p>
          <a:p>
            <a:pPr marL="457200" indent="-457200">
              <a:lnSpc>
                <a:spcPct val="150000"/>
              </a:lnSpc>
              <a:buFont typeface="+mj-lt"/>
              <a:buAutoNum type="alphaLcParenR"/>
            </a:pPr>
            <a:r>
              <a:rPr lang="en-US" sz="2400" dirty="0" smtClean="0"/>
              <a:t>Microsoft SQL Server </a:t>
            </a:r>
          </a:p>
          <a:p>
            <a:pPr marL="457200" indent="-457200">
              <a:lnSpc>
                <a:spcPct val="150000"/>
              </a:lnSpc>
              <a:buFont typeface="+mj-lt"/>
              <a:buAutoNum type="alphaLcParenR"/>
            </a:pPr>
            <a:r>
              <a:rPr lang="en-US" sz="2400" dirty="0" err="1" smtClean="0"/>
              <a:t>mongoDB</a:t>
            </a:r>
            <a:endParaRPr lang="en-US" sz="2400" dirty="0"/>
          </a:p>
        </p:txBody>
      </p:sp>
    </p:spTree>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50000">
              <a:schemeClr val="accent4">
                <a:lumMod val="60000"/>
                <a:lumOff val="40000"/>
              </a:schemeClr>
            </a:gs>
            <a:gs pos="100000">
              <a:schemeClr val="accent4">
                <a:lumMod val="7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28802"/>
            <a:ext cx="9144000" cy="2286016"/>
          </a:xfrm>
          <a:ln w="76200">
            <a:solidFill>
              <a:schemeClr val="accent4">
                <a:lumMod val="50000"/>
              </a:schemeClr>
            </a:solidFill>
          </a:ln>
        </p:spPr>
        <p:style>
          <a:lnRef idx="1">
            <a:schemeClr val="accent4"/>
          </a:lnRef>
          <a:fillRef idx="2">
            <a:schemeClr val="accent4"/>
          </a:fillRef>
          <a:effectRef idx="1">
            <a:schemeClr val="accent4"/>
          </a:effectRef>
          <a:fontRef idx="minor">
            <a:schemeClr val="dk1"/>
          </a:fontRef>
        </p:style>
        <p:txBody>
          <a:bodyPr>
            <a:normAutofit/>
          </a:bodyPr>
          <a:lstStyle/>
          <a:p>
            <a:r>
              <a:rPr lang="en-IN" sz="8800" dirty="0" smtClean="0">
                <a:latin typeface="Forte" pitchFamily="66" charset="0"/>
              </a:rPr>
              <a:t>Thanks</a:t>
            </a:r>
            <a:endParaRPr lang="en-US" sz="8800" dirty="0">
              <a:latin typeface="Forte" pitchFamily="66" charset="0"/>
            </a:endParaRPr>
          </a:p>
        </p:txBody>
      </p:sp>
    </p:spTree>
  </p:cSld>
  <p:clrMapOvr>
    <a:masterClrMapping/>
  </p:clrMapOvr>
  <p:transition spd="slow">
    <p:split orient="ver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IN" b="1" dirty="0" smtClean="0">
                <a:latin typeface="Algerian" pitchFamily="82" charset="0"/>
              </a:rPr>
              <a:t>Introduction</a:t>
            </a:r>
            <a:r>
              <a:rPr lang="en-IN" dirty="0" smtClean="0"/>
              <a:t> </a:t>
            </a:r>
            <a:endParaRPr lang="en-US" dirty="0"/>
          </a:p>
        </p:txBody>
      </p:sp>
      <p:sp>
        <p:nvSpPr>
          <p:cNvPr id="7" name="Content Placeholder 6"/>
          <p:cNvSpPr>
            <a:spLocks noGrp="1"/>
          </p:cNvSpPr>
          <p:nvPr>
            <p:ph idx="1"/>
          </p:nvPr>
        </p:nvSpPr>
        <p:spPr>
          <a:xfrm>
            <a:off x="457200" y="1785926"/>
            <a:ext cx="8229600" cy="4714908"/>
          </a:xfrm>
        </p:spPr>
        <p:style>
          <a:lnRef idx="1">
            <a:schemeClr val="accent4"/>
          </a:lnRef>
          <a:fillRef idx="2">
            <a:schemeClr val="accent4"/>
          </a:fillRef>
          <a:effectRef idx="1">
            <a:schemeClr val="accent4"/>
          </a:effectRef>
          <a:fontRef idx="minor">
            <a:schemeClr val="dk1"/>
          </a:fontRef>
        </p:style>
        <p:txBody>
          <a:bodyPr>
            <a:noAutofit/>
          </a:bodyPr>
          <a:lstStyle/>
          <a:p>
            <a:r>
              <a:rPr lang="en-IN" b="1" dirty="0" smtClean="0">
                <a:cs typeface="Times New Roman" pitchFamily="18" charset="0"/>
              </a:rPr>
              <a:t>Data :- </a:t>
            </a:r>
            <a:r>
              <a:rPr lang="en-US" dirty="0">
                <a:cs typeface="Times New Roman" pitchFamily="18" charset="0"/>
              </a:rPr>
              <a:t>Data is </a:t>
            </a:r>
            <a:r>
              <a:rPr lang="en-US" dirty="0" err="1">
                <a:cs typeface="Times New Roman" pitchFamily="18" charset="0"/>
              </a:rPr>
              <a:t>unorganised</a:t>
            </a:r>
            <a:r>
              <a:rPr lang="en-US" dirty="0">
                <a:cs typeface="Times New Roman" pitchFamily="18" charset="0"/>
              </a:rPr>
              <a:t> raw facts that need processing without which it is seemingly random and useless to </a:t>
            </a:r>
            <a:r>
              <a:rPr lang="en-US" dirty="0" smtClean="0">
                <a:cs typeface="Times New Roman" pitchFamily="18" charset="0"/>
              </a:rPr>
              <a:t>humans . </a:t>
            </a:r>
            <a:r>
              <a:rPr lang="en-US" dirty="0">
                <a:cs typeface="Times New Roman" pitchFamily="18" charset="0"/>
              </a:rPr>
              <a:t>An example of data is a student’s test </a:t>
            </a:r>
            <a:r>
              <a:rPr lang="en-US" dirty="0" smtClean="0">
                <a:cs typeface="Times New Roman" pitchFamily="18" charset="0"/>
              </a:rPr>
              <a:t>score.</a:t>
            </a:r>
          </a:p>
          <a:p>
            <a:r>
              <a:rPr lang="en-IN" b="1" dirty="0" smtClean="0">
                <a:cs typeface="Times New Roman" pitchFamily="18" charset="0"/>
              </a:rPr>
              <a:t>Information :- </a:t>
            </a:r>
            <a:r>
              <a:rPr lang="en-US" dirty="0">
                <a:cs typeface="Times New Roman" pitchFamily="18" charset="0"/>
              </a:rPr>
              <a:t>Information is a processed, </a:t>
            </a:r>
            <a:r>
              <a:rPr lang="en-US" dirty="0" err="1">
                <a:cs typeface="Times New Roman" pitchFamily="18" charset="0"/>
              </a:rPr>
              <a:t>organised</a:t>
            </a:r>
            <a:r>
              <a:rPr lang="en-US" dirty="0">
                <a:cs typeface="Times New Roman" pitchFamily="18" charset="0"/>
              </a:rPr>
              <a:t> data presented in a given context and is useful to humans</a:t>
            </a:r>
            <a:r>
              <a:rPr lang="en-US" dirty="0" smtClean="0">
                <a:cs typeface="Times New Roman" pitchFamily="18" charset="0"/>
              </a:rPr>
              <a:t>. </a:t>
            </a:r>
            <a:r>
              <a:rPr lang="en-US" dirty="0">
                <a:cs typeface="Times New Roman" pitchFamily="18" charset="0"/>
              </a:rPr>
              <a:t>The average score of a class is the information derived from the given data.</a:t>
            </a:r>
            <a:endParaRPr lang="en-US" b="1" dirty="0">
              <a:cs typeface="Times New Roman" pitchFamily="18" charset="0"/>
            </a:endParaRPr>
          </a:p>
        </p:txBody>
      </p:sp>
    </p:spTree>
  </p:cSld>
  <p:clrMapOvr>
    <a:masterClrMapping/>
  </p:clrMapOvr>
  <p:transition spd="slow">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50000">
              <a:schemeClr val="accent2">
                <a:lumMod val="60000"/>
                <a:lumOff val="40000"/>
              </a:schemeClr>
            </a:gs>
            <a:gs pos="100000">
              <a:schemeClr val="accent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428596" y="357167"/>
            <a:ext cx="8286808" cy="6370975"/>
          </a:xfrm>
          <a:prstGeom prst="rect">
            <a:avLst/>
          </a:prstGeom>
        </p:spPr>
        <p:txBody>
          <a:bodyPr wrap="square">
            <a:spAutoFit/>
          </a:bodyPr>
          <a:lstStyle/>
          <a:p>
            <a:r>
              <a:rPr lang="en-IN" sz="2400" b="1" dirty="0" smtClean="0">
                <a:latin typeface="Calibri" pitchFamily="34" charset="0"/>
                <a:cs typeface="Calibri" pitchFamily="34" charset="0"/>
              </a:rPr>
              <a:t>Database :- </a:t>
            </a:r>
            <a:r>
              <a:rPr lang="en-US" sz="2400" dirty="0" smtClean="0">
                <a:latin typeface="Calibri" pitchFamily="34" charset="0"/>
                <a:cs typeface="Calibri" pitchFamily="34" charset="0"/>
              </a:rPr>
              <a:t>Database is a collection of inter-related data which helps in efficient retrieval, insertion and deletion of data from database and organizes the data in the form of tables, views, schemas, reports etc. </a:t>
            </a:r>
          </a:p>
          <a:p>
            <a:r>
              <a:rPr lang="en-US" sz="2400" dirty="0" smtClean="0">
                <a:latin typeface="Calibri" pitchFamily="34" charset="0"/>
                <a:cs typeface="Calibri" pitchFamily="34" charset="0"/>
              </a:rPr>
              <a:t>For Example, university database organizes the data about students, faculty, and admin staff etc. which helps in efficient retrieval, insertion and deletion of data from it.</a:t>
            </a:r>
          </a:p>
          <a:p>
            <a:r>
              <a:rPr lang="en-US" sz="2400" dirty="0" smtClean="0">
                <a:latin typeface="Calibri" pitchFamily="34" charset="0"/>
                <a:cs typeface="Calibri" pitchFamily="34" charset="0"/>
              </a:rPr>
              <a:t>Your electricity service provider is obviously using a database to manage billing , client related issues, to handle fault data, etc.</a:t>
            </a:r>
            <a:endParaRPr lang="en-IN" sz="2400" b="1" dirty="0" smtClean="0">
              <a:latin typeface="Calibri" pitchFamily="34" charset="0"/>
              <a:cs typeface="Calibri" pitchFamily="34" charset="0"/>
            </a:endParaRPr>
          </a:p>
          <a:p>
            <a:endParaRPr lang="en-IN" sz="2400" b="1" dirty="0" smtClean="0">
              <a:solidFill>
                <a:schemeClr val="accent4">
                  <a:lumMod val="60000"/>
                  <a:lumOff val="40000"/>
                </a:schemeClr>
              </a:solidFill>
            </a:endParaRPr>
          </a:p>
          <a:p>
            <a:endParaRPr lang="en-IN" sz="2400" b="1" dirty="0" smtClean="0"/>
          </a:p>
          <a:p>
            <a:endParaRPr lang="en-IN" sz="2400" b="1" dirty="0" smtClean="0"/>
          </a:p>
          <a:p>
            <a:endParaRPr lang="en-IN" sz="2400" b="1" dirty="0" smtClean="0"/>
          </a:p>
          <a:p>
            <a:endParaRPr lang="en-IN" sz="2400" b="1" dirty="0" smtClean="0"/>
          </a:p>
          <a:p>
            <a:endParaRPr lang="en-IN" sz="2400" b="1" dirty="0" smtClean="0"/>
          </a:p>
          <a:p>
            <a:endParaRPr lang="en-IN" sz="2400" b="1" dirty="0" smtClean="0"/>
          </a:p>
          <a:p>
            <a:r>
              <a:rPr lang="en-IN" sz="2400" b="1" dirty="0" smtClean="0"/>
              <a:t>                                                                                </a:t>
            </a:r>
            <a:r>
              <a:rPr lang="en-IN" b="1" dirty="0" smtClean="0"/>
              <a:t>Fig. Database Icon </a:t>
            </a:r>
            <a:r>
              <a:rPr lang="en-IN" sz="2400" b="1" dirty="0" smtClean="0"/>
              <a:t>     </a:t>
            </a:r>
          </a:p>
        </p:txBody>
      </p:sp>
      <p:pic>
        <p:nvPicPr>
          <p:cNvPr id="3" name="Picture 2" descr="images.jpg"/>
          <p:cNvPicPr>
            <a:picLocks noChangeAspect="1"/>
          </p:cNvPicPr>
          <p:nvPr/>
        </p:nvPicPr>
        <p:blipFill>
          <a:blip r:embed="rId3" cstate="print"/>
          <a:stretch>
            <a:fillRect/>
          </a:stretch>
        </p:blipFill>
        <p:spPr>
          <a:xfrm>
            <a:off x="3143240" y="3929066"/>
            <a:ext cx="2643206" cy="2643206"/>
          </a:xfrm>
          <a:prstGeom prst="rect">
            <a:avLst/>
          </a:prstGeom>
        </p:spPr>
      </p:pic>
    </p:spTree>
  </p:cSld>
  <p:clrMapOvr>
    <a:overrideClrMapping bg1="lt1" tx1="dk1" bg2="lt2" tx2="dk2" accent1="accent1" accent2="accent2" accent3="accent3" accent4="accent4" accent5="accent5" accent6="accent6" hlink="hlink" folHlink="folHlink"/>
  </p:clrMapOvr>
  <p:transition spd="slow">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452431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b="1" dirty="0" smtClean="0"/>
              <a:t>What is a Database Management System (DBMS)?</a:t>
            </a:r>
          </a:p>
          <a:p>
            <a:endParaRPr lang="en-US" sz="2400" b="1" dirty="0" smtClean="0"/>
          </a:p>
          <a:p>
            <a:pPr>
              <a:buFont typeface="Wingdings" pitchFamily="2" charset="2"/>
              <a:buChar char="q"/>
            </a:pPr>
            <a:r>
              <a:rPr lang="en-US" sz="2400" dirty="0" smtClean="0"/>
              <a:t> Database Management System (DBMS) is a collection of programs which enables its users to access database, manipulate data, reporting / representation of  data .</a:t>
            </a:r>
          </a:p>
          <a:p>
            <a:pPr>
              <a:buFont typeface="Wingdings" pitchFamily="2" charset="2"/>
              <a:buChar char="q"/>
            </a:pPr>
            <a:r>
              <a:rPr lang="en-US" sz="2400" dirty="0" smtClean="0"/>
              <a:t> It also helps to control access to the  database.</a:t>
            </a:r>
          </a:p>
          <a:p>
            <a:pPr>
              <a:buFont typeface="Wingdings" pitchFamily="2" charset="2"/>
              <a:buChar char="q"/>
            </a:pPr>
            <a:r>
              <a:rPr lang="en-US" sz="2400" dirty="0" smtClean="0"/>
              <a:t> DBMS allows users to create their own databases as per their requirement. The term “DBMS” includes the user of the database and other application programs. It provides an interface between the data and the software application.</a:t>
            </a:r>
          </a:p>
          <a:p>
            <a:r>
              <a:rPr lang="en-US" sz="2400" dirty="0" smtClean="0"/>
              <a:t/>
            </a:r>
            <a:br>
              <a:rPr lang="en-US" sz="2400" dirty="0" smtClean="0"/>
            </a:br>
            <a:endParaRPr lang="en-US" sz="2400" dirty="0"/>
          </a:p>
        </p:txBody>
      </p:sp>
      <p:pic>
        <p:nvPicPr>
          <p:cNvPr id="3" name="Picture 2" descr="unnamed.png"/>
          <p:cNvPicPr>
            <a:picLocks noChangeAspect="1"/>
          </p:cNvPicPr>
          <p:nvPr/>
        </p:nvPicPr>
        <p:blipFill>
          <a:blip r:embed="rId2" cstate="print"/>
          <a:stretch>
            <a:fillRect/>
          </a:stretch>
        </p:blipFill>
        <p:spPr>
          <a:xfrm>
            <a:off x="2285984" y="4286256"/>
            <a:ext cx="4429156" cy="2571744"/>
          </a:xfrm>
          <a:prstGeom prst="rect">
            <a:avLst/>
          </a:prstGeom>
        </p:spPr>
      </p:pic>
    </p:spTree>
  </p:cSld>
  <p:clrMapOvr>
    <a:masterClrMapping/>
  </p:clrMapOvr>
  <p:transition spd="slow">
    <p:strips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8286808" cy="581697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b="1" dirty="0" smtClean="0"/>
              <a:t>Characteristics of Database Management System</a:t>
            </a:r>
          </a:p>
          <a:p>
            <a:endParaRPr lang="en-US" sz="2800" b="1" dirty="0" smtClean="0"/>
          </a:p>
          <a:p>
            <a:pPr>
              <a:lnSpc>
                <a:spcPct val="150000"/>
              </a:lnSpc>
              <a:buFont typeface="Wingdings" pitchFamily="2" charset="2"/>
              <a:buChar char="v"/>
            </a:pPr>
            <a:r>
              <a:rPr lang="en-US" sz="2400" dirty="0" smtClean="0"/>
              <a:t>Provides security and removes redundancy.</a:t>
            </a:r>
          </a:p>
          <a:p>
            <a:pPr>
              <a:lnSpc>
                <a:spcPct val="150000"/>
              </a:lnSpc>
              <a:buFont typeface="Wingdings" pitchFamily="2" charset="2"/>
              <a:buChar char="v"/>
            </a:pPr>
            <a:r>
              <a:rPr lang="en-US" sz="2400" dirty="0" smtClean="0"/>
              <a:t>Support of multiple views of the data</a:t>
            </a:r>
          </a:p>
          <a:p>
            <a:pPr>
              <a:lnSpc>
                <a:spcPct val="150000"/>
              </a:lnSpc>
              <a:buFont typeface="Wingdings" pitchFamily="2" charset="2"/>
              <a:buChar char="v"/>
            </a:pPr>
            <a:r>
              <a:rPr lang="en-US" sz="2400" dirty="0" smtClean="0"/>
              <a:t>Sharing of data and multiuser transaction processing</a:t>
            </a:r>
          </a:p>
          <a:p>
            <a:pPr>
              <a:lnSpc>
                <a:spcPct val="150000"/>
              </a:lnSpc>
              <a:buFont typeface="Wingdings" pitchFamily="2" charset="2"/>
              <a:buChar char="v"/>
            </a:pPr>
            <a:r>
              <a:rPr lang="en-US" sz="2400" dirty="0" smtClean="0"/>
              <a:t>DBMS allows entities and relations among them to form tables.</a:t>
            </a:r>
          </a:p>
          <a:p>
            <a:pPr>
              <a:lnSpc>
                <a:spcPct val="150000"/>
              </a:lnSpc>
              <a:buFont typeface="Wingdings" pitchFamily="2" charset="2"/>
              <a:buChar char="v"/>
            </a:pPr>
            <a:r>
              <a:rPr lang="en-US" sz="2400" dirty="0" smtClean="0"/>
              <a:t>It follows the ACID concept ( Atomicity, Consistency, Isolation, and Durability).</a:t>
            </a:r>
          </a:p>
          <a:p>
            <a:pPr>
              <a:lnSpc>
                <a:spcPct val="150000"/>
              </a:lnSpc>
              <a:buFont typeface="Wingdings" pitchFamily="2" charset="2"/>
              <a:buChar char="v"/>
            </a:pPr>
            <a:r>
              <a:rPr lang="en-US" sz="2400" dirty="0" smtClean="0"/>
              <a:t>DBMS supports multi-user environment that allows users to access and manipulate data in parallel.</a:t>
            </a:r>
          </a:p>
          <a:p>
            <a:endParaRPr lang="en-US" sz="2800" dirty="0"/>
          </a:p>
        </p:txBody>
      </p:sp>
    </p:spTree>
  </p:cSld>
  <p:clrMapOvr>
    <a:masterClrMapping/>
  </p:clrMapOvr>
  <p:transition spd="slow">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928667"/>
          <a:ext cx="8143932" cy="5500744"/>
        </p:xfrm>
        <a:graphic>
          <a:graphicData uri="http://schemas.openxmlformats.org/drawingml/2006/table">
            <a:tbl>
              <a:tblPr/>
              <a:tblGrid>
                <a:gridCol w="4071966"/>
                <a:gridCol w="4071966"/>
              </a:tblGrid>
              <a:tr h="496840">
                <a:tc>
                  <a:txBody>
                    <a:bodyPr/>
                    <a:lstStyle/>
                    <a:p>
                      <a:pPr algn="l" fontAlgn="t"/>
                      <a:r>
                        <a:rPr lang="en-US" sz="2400" b="1" dirty="0"/>
                        <a:t>Component Name</a:t>
                      </a:r>
                      <a:endParaRPr lang="en-US" sz="2400" dirty="0"/>
                    </a:p>
                  </a:txBody>
                  <a:tcPr marL="65548" marR="65548" marT="65548" marB="65548">
                    <a:lnL w="12700" cap="flat" cmpd="sng" algn="ctr">
                      <a:solidFill>
                        <a:srgbClr val="308838"/>
                      </a:solidFill>
                      <a:prstDash val="solid"/>
                      <a:round/>
                      <a:headEnd type="none" w="med" len="med"/>
                      <a:tailEnd type="none" w="med" len="med"/>
                    </a:lnL>
                    <a:lnR w="12700" cap="flat" cmpd="sng" algn="ctr">
                      <a:solidFill>
                        <a:srgbClr val="D0EF2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c>
                  <a:txBody>
                    <a:bodyPr/>
                    <a:lstStyle/>
                    <a:p>
                      <a:pPr algn="l" fontAlgn="t"/>
                      <a:r>
                        <a:rPr lang="en-US" sz="2400" b="1" dirty="0"/>
                        <a:t>Task</a:t>
                      </a:r>
                      <a:endParaRPr lang="en-US" sz="2400" dirty="0"/>
                    </a:p>
                  </a:txBody>
                  <a:tcPr marL="65548" marR="65548" marT="65548" marB="65548">
                    <a:lnL w="12700" cap="flat" cmpd="sng" algn="ctr">
                      <a:solidFill>
                        <a:srgbClr val="D0EF2F"/>
                      </a:solidFill>
                      <a:prstDash val="solid"/>
                      <a:round/>
                      <a:headEnd type="none" w="med" len="med"/>
                      <a:tailEnd type="none" w="med" len="med"/>
                    </a:lnL>
                    <a:lnR w="12700" cap="flat" cmpd="sng" algn="ctr">
                      <a:solidFill>
                        <a:srgbClr val="50F24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r>
              <a:tr h="1455031">
                <a:tc>
                  <a:txBody>
                    <a:bodyPr/>
                    <a:lstStyle/>
                    <a:p>
                      <a:pPr algn="l" fontAlgn="t"/>
                      <a:r>
                        <a:rPr lang="en-US" sz="2000" dirty="0"/>
                        <a:t>Application Programmers</a:t>
                      </a:r>
                    </a:p>
                  </a:txBody>
                  <a:tcPr marL="65548" marR="65548" marT="65548" marB="65548">
                    <a:lnL w="12700" cap="flat" cmpd="sng" algn="ctr">
                      <a:solidFill>
                        <a:srgbClr val="40854B"/>
                      </a:solidFill>
                      <a:prstDash val="solid"/>
                      <a:round/>
                      <a:headEnd type="none" w="med" len="med"/>
                      <a:tailEnd type="none" w="med" len="med"/>
                    </a:lnL>
                    <a:lnR w="12700" cap="flat" cmpd="sng" algn="ctr">
                      <a:solidFill>
                        <a:srgbClr val="F0843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c>
                  <a:txBody>
                    <a:bodyPr/>
                    <a:lstStyle/>
                    <a:p>
                      <a:pPr algn="l" fontAlgn="t"/>
                      <a:r>
                        <a:rPr lang="en-US" sz="2000" dirty="0"/>
                        <a:t>The Application programmers write programs in various programming languages to interact with databases.</a:t>
                      </a:r>
                    </a:p>
                  </a:txBody>
                  <a:tcPr marL="65548" marR="65548" marT="65548" marB="65548">
                    <a:lnL w="12700" cap="flat" cmpd="sng" algn="ctr">
                      <a:solidFill>
                        <a:srgbClr val="F08438"/>
                      </a:solidFill>
                      <a:prstDash val="solid"/>
                      <a:round/>
                      <a:headEnd type="none" w="med" len="med"/>
                      <a:tailEnd type="none" w="med" len="med"/>
                    </a:lnL>
                    <a:lnR w="12700" cap="flat" cmpd="sng" algn="ctr">
                      <a:solidFill>
                        <a:srgbClr val="10893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r>
              <a:tr h="1455031">
                <a:tc>
                  <a:txBody>
                    <a:bodyPr/>
                    <a:lstStyle/>
                    <a:p>
                      <a:pPr algn="l" fontAlgn="t"/>
                      <a:r>
                        <a:rPr lang="en-US" sz="2000"/>
                        <a:t>Database Administrators</a:t>
                      </a:r>
                    </a:p>
                  </a:txBody>
                  <a:tcPr marL="65548" marR="65548" marT="65548" marB="65548">
                    <a:lnL w="12700" cap="flat" cmpd="sng" algn="ctr">
                      <a:solidFill>
                        <a:srgbClr val="B0854B"/>
                      </a:solidFill>
                      <a:prstDash val="solid"/>
                      <a:round/>
                      <a:headEnd type="none" w="med" len="med"/>
                      <a:tailEnd type="none" w="med" len="med"/>
                    </a:lnL>
                    <a:lnR w="12700" cap="flat" cmpd="sng" algn="ctr">
                      <a:solidFill>
                        <a:srgbClr val="F0E44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c>
                  <a:txBody>
                    <a:bodyPr/>
                    <a:lstStyle/>
                    <a:p>
                      <a:pPr algn="l" fontAlgn="t"/>
                      <a:r>
                        <a:rPr lang="en-US" sz="2000" dirty="0"/>
                        <a:t>Database Admin is responsible for managing the entire DBMS system. </a:t>
                      </a:r>
                      <a:r>
                        <a:rPr lang="en-US" sz="2000" dirty="0" err="1"/>
                        <a:t>He/She</a:t>
                      </a:r>
                      <a:r>
                        <a:rPr lang="en-US" sz="2000" dirty="0"/>
                        <a:t> is called Database admin or DBA.</a:t>
                      </a:r>
                    </a:p>
                  </a:txBody>
                  <a:tcPr marL="65548" marR="65548" marT="65548" marB="65548">
                    <a:lnL w="12700" cap="flat" cmpd="sng" algn="ctr">
                      <a:solidFill>
                        <a:srgbClr val="F0E44B"/>
                      </a:solidFill>
                      <a:prstDash val="solid"/>
                      <a:round/>
                      <a:headEnd type="none" w="med" len="med"/>
                      <a:tailEnd type="none" w="med" len="med"/>
                    </a:lnL>
                    <a:lnR w="12700" cap="flat" cmpd="sng" algn="ctr">
                      <a:solidFill>
                        <a:srgbClr val="C0E44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lumMod val="40000"/>
                        <a:lumOff val="60000"/>
                      </a:schemeClr>
                    </a:solidFill>
                  </a:tcPr>
                </a:tc>
              </a:tr>
              <a:tr h="2093826">
                <a:tc>
                  <a:txBody>
                    <a:bodyPr/>
                    <a:lstStyle/>
                    <a:p>
                      <a:pPr algn="l" fontAlgn="t"/>
                      <a:r>
                        <a:rPr lang="en-US" sz="2000"/>
                        <a:t>End-Users</a:t>
                      </a:r>
                    </a:p>
                  </a:txBody>
                  <a:tcPr marL="65548" marR="65548" marT="65548" marB="65548">
                    <a:lnL w="12700" cap="flat" cmpd="sng" algn="ctr">
                      <a:solidFill>
                        <a:srgbClr val="E0E64B"/>
                      </a:solidFill>
                      <a:prstDash val="solid"/>
                      <a:round/>
                      <a:headEnd type="none" w="med" len="med"/>
                      <a:tailEnd type="none" w="med" len="med"/>
                    </a:lnL>
                    <a:lnR w="12700" cap="flat" cmpd="sng" algn="ctr">
                      <a:solidFill>
                        <a:srgbClr val="80B54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E64B"/>
                      </a:solidFill>
                      <a:prstDash val="solid"/>
                      <a:round/>
                      <a:headEnd type="none" w="med" len="med"/>
                      <a:tailEnd type="none" w="med" len="med"/>
                    </a:lnB>
                    <a:solidFill>
                      <a:schemeClr val="accent4">
                        <a:lumMod val="40000"/>
                        <a:lumOff val="60000"/>
                      </a:schemeClr>
                    </a:solidFill>
                  </a:tcPr>
                </a:tc>
                <a:tc>
                  <a:txBody>
                    <a:bodyPr/>
                    <a:lstStyle/>
                    <a:p>
                      <a:pPr algn="l" fontAlgn="t"/>
                      <a:r>
                        <a:rPr lang="en-US" sz="2000" dirty="0"/>
                        <a:t>The end users are the people who interact with the database management system. They conduct various operations on database like retrieving, updating, deleting, etc.</a:t>
                      </a:r>
                    </a:p>
                  </a:txBody>
                  <a:tcPr marL="65548" marR="65548" marT="65548" marB="65548">
                    <a:lnL w="12700" cap="flat" cmpd="sng" algn="ctr">
                      <a:solidFill>
                        <a:srgbClr val="80B54C"/>
                      </a:solidFill>
                      <a:prstDash val="solid"/>
                      <a:round/>
                      <a:headEnd type="none" w="med" len="med"/>
                      <a:tailEnd type="none" w="med" len="med"/>
                    </a:lnL>
                    <a:lnR w="12700" cap="flat" cmpd="sng" algn="ctr">
                      <a:solidFill>
                        <a:srgbClr val="30E74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E74B"/>
                      </a:solidFill>
                      <a:prstDash val="solid"/>
                      <a:round/>
                      <a:headEnd type="none" w="med" len="med"/>
                      <a:tailEnd type="none" w="med" len="med"/>
                    </a:lnB>
                    <a:solidFill>
                      <a:schemeClr val="accent4">
                        <a:lumMod val="40000"/>
                        <a:lumOff val="60000"/>
                      </a:schemeClr>
                    </a:solidFill>
                  </a:tcPr>
                </a:tc>
              </a:tr>
            </a:tbl>
          </a:graphicData>
        </a:graphic>
      </p:graphicFrame>
      <p:sp>
        <p:nvSpPr>
          <p:cNvPr id="1025" name="Rectangle 1"/>
          <p:cNvSpPr>
            <a:spLocks noChangeArrowheads="1"/>
          </p:cNvSpPr>
          <p:nvPr/>
        </p:nvSpPr>
        <p:spPr bwMode="auto">
          <a:xfrm>
            <a:off x="285720" y="0"/>
            <a:ext cx="8572560" cy="86177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222222"/>
                </a:solidFill>
                <a:effectLst/>
                <a:cs typeface="Arial" pitchFamily="34" charset="0"/>
              </a:rPr>
              <a:t>        Users in a DBMS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1071547"/>
          <a:ext cx="8215370" cy="5286411"/>
        </p:xfrm>
        <a:graphic>
          <a:graphicData uri="http://schemas.openxmlformats.org/drawingml/2006/table">
            <a:tbl>
              <a:tblPr>
                <a:effectLst>
                  <a:outerShdw blurRad="63500" sx="102000" sy="102000" algn="ctr" rotWithShape="0">
                    <a:prstClr val="black">
                      <a:alpha val="40000"/>
                    </a:prstClr>
                  </a:outerShdw>
                </a:effectLst>
              </a:tblPr>
              <a:tblGrid>
                <a:gridCol w="4107685"/>
                <a:gridCol w="4107685"/>
              </a:tblGrid>
              <a:tr h="556139">
                <a:tc>
                  <a:txBody>
                    <a:bodyPr/>
                    <a:lstStyle/>
                    <a:p>
                      <a:pPr algn="l" fontAlgn="t"/>
                      <a:r>
                        <a:rPr lang="en-US" sz="2400" b="1" dirty="0"/>
                        <a:t>Sector</a:t>
                      </a:r>
                      <a:endParaRPr lang="en-US" sz="2400" dirty="0"/>
                    </a:p>
                  </a:txBody>
                  <a:tcPr marL="71718" marR="71718" marT="71718" marB="71718">
                    <a:lnL w="12700" cap="flat" cmpd="sng" algn="ctr">
                      <a:solidFill>
                        <a:srgbClr val="D04B3C"/>
                      </a:solidFill>
                      <a:prstDash val="solid"/>
                      <a:round/>
                      <a:headEnd type="none" w="med" len="med"/>
                      <a:tailEnd type="none" w="med" len="med"/>
                    </a:lnL>
                    <a:lnR w="12700" cap="flat" cmpd="sng" algn="ctr">
                      <a:solidFill>
                        <a:srgbClr val="F0B2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b="1"/>
                        <a:t>Use of DBMS</a:t>
                      </a:r>
                      <a:endParaRPr lang="en-US" sz="2400"/>
                    </a:p>
                  </a:txBody>
                  <a:tcPr marL="71718" marR="71718" marT="71718" marB="71718">
                    <a:lnL w="12700" cap="flat" cmpd="sng" algn="ctr">
                      <a:solidFill>
                        <a:srgbClr val="F0B23C"/>
                      </a:solidFill>
                      <a:prstDash val="solid"/>
                      <a:round/>
                      <a:headEnd type="none" w="med" len="med"/>
                      <a:tailEnd type="none" w="med" len="med"/>
                    </a:lnL>
                    <a:lnR w="12700" cap="flat" cmpd="sng" algn="ctr">
                      <a:solidFill>
                        <a:srgbClr val="D04C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272058">
                <a:tc>
                  <a:txBody>
                    <a:bodyPr/>
                    <a:lstStyle/>
                    <a:p>
                      <a:pPr algn="l" fontAlgn="t"/>
                      <a:r>
                        <a:rPr lang="en-US" sz="2400" dirty="0"/>
                        <a:t>Banking</a:t>
                      </a:r>
                    </a:p>
                  </a:txBody>
                  <a:tcPr marL="71718" marR="71718" marT="71718" marB="71718">
                    <a:lnL w="12700" cap="flat" cmpd="sng" algn="ctr">
                      <a:solidFill>
                        <a:srgbClr val="304C3C"/>
                      </a:solidFill>
                      <a:prstDash val="solid"/>
                      <a:round/>
                      <a:headEnd type="none" w="med" len="med"/>
                      <a:tailEnd type="none" w="med" len="med"/>
                    </a:lnL>
                    <a:lnR w="12700" cap="flat" cmpd="sng" algn="ctr">
                      <a:solidFill>
                        <a:srgbClr val="C04B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t>For customer information, account activities, payments, deposits, loans, etc.</a:t>
                      </a:r>
                    </a:p>
                  </a:txBody>
                  <a:tcPr marL="71718" marR="71718" marT="71718" marB="71718">
                    <a:lnL w="12700" cap="flat" cmpd="sng" algn="ctr">
                      <a:solidFill>
                        <a:srgbClr val="C04B3C"/>
                      </a:solidFill>
                      <a:prstDash val="solid"/>
                      <a:round/>
                      <a:headEnd type="none" w="med" len="med"/>
                      <a:tailEnd type="none" w="med" len="med"/>
                    </a:lnL>
                    <a:lnR w="12700" cap="flat" cmpd="sng" algn="ctr">
                      <a:solidFill>
                        <a:srgbClr val="40B1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14098">
                <a:tc>
                  <a:txBody>
                    <a:bodyPr/>
                    <a:lstStyle/>
                    <a:p>
                      <a:pPr algn="l" fontAlgn="t"/>
                      <a:r>
                        <a:rPr lang="en-US" sz="2400" dirty="0"/>
                        <a:t>Airlines</a:t>
                      </a:r>
                    </a:p>
                  </a:txBody>
                  <a:tcPr marL="71718" marR="71718" marT="71718" marB="71718">
                    <a:lnL w="12700" cap="flat" cmpd="sng" algn="ctr">
                      <a:solidFill>
                        <a:srgbClr val="90B73C"/>
                      </a:solidFill>
                      <a:prstDash val="solid"/>
                      <a:round/>
                      <a:headEnd type="none" w="med" len="med"/>
                      <a:tailEnd type="none" w="med" len="med"/>
                    </a:lnL>
                    <a:lnR w="12700" cap="flat" cmpd="sng" algn="ctr">
                      <a:solidFill>
                        <a:srgbClr val="30B9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t>For reservations and schedule information.</a:t>
                      </a:r>
                    </a:p>
                  </a:txBody>
                  <a:tcPr marL="71718" marR="71718" marT="71718" marB="71718">
                    <a:lnL w="12700" cap="flat" cmpd="sng" algn="ctr">
                      <a:solidFill>
                        <a:srgbClr val="30B93C"/>
                      </a:solidFill>
                      <a:prstDash val="solid"/>
                      <a:round/>
                      <a:headEnd type="none" w="med" len="med"/>
                      <a:tailEnd type="none" w="med" len="med"/>
                    </a:lnL>
                    <a:lnR w="12700" cap="flat" cmpd="sng" algn="ctr">
                      <a:solidFill>
                        <a:srgbClr val="B0B8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272058">
                <a:tc>
                  <a:txBody>
                    <a:bodyPr/>
                    <a:lstStyle/>
                    <a:p>
                      <a:pPr algn="l" fontAlgn="t"/>
                      <a:r>
                        <a:rPr lang="en-US" sz="2400"/>
                        <a:t>Universities</a:t>
                      </a:r>
                    </a:p>
                  </a:txBody>
                  <a:tcPr marL="71718" marR="71718" marT="71718" marB="71718">
                    <a:lnL w="12700" cap="flat" cmpd="sng" algn="ctr">
                      <a:solidFill>
                        <a:srgbClr val="70BB3C"/>
                      </a:solidFill>
                      <a:prstDash val="solid"/>
                      <a:round/>
                      <a:headEnd type="none" w="med" len="med"/>
                      <a:tailEnd type="none" w="med" len="med"/>
                    </a:lnL>
                    <a:lnR w="12700" cap="flat" cmpd="sng" algn="ctr">
                      <a:solidFill>
                        <a:srgbClr val="80BC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t>For student information, course registrations, colleges and grades.</a:t>
                      </a:r>
                    </a:p>
                  </a:txBody>
                  <a:tcPr marL="71718" marR="71718" marT="71718" marB="71718">
                    <a:lnL w="12700" cap="flat" cmpd="sng" algn="ctr">
                      <a:solidFill>
                        <a:srgbClr val="80BC3C"/>
                      </a:solidFill>
                      <a:prstDash val="solid"/>
                      <a:round/>
                      <a:headEnd type="none" w="med" len="med"/>
                      <a:tailEnd type="none" w="med" len="med"/>
                    </a:lnL>
                    <a:lnR w="12700" cap="flat" cmpd="sng" algn="ctr">
                      <a:solidFill>
                        <a:srgbClr val="60BC3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272058">
                <a:tc>
                  <a:txBody>
                    <a:bodyPr/>
                    <a:lstStyle/>
                    <a:p>
                      <a:pPr algn="l" fontAlgn="t"/>
                      <a:r>
                        <a:rPr lang="en-US" sz="2400"/>
                        <a:t>Telecommunication</a:t>
                      </a:r>
                    </a:p>
                  </a:txBody>
                  <a:tcPr marL="71718" marR="71718" marT="71718" marB="71718">
                    <a:lnL w="12700" cap="flat" cmpd="sng" algn="ctr">
                      <a:solidFill>
                        <a:srgbClr val="00BE3C"/>
                      </a:solidFill>
                      <a:prstDash val="solid"/>
                      <a:round/>
                      <a:headEnd type="none" w="med" len="med"/>
                      <a:tailEnd type="none" w="med" len="med"/>
                    </a:lnL>
                    <a:lnR w="12700" cap="flat" cmpd="sng" algn="ctr">
                      <a:solidFill>
                        <a:srgbClr val="20BF3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BD3C"/>
                      </a:solidFill>
                      <a:prstDash val="solid"/>
                      <a:round/>
                      <a:headEnd type="none" w="med" len="med"/>
                      <a:tailEnd type="none" w="med" len="med"/>
                    </a:lnB>
                    <a:solidFill>
                      <a:srgbClr val="F9F9F9"/>
                    </a:solidFill>
                  </a:tcPr>
                </a:tc>
                <a:tc>
                  <a:txBody>
                    <a:bodyPr/>
                    <a:lstStyle/>
                    <a:p>
                      <a:pPr algn="l" fontAlgn="t"/>
                      <a:r>
                        <a:rPr lang="en-US" sz="2400" dirty="0"/>
                        <a:t>It helps to keep call records, monthly bills, maintaining balances, etc.</a:t>
                      </a:r>
                    </a:p>
                  </a:txBody>
                  <a:tcPr marL="71718" marR="71718" marT="71718" marB="71718">
                    <a:lnL w="12700" cap="flat" cmpd="sng" algn="ctr">
                      <a:solidFill>
                        <a:srgbClr val="20BF3C"/>
                      </a:solidFill>
                      <a:prstDash val="solid"/>
                      <a:round/>
                      <a:headEnd type="none" w="med" len="med"/>
                      <a:tailEnd type="none" w="med" len="med"/>
                    </a:lnL>
                    <a:lnR w="12700" cap="flat" cmpd="sng" algn="ctr">
                      <a:solidFill>
                        <a:srgbClr val="90BE3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BE3C"/>
                      </a:solidFill>
                      <a:prstDash val="solid"/>
                      <a:round/>
                      <a:headEnd type="none" w="med" len="med"/>
                      <a:tailEnd type="none" w="med" len="med"/>
                    </a:lnB>
                    <a:solidFill>
                      <a:srgbClr val="F9F9F9"/>
                    </a:solidFill>
                  </a:tcPr>
                </a:tc>
              </a:tr>
            </a:tbl>
          </a:graphicData>
        </a:graphic>
      </p:graphicFrame>
      <p:sp>
        <p:nvSpPr>
          <p:cNvPr id="37889" name="Rectangle 1"/>
          <p:cNvSpPr>
            <a:spLocks noChangeArrowheads="1"/>
          </p:cNvSpPr>
          <p:nvPr/>
        </p:nvSpPr>
        <p:spPr bwMode="auto">
          <a:xfrm>
            <a:off x="0" y="0"/>
            <a:ext cx="9144000" cy="861774"/>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1"/>
                </a:solidFill>
                <a:effectLst/>
                <a:latin typeface="+mj-lt"/>
                <a:cs typeface="Arial" pitchFamily="34" charset="0"/>
              </a:rPr>
              <a:t>Applications of DBMS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7"/>
            <a:ext cx="8429684" cy="6063198"/>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3200" b="1" dirty="0" smtClean="0"/>
              <a:t>Advantages of DBMS</a:t>
            </a:r>
          </a:p>
          <a:p>
            <a:pPr algn="ctr"/>
            <a:endParaRPr lang="en-US" sz="3200" b="1" dirty="0" smtClean="0">
              <a:solidFill>
                <a:schemeClr val="accent4">
                  <a:lumMod val="40000"/>
                  <a:lumOff val="60000"/>
                </a:schemeClr>
              </a:solidFill>
            </a:endParaRPr>
          </a:p>
          <a:p>
            <a:pPr algn="just">
              <a:lnSpc>
                <a:spcPct val="150000"/>
              </a:lnSpc>
              <a:buFont typeface="Wingdings" pitchFamily="2" charset="2"/>
              <a:buChar char="v"/>
            </a:pPr>
            <a:r>
              <a:rPr lang="en-US" sz="2400" dirty="0" smtClean="0"/>
              <a:t>DBMS offers a variety of techniques to store &amp; retrieve data.</a:t>
            </a:r>
          </a:p>
          <a:p>
            <a:pPr algn="just">
              <a:lnSpc>
                <a:spcPct val="150000"/>
              </a:lnSpc>
              <a:buFont typeface="Wingdings" pitchFamily="2" charset="2"/>
              <a:buChar char="v"/>
            </a:pPr>
            <a:r>
              <a:rPr lang="en-US" sz="2400" dirty="0" smtClean="0"/>
              <a:t>Application programmers never exposed to details of data representation and storage.</a:t>
            </a:r>
          </a:p>
          <a:p>
            <a:pPr algn="just">
              <a:lnSpc>
                <a:spcPct val="150000"/>
              </a:lnSpc>
              <a:buFont typeface="Wingdings" pitchFamily="2" charset="2"/>
              <a:buChar char="v"/>
            </a:pPr>
            <a:r>
              <a:rPr lang="en-US" sz="2400" dirty="0" smtClean="0"/>
              <a:t>A DBMS uses various powerful functions to store and retrieve data efficiently.</a:t>
            </a:r>
          </a:p>
          <a:p>
            <a:pPr algn="just">
              <a:lnSpc>
                <a:spcPct val="150000"/>
              </a:lnSpc>
              <a:buFont typeface="Wingdings" pitchFamily="2" charset="2"/>
              <a:buChar char="v"/>
            </a:pPr>
            <a:r>
              <a:rPr lang="en-US" sz="2400" dirty="0" smtClean="0"/>
              <a:t>Offers Data Integrity and Security.</a:t>
            </a:r>
          </a:p>
          <a:p>
            <a:pPr algn="just">
              <a:lnSpc>
                <a:spcPct val="150000"/>
              </a:lnSpc>
              <a:buFont typeface="Wingdings" pitchFamily="2" charset="2"/>
              <a:buChar char="v"/>
            </a:pPr>
            <a:r>
              <a:rPr lang="en-US" sz="2400" dirty="0" smtClean="0"/>
              <a:t>A DBMS schedules concurrent access to the data in such a manner that only one user can access the same data at a time.</a:t>
            </a:r>
          </a:p>
          <a:p>
            <a:pPr>
              <a:lnSpc>
                <a:spcPct val="150000"/>
              </a:lnSpc>
              <a:buFont typeface="Wingdings" pitchFamily="2" charset="2"/>
              <a:buChar char="v"/>
            </a:pPr>
            <a:endParaRPr lang="en-US" sz="2400" dirty="0"/>
          </a:p>
        </p:txBody>
      </p:sp>
    </p:spTree>
  </p:cSld>
  <p:clrMapOvr>
    <a:masterClrMapping/>
  </p:clrMapOvr>
  <p:transition spd="slow">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358246" cy="6072230"/>
          </a:xfrm>
          <a:prstGeom prst="rect">
            <a:avLst/>
          </a:prstGeom>
          <a:solidFill>
            <a:schemeClr val="accent4">
              <a:lumMod val="60000"/>
              <a:lumOff val="40000"/>
            </a:schemeClr>
          </a:solidFill>
          <a:ln w="57150">
            <a:solidFill>
              <a:schemeClr val="tx1"/>
            </a:solidFill>
          </a:ln>
        </p:spPr>
        <p:txBody>
          <a:bodyPr wrap="square">
            <a:spAutoFit/>
          </a:bodyPr>
          <a:lstStyle/>
          <a:p>
            <a:pPr algn="ctr"/>
            <a:r>
              <a:rPr lang="en-US" sz="3200" b="1" dirty="0" smtClean="0"/>
              <a:t>Disadvantages of DBMS</a:t>
            </a:r>
          </a:p>
          <a:p>
            <a:pPr algn="just"/>
            <a:endParaRPr lang="en-US" sz="2200" dirty="0" smtClean="0"/>
          </a:p>
          <a:p>
            <a:pPr algn="just">
              <a:lnSpc>
                <a:spcPct val="150000"/>
              </a:lnSpc>
              <a:buFont typeface="Wingdings" pitchFamily="2" charset="2"/>
              <a:buChar char="v"/>
            </a:pPr>
            <a:r>
              <a:rPr lang="en-US" sz="2400" dirty="0" smtClean="0"/>
              <a:t>Cost of Hardware and Software of a DBMS is quite high which increases the budget of your organization.</a:t>
            </a:r>
          </a:p>
          <a:p>
            <a:pPr algn="just">
              <a:lnSpc>
                <a:spcPct val="150000"/>
              </a:lnSpc>
              <a:buFont typeface="Wingdings" pitchFamily="2" charset="2"/>
              <a:buChar char="v"/>
            </a:pPr>
            <a:r>
              <a:rPr lang="en-US" sz="2400" dirty="0" smtClean="0"/>
              <a:t>Most database management systems are often complex systems, so the training for users to use the DBMS is required.</a:t>
            </a:r>
          </a:p>
          <a:p>
            <a:pPr algn="just">
              <a:lnSpc>
                <a:spcPct val="150000"/>
              </a:lnSpc>
              <a:buFont typeface="Wingdings" pitchFamily="2" charset="2"/>
              <a:buChar char="v"/>
            </a:pPr>
            <a:r>
              <a:rPr lang="en-US" sz="2400" dirty="0" smtClean="0"/>
              <a:t>In some organizations, all data is integrated into a single database which can be damaged because of electric failure or database is corrupted on the storage media</a:t>
            </a:r>
          </a:p>
          <a:p>
            <a:pPr algn="just">
              <a:lnSpc>
                <a:spcPct val="150000"/>
              </a:lnSpc>
              <a:buFont typeface="Wingdings" pitchFamily="2" charset="2"/>
              <a:buChar char="v"/>
            </a:pPr>
            <a:r>
              <a:rPr lang="en-US" sz="2400" dirty="0" smtClean="0"/>
              <a:t>Use of the same program at a time by many users sometimes lead to the loss of some data. </a:t>
            </a:r>
          </a:p>
        </p:txBody>
      </p:sp>
    </p:spTree>
  </p:cSld>
  <p:clrMapOvr>
    <a:masterClrMapping/>
  </p:clrMapOvr>
  <p:transition spd="slow">
    <p:split orient="vert" dir="in"/>
  </p:transition>
  <p:timing>
    <p:tnLst>
      <p:par>
        <p:cTn id="1" dur="indefinite" restart="never" nodeType="tmRoot"/>
      </p:par>
    </p:tnLst>
  </p:timing>
</p:sld>
</file>

<file path=ppt/theme/theme1.xml><?xml version="1.0" encoding="utf-8"?>
<a:theme xmlns:a="http://schemas.openxmlformats.org/drawingml/2006/main" name="rdbm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rdbms</Template>
  <TotalTime>32</TotalTime>
  <Words>590</Words>
  <Application>Microsoft Office PowerPoint</Application>
  <PresentationFormat>On-screen Show (4:3)</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rdbms</vt:lpstr>
      <vt:lpstr>Introduction to  Database Management System (DBMS)  Lovepreet Kaur Department of CSE/IT Global Group of Institutes</vt:lpstr>
      <vt:lpstr>Introduction </vt:lpstr>
      <vt:lpstr>Slide 3</vt:lpstr>
      <vt:lpstr>Slide 4</vt:lpstr>
      <vt:lpstr>Slide 5</vt:lpstr>
      <vt:lpstr>Slide 6</vt:lpstr>
      <vt:lpstr>Slide 7</vt:lpstr>
      <vt:lpstr>Slide 8</vt:lpstr>
      <vt:lpstr>Slide 9</vt:lpstr>
      <vt:lpstr>Slide 10</vt:lpstr>
      <vt:lpstr>Slide 11</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Management System (DBMS)</dc:title>
  <dc:creator>Dell</dc:creator>
  <cp:lastModifiedBy>Admin</cp:lastModifiedBy>
  <cp:revision>11</cp:revision>
  <dcterms:created xsi:type="dcterms:W3CDTF">2020-06-28T15:55:40Z</dcterms:created>
  <dcterms:modified xsi:type="dcterms:W3CDTF">2021-08-23T09:03:47Z</dcterms:modified>
</cp:coreProperties>
</file>