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8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4B2B-BA38-4A2F-A66F-94A1CB86DC9E}" type="datetimeFigureOut">
              <a:rPr lang="en-IN" smtClean="0"/>
              <a:pPr/>
              <a:t>21-03-2021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7FD0-8F34-4807-89DE-472FC819A6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ll\Desktop\logo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83475" y="195945"/>
            <a:ext cx="1752600" cy="1143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5" name="Picture 2" descr="https://images.static-collegedunia.com/public/college_data/images/appImage/57397_globall%20ap%20image.jpg?tr=w-1300,h-200,c-force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442755" y="217714"/>
            <a:ext cx="9004664" cy="1143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14401" y="2011683"/>
            <a:ext cx="10136777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bg1"/>
                </a:solidFill>
              </a:rPr>
              <a:t>ECOSYSTEM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8434" y="4343400"/>
            <a:ext cx="6746967" cy="1828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err="1" smtClean="0">
                <a:solidFill>
                  <a:schemeClr val="bg1"/>
                </a:solidFill>
              </a:rPr>
              <a:t>Gurween</a:t>
            </a:r>
            <a:r>
              <a:rPr lang="en-US" sz="4000" b="1" i="1" dirty="0" smtClean="0">
                <a:solidFill>
                  <a:schemeClr val="bg1"/>
                </a:solidFill>
              </a:rPr>
              <a:t> Kaur</a:t>
            </a:r>
          </a:p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Department of CSE/IT</a:t>
            </a:r>
          </a:p>
        </p:txBody>
      </p:sp>
    </p:spTree>
    <p:extLst>
      <p:ext uri="{BB962C8B-B14F-4D97-AF65-F5344CB8AC3E}">
        <p14:creationId xmlns:p14="http://schemas.microsoft.com/office/powerpoint/2010/main" xmlns="" val="178494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 rot="10800000" flipV="1">
            <a:off x="2453637" y="2118965"/>
            <a:ext cx="7281333" cy="10284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THANK</a:t>
            </a:r>
            <a:r>
              <a:rPr kumimoji="0" lang="en-US" sz="6600" b="1" i="0" u="none" strike="noStrike" kern="1200" cap="none" spc="-5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YOU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308" y="298450"/>
            <a:ext cx="454490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0000"/>
                </a:solidFill>
                <a:latin typeface="Cambria"/>
                <a:cs typeface="Cambria"/>
              </a:rPr>
              <a:t>ECOSYSTEMS</a:t>
            </a:r>
            <a:endParaRPr sz="4800">
              <a:solidFill>
                <a:srgbClr val="FF0000"/>
              </a:solidFill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270" y="1271633"/>
            <a:ext cx="10071463" cy="4476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23" y="600891"/>
            <a:ext cx="11286308" cy="5021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195580" rIns="0" bIns="0" rtlCol="0">
            <a:spAutoFit/>
          </a:bodyPr>
          <a:lstStyle/>
          <a:p>
            <a:pPr marL="12700" algn="ctr">
              <a:spcBef>
                <a:spcPts val="1540"/>
              </a:spcBef>
            </a:pPr>
            <a:r>
              <a:rPr lang="en-US" sz="4800" b="1" spc="70" dirty="0" smtClean="0">
                <a:solidFill>
                  <a:srgbClr val="C00000"/>
                </a:solidFill>
                <a:latin typeface="Times New Roman"/>
                <a:cs typeface="Times New Roman"/>
              </a:rPr>
              <a:t>DEFINATION</a:t>
            </a:r>
          </a:p>
          <a:p>
            <a:pPr marL="12700" algn="just">
              <a:spcBef>
                <a:spcPts val="154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/>
                <a:cs typeface="Cambria"/>
              </a:rPr>
              <a:t>An</a:t>
            </a:r>
            <a:r>
              <a:rPr lang="en-US" sz="2400" spc="445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i="1" spc="-10" dirty="0" smtClean="0">
                <a:solidFill>
                  <a:schemeClr val="accent1"/>
                </a:solidFill>
                <a:latin typeface="Cambria"/>
                <a:cs typeface="Cambria"/>
              </a:rPr>
              <a:t>ecosystem</a:t>
            </a:r>
            <a:r>
              <a:rPr lang="en-US" sz="2400" i="1" spc="445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cs typeface="Cambria"/>
              </a:rPr>
              <a:t>is</a:t>
            </a:r>
            <a:r>
              <a:rPr lang="en-US" sz="2400" spc="425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cs typeface="Cambria"/>
              </a:rPr>
              <a:t>a</a:t>
            </a:r>
            <a:r>
              <a:rPr lang="en-US" sz="2400" spc="430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natural</a:t>
            </a:r>
            <a:r>
              <a:rPr lang="en-US" sz="2400" spc="425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unit</a:t>
            </a:r>
            <a:r>
              <a:rPr lang="en-US" sz="2400" spc="430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consisting</a:t>
            </a:r>
            <a:r>
              <a:rPr lang="en-US" sz="2400" spc="434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of</a:t>
            </a:r>
            <a:r>
              <a:rPr lang="en-US" sz="2400" spc="430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all</a:t>
            </a:r>
            <a:r>
              <a:rPr lang="en-US" sz="2400" spc="430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accent1"/>
                </a:solidFill>
                <a:latin typeface="Cambria"/>
                <a:cs typeface="Cambria"/>
              </a:rPr>
              <a:t>plants,</a:t>
            </a:r>
            <a:r>
              <a:rPr lang="en-US" sz="2400" spc="420" dirty="0" smtClean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accent1"/>
                </a:solidFill>
                <a:latin typeface="Cambria"/>
                <a:cs typeface="Cambria"/>
              </a:rPr>
              <a:t>animals, </a:t>
            </a:r>
            <a:r>
              <a:rPr lang="en-US" sz="2400" spc="-515" dirty="0" smtClean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ambria"/>
                <a:cs typeface="Cambria"/>
              </a:rPr>
              <a:t>and </a:t>
            </a:r>
            <a:r>
              <a:rPr lang="en-US" sz="2400" spc="-5" dirty="0" smtClean="0">
                <a:solidFill>
                  <a:schemeClr val="accent1"/>
                </a:solidFill>
                <a:latin typeface="Cambria"/>
                <a:cs typeface="Cambria"/>
              </a:rPr>
              <a:t>micro-organisms 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cs typeface="Cambria"/>
              </a:rPr>
              <a:t>in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an 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cs typeface="Cambria"/>
              </a:rPr>
              <a:t>area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functioning 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cs typeface="Cambria"/>
              </a:rPr>
              <a:t>together with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all 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cs typeface="Cambria"/>
              </a:rPr>
              <a:t>the </a:t>
            </a:r>
            <a:r>
              <a:rPr lang="en-US" sz="2400" spc="5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accent1"/>
                </a:solidFill>
                <a:latin typeface="Cambria"/>
                <a:cs typeface="Cambria"/>
              </a:rPr>
              <a:t>non-living</a:t>
            </a:r>
            <a:r>
              <a:rPr lang="en-US" sz="2400" dirty="0" smtClean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physical factors of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cs typeface="Cambria"/>
              </a:rPr>
              <a:t> the</a:t>
            </a:r>
            <a:r>
              <a:rPr lang="en-US" sz="2400" spc="5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Cambria"/>
                <a:cs typeface="Cambria"/>
              </a:rPr>
              <a:t>environment</a:t>
            </a:r>
            <a:r>
              <a:rPr lang="en-US" sz="2400" spc="-5" dirty="0" smtClean="0">
                <a:solidFill>
                  <a:srgbClr val="16365D"/>
                </a:solidFill>
                <a:latin typeface="Cambria"/>
                <a:cs typeface="Cambria"/>
              </a:rPr>
              <a:t>.</a:t>
            </a:r>
          </a:p>
          <a:p>
            <a:pPr marL="12700" algn="just">
              <a:spcBef>
                <a:spcPts val="1540"/>
              </a:spcBef>
              <a:buFont typeface="Arial" pitchFamily="34" charset="0"/>
              <a:buChar char="•"/>
            </a:pPr>
            <a:r>
              <a:rPr lang="en-US" sz="2400" spc="135" dirty="0" smtClean="0">
                <a:latin typeface="Times New Roman"/>
                <a:cs typeface="Times New Roman"/>
              </a:rPr>
              <a:t>A </a:t>
            </a:r>
            <a:r>
              <a:rPr lang="en-US" sz="2400" spc="170" dirty="0" smtClean="0">
                <a:latin typeface="Times New Roman"/>
                <a:cs typeface="Times New Roman"/>
              </a:rPr>
              <a:t>group </a:t>
            </a:r>
            <a:r>
              <a:rPr lang="en-US" sz="2400" spc="55" dirty="0" smtClean="0">
                <a:latin typeface="Times New Roman"/>
                <a:cs typeface="Times New Roman"/>
              </a:rPr>
              <a:t>of </a:t>
            </a:r>
            <a:r>
              <a:rPr lang="en-US" sz="2400" spc="125" dirty="0" smtClean="0">
                <a:latin typeface="Times New Roman"/>
                <a:cs typeface="Times New Roman"/>
              </a:rPr>
              <a:t>organisms </a:t>
            </a:r>
            <a:r>
              <a:rPr lang="en-US" sz="2400" spc="105" dirty="0" smtClean="0">
                <a:latin typeface="Times New Roman"/>
                <a:cs typeface="Times New Roman"/>
              </a:rPr>
              <a:t>interacting </a:t>
            </a:r>
            <a:r>
              <a:rPr lang="en-US" sz="2400" spc="165" dirty="0" smtClean="0">
                <a:latin typeface="Times New Roman"/>
                <a:cs typeface="Times New Roman"/>
              </a:rPr>
              <a:t>among </a:t>
            </a:r>
            <a:r>
              <a:rPr lang="en-US" sz="2400" spc="110" dirty="0" smtClean="0">
                <a:latin typeface="Times New Roman"/>
                <a:cs typeface="Times New Roman"/>
              </a:rPr>
              <a:t>themselves  </a:t>
            </a:r>
            <a:r>
              <a:rPr lang="en-US" sz="2400" spc="195" dirty="0" smtClean="0">
                <a:latin typeface="Times New Roman"/>
                <a:cs typeface="Times New Roman"/>
              </a:rPr>
              <a:t>and </a:t>
            </a:r>
            <a:r>
              <a:rPr lang="en-US" sz="2400" spc="150" dirty="0" smtClean="0">
                <a:latin typeface="Times New Roman"/>
                <a:cs typeface="Times New Roman"/>
              </a:rPr>
              <a:t>with </a:t>
            </a:r>
            <a:r>
              <a:rPr lang="en-US" sz="2400" spc="140" dirty="0" smtClean="0">
                <a:latin typeface="Times New Roman"/>
                <a:cs typeface="Times New Roman"/>
              </a:rPr>
              <a:t>environment </a:t>
            </a:r>
            <a:r>
              <a:rPr lang="en-US" sz="2400" spc="50" dirty="0" smtClean="0">
                <a:latin typeface="Times New Roman"/>
                <a:cs typeface="Times New Roman"/>
              </a:rPr>
              <a:t>is </a:t>
            </a:r>
            <a:r>
              <a:rPr lang="en-US" sz="2400" spc="180" dirty="0" smtClean="0">
                <a:latin typeface="Times New Roman"/>
                <a:cs typeface="Times New Roman"/>
              </a:rPr>
              <a:t>known </a:t>
            </a:r>
            <a:r>
              <a:rPr lang="en-US" sz="2400" spc="105" dirty="0" smtClean="0">
                <a:latin typeface="Times New Roman"/>
                <a:cs typeface="Times New Roman"/>
              </a:rPr>
              <a:t>as </a:t>
            </a:r>
            <a:r>
              <a:rPr lang="en-US" sz="2400" spc="90" dirty="0" smtClean="0">
                <a:latin typeface="Times New Roman"/>
                <a:cs typeface="Times New Roman"/>
              </a:rPr>
              <a:t>ecosystem. </a:t>
            </a:r>
            <a:r>
              <a:rPr lang="en-US" sz="2400" spc="130" dirty="0" smtClean="0">
                <a:latin typeface="Times New Roman"/>
                <a:cs typeface="Times New Roman"/>
              </a:rPr>
              <a:t>Thus </a:t>
            </a:r>
            <a:r>
              <a:rPr lang="en-US" sz="2400" spc="165" dirty="0" smtClean="0">
                <a:latin typeface="Times New Roman"/>
                <a:cs typeface="Times New Roman"/>
              </a:rPr>
              <a:t>an  </a:t>
            </a:r>
            <a:r>
              <a:rPr lang="en-US" sz="2400" spc="105" dirty="0" smtClean="0">
                <a:latin typeface="Times New Roman"/>
                <a:cs typeface="Times New Roman"/>
              </a:rPr>
              <a:t>ecosystem </a:t>
            </a:r>
            <a:r>
              <a:rPr lang="en-US" sz="2400" spc="50" dirty="0" smtClean="0">
                <a:latin typeface="Times New Roman"/>
                <a:cs typeface="Times New Roman"/>
              </a:rPr>
              <a:t>is </a:t>
            </a:r>
            <a:r>
              <a:rPr lang="en-US" sz="2400" spc="130" dirty="0" smtClean="0">
                <a:latin typeface="Times New Roman"/>
                <a:cs typeface="Times New Roman"/>
              </a:rPr>
              <a:t>a </a:t>
            </a:r>
            <a:r>
              <a:rPr lang="en-US" sz="2400" spc="145" dirty="0" smtClean="0">
                <a:latin typeface="Times New Roman"/>
                <a:cs typeface="Times New Roman"/>
              </a:rPr>
              <a:t>community </a:t>
            </a:r>
            <a:r>
              <a:rPr lang="en-US" sz="2400" spc="50" dirty="0" smtClean="0">
                <a:latin typeface="Times New Roman"/>
                <a:cs typeface="Times New Roman"/>
              </a:rPr>
              <a:t>of </a:t>
            </a:r>
            <a:r>
              <a:rPr lang="en-US" sz="2400" spc="100" dirty="0" smtClean="0">
                <a:latin typeface="Times New Roman"/>
                <a:cs typeface="Times New Roman"/>
              </a:rPr>
              <a:t>different </a:t>
            </a:r>
            <a:r>
              <a:rPr lang="en-US" sz="2400" spc="85" dirty="0" smtClean="0">
                <a:latin typeface="Times New Roman"/>
                <a:cs typeface="Times New Roman"/>
              </a:rPr>
              <a:t>species </a:t>
            </a:r>
            <a:r>
              <a:rPr lang="en-US" sz="2400" spc="105" dirty="0" smtClean="0">
                <a:latin typeface="Times New Roman"/>
                <a:cs typeface="Times New Roman"/>
              </a:rPr>
              <a:t>interacting </a:t>
            </a:r>
            <a:r>
              <a:rPr lang="en-US" sz="2400" spc="150" dirty="0" smtClean="0">
                <a:latin typeface="Times New Roman"/>
                <a:cs typeface="Times New Roman"/>
              </a:rPr>
              <a:t>with  </a:t>
            </a:r>
            <a:r>
              <a:rPr lang="en-US" sz="2400" spc="125" dirty="0" smtClean="0">
                <a:latin typeface="Times New Roman"/>
                <a:cs typeface="Times New Roman"/>
              </a:rPr>
              <a:t>one </a:t>
            </a:r>
            <a:r>
              <a:rPr lang="en-US" sz="2400" spc="140" dirty="0" smtClean="0">
                <a:latin typeface="Times New Roman"/>
                <a:cs typeface="Times New Roman"/>
              </a:rPr>
              <a:t>another </a:t>
            </a:r>
            <a:r>
              <a:rPr lang="en-US" sz="2400" spc="195" dirty="0" smtClean="0">
                <a:latin typeface="Times New Roman"/>
                <a:cs typeface="Times New Roman"/>
              </a:rPr>
              <a:t>and </a:t>
            </a:r>
            <a:r>
              <a:rPr lang="en-US" sz="2400" spc="155" dirty="0" smtClean="0">
                <a:latin typeface="Times New Roman"/>
                <a:cs typeface="Times New Roman"/>
              </a:rPr>
              <a:t>with </a:t>
            </a:r>
            <a:r>
              <a:rPr lang="en-US" sz="2400" spc="110" dirty="0" smtClean="0">
                <a:latin typeface="Times New Roman"/>
                <a:cs typeface="Times New Roman"/>
              </a:rPr>
              <a:t>their </a:t>
            </a:r>
            <a:r>
              <a:rPr lang="en-US" sz="2400" spc="165" dirty="0" smtClean="0">
                <a:latin typeface="Times New Roman"/>
                <a:cs typeface="Times New Roman"/>
              </a:rPr>
              <a:t>non </a:t>
            </a:r>
            <a:r>
              <a:rPr lang="en-US" sz="2400" spc="90" dirty="0" smtClean="0">
                <a:latin typeface="Times New Roman"/>
                <a:cs typeface="Times New Roman"/>
              </a:rPr>
              <a:t>living </a:t>
            </a:r>
            <a:r>
              <a:rPr lang="en-US" sz="2400" spc="140" dirty="0" smtClean="0">
                <a:latin typeface="Times New Roman"/>
                <a:cs typeface="Times New Roman"/>
              </a:rPr>
              <a:t>environment </a:t>
            </a:r>
            <a:r>
              <a:rPr lang="en-US" sz="2400" spc="200" dirty="0" smtClean="0">
                <a:latin typeface="Times New Roman"/>
                <a:cs typeface="Times New Roman"/>
              </a:rPr>
              <a:t>and </a:t>
            </a:r>
            <a:r>
              <a:rPr lang="en-US" sz="2400" spc="125" dirty="0" smtClean="0">
                <a:latin typeface="Times New Roman"/>
                <a:cs typeface="Times New Roman"/>
              </a:rPr>
              <a:t>one  </a:t>
            </a:r>
            <a:r>
              <a:rPr lang="en-US" sz="2400" spc="135" dirty="0" smtClean="0">
                <a:latin typeface="Times New Roman"/>
                <a:cs typeface="Times New Roman"/>
              </a:rPr>
              <a:t>another </a:t>
            </a:r>
            <a:r>
              <a:rPr lang="en-US" sz="2400" spc="200" dirty="0" smtClean="0">
                <a:latin typeface="Times New Roman"/>
                <a:cs typeface="Times New Roman"/>
              </a:rPr>
              <a:t>and </a:t>
            </a:r>
            <a:r>
              <a:rPr lang="en-US" sz="2400" spc="150" dirty="0" smtClean="0">
                <a:latin typeface="Times New Roman"/>
                <a:cs typeface="Times New Roman"/>
              </a:rPr>
              <a:t>with </a:t>
            </a:r>
            <a:r>
              <a:rPr lang="en-US" sz="2400" spc="110" dirty="0" smtClean="0">
                <a:latin typeface="Times New Roman"/>
                <a:cs typeface="Times New Roman"/>
              </a:rPr>
              <a:t>their </a:t>
            </a:r>
            <a:r>
              <a:rPr lang="en-US" sz="2400" spc="120" dirty="0" smtClean="0">
                <a:latin typeface="Times New Roman"/>
                <a:cs typeface="Times New Roman"/>
              </a:rPr>
              <a:t>non- </a:t>
            </a:r>
            <a:r>
              <a:rPr lang="en-US" sz="2400" spc="95" dirty="0" smtClean="0">
                <a:latin typeface="Times New Roman"/>
                <a:cs typeface="Times New Roman"/>
              </a:rPr>
              <a:t>living </a:t>
            </a:r>
            <a:r>
              <a:rPr lang="en-US" sz="2400" spc="140" dirty="0" smtClean="0">
                <a:latin typeface="Times New Roman"/>
                <a:cs typeface="Times New Roman"/>
              </a:rPr>
              <a:t>environment </a:t>
            </a:r>
            <a:r>
              <a:rPr lang="en-US" sz="2400" spc="114" dirty="0" smtClean="0">
                <a:latin typeface="Times New Roman"/>
                <a:cs typeface="Times New Roman"/>
              </a:rPr>
              <a:t>exchanging  </a:t>
            </a:r>
            <a:r>
              <a:rPr lang="en-US" sz="2400" spc="130" dirty="0" smtClean="0">
                <a:latin typeface="Times New Roman"/>
                <a:cs typeface="Times New Roman"/>
              </a:rPr>
              <a:t>energy </a:t>
            </a:r>
            <a:r>
              <a:rPr lang="en-US" sz="2400" spc="195" dirty="0" smtClean="0">
                <a:latin typeface="Times New Roman"/>
                <a:cs typeface="Times New Roman"/>
              </a:rPr>
              <a:t>and</a:t>
            </a:r>
            <a:r>
              <a:rPr lang="en-US" sz="2400" spc="-125" dirty="0" smtClean="0">
                <a:latin typeface="Times New Roman"/>
                <a:cs typeface="Times New Roman"/>
              </a:rPr>
              <a:t> </a:t>
            </a:r>
            <a:r>
              <a:rPr lang="en-US" sz="2400" spc="100" dirty="0" smtClean="0">
                <a:latin typeface="Times New Roman"/>
                <a:cs typeface="Times New Roman"/>
              </a:rPr>
              <a:t>matter.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2700" algn="just">
              <a:spcBef>
                <a:spcPts val="1540"/>
              </a:spcBef>
              <a:buFont typeface="Arial" pitchFamily="34" charset="0"/>
              <a:buChar char="•"/>
            </a:pPr>
            <a:endParaRPr lang="en-US" sz="2400" dirty="0" smtClean="0">
              <a:latin typeface="Cambria"/>
              <a:cs typeface="Cambria"/>
            </a:endParaRPr>
          </a:p>
          <a:p>
            <a:pPr marL="12700" marR="5080" indent="914400" algn="just">
              <a:lnSpc>
                <a:spcPct val="15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5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040" y="452120"/>
            <a:ext cx="8475133" cy="7514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chemeClr val="bg1"/>
                </a:solidFill>
                <a:latin typeface="Cambria"/>
                <a:cs typeface="Cambria"/>
              </a:rPr>
              <a:t>What</a:t>
            </a:r>
            <a:r>
              <a:rPr sz="4800" b="1" spc="-3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4800" b="1" spc="-5" dirty="0">
                <a:solidFill>
                  <a:schemeClr val="bg1"/>
                </a:solidFill>
                <a:latin typeface="Cambria"/>
                <a:cs typeface="Cambria"/>
              </a:rPr>
              <a:t>is</a:t>
            </a:r>
            <a:r>
              <a:rPr sz="4800" b="1" spc="-3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4800" b="1" spc="-5" dirty="0">
                <a:solidFill>
                  <a:schemeClr val="bg1"/>
                </a:solidFill>
                <a:latin typeface="Cambria"/>
                <a:cs typeface="Cambria"/>
              </a:rPr>
              <a:t>an</a:t>
            </a:r>
            <a:r>
              <a:rPr sz="4800" b="1" spc="-2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4800" b="1" spc="-5" dirty="0">
                <a:solidFill>
                  <a:schemeClr val="bg1"/>
                </a:solidFill>
                <a:latin typeface="Cambria"/>
                <a:cs typeface="Cambria"/>
              </a:rPr>
              <a:t>ecosystem?</a:t>
            </a:r>
            <a:endParaRPr sz="480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4949" y="1901659"/>
            <a:ext cx="10646228" cy="323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spcBef>
                <a:spcPts val="154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An</a:t>
            </a:r>
            <a:r>
              <a:rPr lang="en-US" sz="2400" spc="445" dirty="0" smtClean="0">
                <a:latin typeface="Cambria"/>
                <a:cs typeface="Cambria"/>
              </a:rPr>
              <a:t> </a:t>
            </a:r>
            <a:r>
              <a:rPr lang="en-US" sz="2400" i="1" spc="-10" dirty="0" smtClean="0">
                <a:solidFill>
                  <a:schemeClr val="accent1"/>
                </a:solidFill>
                <a:latin typeface="Cambria"/>
                <a:cs typeface="Cambria"/>
              </a:rPr>
              <a:t>ecosystem</a:t>
            </a:r>
            <a:r>
              <a:rPr lang="en-US" sz="2400" i="1" spc="445" dirty="0" smtClean="0">
                <a:latin typeface="Cambria"/>
                <a:cs typeface="Cambria"/>
              </a:rPr>
              <a:t> </a:t>
            </a:r>
            <a:r>
              <a:rPr lang="en-US" sz="2400" dirty="0" smtClean="0">
                <a:latin typeface="Cambria"/>
                <a:cs typeface="Cambria"/>
              </a:rPr>
              <a:t>is</a:t>
            </a:r>
            <a:r>
              <a:rPr lang="en-US" sz="2400" spc="425" dirty="0" smtClean="0">
                <a:latin typeface="Cambria"/>
                <a:cs typeface="Cambria"/>
              </a:rPr>
              <a:t> </a:t>
            </a:r>
            <a:r>
              <a:rPr lang="en-US" sz="2400" dirty="0" smtClean="0">
                <a:latin typeface="Cambria"/>
                <a:cs typeface="Cambria"/>
              </a:rPr>
              <a:t>a</a:t>
            </a:r>
            <a:r>
              <a:rPr lang="en-US" sz="2400" spc="430" dirty="0" smtClean="0">
                <a:latin typeface="Cambria"/>
                <a:cs typeface="Cambria"/>
              </a:rPr>
              <a:t> </a:t>
            </a:r>
            <a:r>
              <a:rPr lang="en-US" sz="2400" spc="-5" dirty="0" smtClean="0">
                <a:latin typeface="Cambria"/>
                <a:cs typeface="Cambria"/>
              </a:rPr>
              <a:t>natural</a:t>
            </a:r>
            <a:r>
              <a:rPr lang="en-US" sz="2400" spc="425" dirty="0" smtClean="0">
                <a:latin typeface="Cambria"/>
                <a:cs typeface="Cambria"/>
              </a:rPr>
              <a:t> </a:t>
            </a:r>
            <a:r>
              <a:rPr lang="en-US" sz="2400" spc="-5" dirty="0" smtClean="0">
                <a:latin typeface="Cambria"/>
                <a:cs typeface="Cambria"/>
              </a:rPr>
              <a:t>unit</a:t>
            </a:r>
            <a:r>
              <a:rPr lang="en-US" sz="2400" spc="430" dirty="0" smtClean="0">
                <a:latin typeface="Cambria"/>
                <a:cs typeface="Cambria"/>
              </a:rPr>
              <a:t> </a:t>
            </a:r>
            <a:r>
              <a:rPr lang="en-US" sz="2400" spc="-5" dirty="0" smtClean="0">
                <a:latin typeface="Cambria"/>
                <a:cs typeface="Cambria"/>
              </a:rPr>
              <a:t>consisting</a:t>
            </a:r>
            <a:r>
              <a:rPr lang="en-US" sz="2400" spc="434" dirty="0" smtClean="0">
                <a:latin typeface="Cambria"/>
                <a:cs typeface="Cambria"/>
              </a:rPr>
              <a:t> </a:t>
            </a:r>
            <a:r>
              <a:rPr lang="en-US" sz="2400" spc="-5" dirty="0" smtClean="0">
                <a:latin typeface="Cambria"/>
                <a:cs typeface="Cambria"/>
              </a:rPr>
              <a:t>of</a:t>
            </a:r>
            <a:r>
              <a:rPr lang="en-US" sz="2400" spc="430" dirty="0" smtClean="0">
                <a:latin typeface="Cambria"/>
                <a:cs typeface="Cambria"/>
              </a:rPr>
              <a:t> </a:t>
            </a:r>
            <a:r>
              <a:rPr lang="en-US" sz="2400" spc="-5" dirty="0" smtClean="0">
                <a:latin typeface="Cambria"/>
                <a:cs typeface="Cambria"/>
              </a:rPr>
              <a:t>all</a:t>
            </a:r>
            <a:r>
              <a:rPr lang="en-US" sz="2400" spc="430" dirty="0" smtClean="0"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accent1"/>
                </a:solidFill>
                <a:latin typeface="Cambria"/>
                <a:cs typeface="Cambria"/>
              </a:rPr>
              <a:t>plants,</a:t>
            </a:r>
            <a:r>
              <a:rPr lang="en-US" sz="2400" spc="420" dirty="0" smtClean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accent1"/>
                </a:solidFill>
                <a:latin typeface="Cambria"/>
                <a:cs typeface="Cambria"/>
              </a:rPr>
              <a:t>animals, </a:t>
            </a:r>
            <a:r>
              <a:rPr lang="en-US" sz="2400" spc="-515" dirty="0" smtClean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ambria"/>
                <a:cs typeface="Cambria"/>
              </a:rPr>
              <a:t>and </a:t>
            </a:r>
            <a:r>
              <a:rPr lang="en-US" sz="2400" spc="-5" dirty="0" smtClean="0">
                <a:solidFill>
                  <a:schemeClr val="accent1"/>
                </a:solidFill>
                <a:latin typeface="Cambria"/>
                <a:cs typeface="Cambria"/>
              </a:rPr>
              <a:t>micro-organisms </a:t>
            </a:r>
            <a:r>
              <a:rPr lang="en-US" sz="2400" dirty="0" smtClean="0">
                <a:latin typeface="Cambria"/>
                <a:cs typeface="Cambria"/>
              </a:rPr>
              <a:t>in </a:t>
            </a:r>
            <a:r>
              <a:rPr lang="en-US" sz="2400" spc="-5" dirty="0" smtClean="0">
                <a:latin typeface="Cambria"/>
                <a:cs typeface="Cambria"/>
              </a:rPr>
              <a:t>an </a:t>
            </a:r>
            <a:r>
              <a:rPr lang="en-US" sz="2400" dirty="0" smtClean="0">
                <a:latin typeface="Cambria"/>
                <a:cs typeface="Cambria"/>
              </a:rPr>
              <a:t>area </a:t>
            </a:r>
            <a:r>
              <a:rPr lang="en-US" sz="2400" spc="-5" dirty="0" smtClean="0">
                <a:latin typeface="Cambria"/>
                <a:cs typeface="Cambria"/>
              </a:rPr>
              <a:t>functioning </a:t>
            </a:r>
            <a:r>
              <a:rPr lang="en-US" sz="2400" dirty="0" smtClean="0">
                <a:latin typeface="Cambria"/>
                <a:cs typeface="Cambria"/>
              </a:rPr>
              <a:t>together with </a:t>
            </a:r>
            <a:r>
              <a:rPr lang="en-US" sz="2400" spc="-5" dirty="0" smtClean="0">
                <a:latin typeface="Cambria"/>
                <a:cs typeface="Cambria"/>
              </a:rPr>
              <a:t>all </a:t>
            </a:r>
            <a:r>
              <a:rPr lang="en-US" sz="2400" dirty="0" smtClean="0">
                <a:latin typeface="Cambria"/>
                <a:cs typeface="Cambria"/>
              </a:rPr>
              <a:t>the </a:t>
            </a:r>
            <a:r>
              <a:rPr lang="en-US" sz="2400" spc="5" dirty="0" smtClean="0">
                <a:latin typeface="Cambria"/>
                <a:cs typeface="Cambria"/>
              </a:rPr>
              <a:t> </a:t>
            </a:r>
            <a:r>
              <a:rPr lang="en-US" sz="2400" spc="-5" dirty="0" smtClean="0">
                <a:solidFill>
                  <a:schemeClr val="accent1"/>
                </a:solidFill>
                <a:latin typeface="Cambria"/>
                <a:cs typeface="Cambria"/>
              </a:rPr>
              <a:t>non-living</a:t>
            </a:r>
            <a:r>
              <a:rPr lang="en-US" sz="2400" dirty="0" smtClean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400" spc="-5" dirty="0" smtClean="0">
                <a:latin typeface="Cambria"/>
                <a:cs typeface="Cambria"/>
              </a:rPr>
              <a:t>physical factors of</a:t>
            </a:r>
            <a:r>
              <a:rPr lang="en-US" sz="2400" dirty="0" smtClean="0">
                <a:latin typeface="Cambria"/>
                <a:cs typeface="Cambria"/>
              </a:rPr>
              <a:t> the</a:t>
            </a:r>
            <a:r>
              <a:rPr lang="en-US" sz="2400" spc="5" dirty="0" smtClean="0">
                <a:latin typeface="Cambria"/>
                <a:cs typeface="Cambria"/>
              </a:rPr>
              <a:t> </a:t>
            </a:r>
            <a:r>
              <a:rPr lang="en-US" sz="2400" spc="-5" dirty="0" smtClean="0">
                <a:latin typeface="Cambria"/>
                <a:cs typeface="Cambria"/>
              </a:rPr>
              <a:t>environment</a:t>
            </a:r>
            <a:r>
              <a:rPr lang="en-US" sz="2400" spc="-5" dirty="0" smtClean="0">
                <a:solidFill>
                  <a:srgbClr val="16365D"/>
                </a:solidFill>
                <a:latin typeface="Cambria"/>
                <a:cs typeface="Cambria"/>
              </a:rPr>
              <a:t>.</a:t>
            </a:r>
          </a:p>
          <a:p>
            <a:pPr marL="12700" algn="just">
              <a:spcBef>
                <a:spcPts val="1540"/>
              </a:spcBef>
              <a:buFont typeface="Arial" pitchFamily="34" charset="0"/>
              <a:buChar char="•"/>
            </a:pPr>
            <a:r>
              <a:rPr lang="en-US" sz="2400" spc="135" dirty="0" smtClean="0">
                <a:latin typeface="Times New Roman"/>
                <a:cs typeface="Times New Roman"/>
              </a:rPr>
              <a:t>A </a:t>
            </a:r>
            <a:r>
              <a:rPr lang="en-US" sz="2400" spc="17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group </a:t>
            </a:r>
            <a:r>
              <a:rPr lang="en-US" sz="2400" spc="55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of </a:t>
            </a:r>
            <a:r>
              <a:rPr lang="en-US" sz="2400" spc="125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organisms </a:t>
            </a:r>
            <a:r>
              <a:rPr lang="en-US" sz="2400" spc="105" dirty="0" smtClean="0">
                <a:latin typeface="Times New Roman"/>
                <a:cs typeface="Times New Roman"/>
              </a:rPr>
              <a:t>interacting </a:t>
            </a:r>
            <a:r>
              <a:rPr lang="en-US" sz="2400" spc="165" dirty="0" smtClean="0">
                <a:latin typeface="Times New Roman"/>
                <a:cs typeface="Times New Roman"/>
              </a:rPr>
              <a:t>among </a:t>
            </a:r>
            <a:r>
              <a:rPr lang="en-US" sz="2400" spc="110" dirty="0" smtClean="0">
                <a:latin typeface="Times New Roman"/>
                <a:cs typeface="Times New Roman"/>
              </a:rPr>
              <a:t>themselves  </a:t>
            </a:r>
            <a:r>
              <a:rPr lang="en-US" sz="2400" spc="195" dirty="0" smtClean="0">
                <a:latin typeface="Times New Roman"/>
                <a:cs typeface="Times New Roman"/>
              </a:rPr>
              <a:t>and </a:t>
            </a:r>
            <a:r>
              <a:rPr lang="en-US" sz="2400" spc="150" dirty="0" smtClean="0">
                <a:latin typeface="Times New Roman"/>
                <a:cs typeface="Times New Roman"/>
              </a:rPr>
              <a:t>with </a:t>
            </a:r>
            <a:r>
              <a:rPr lang="en-US" sz="2400" spc="140" dirty="0" smtClean="0">
                <a:latin typeface="Times New Roman"/>
                <a:cs typeface="Times New Roman"/>
              </a:rPr>
              <a:t>environment </a:t>
            </a:r>
            <a:r>
              <a:rPr lang="en-US" sz="2400" spc="50" dirty="0" smtClean="0">
                <a:latin typeface="Times New Roman"/>
                <a:cs typeface="Times New Roman"/>
              </a:rPr>
              <a:t>is </a:t>
            </a:r>
            <a:r>
              <a:rPr lang="en-US" sz="2400" spc="180" dirty="0" smtClean="0">
                <a:latin typeface="Times New Roman"/>
                <a:cs typeface="Times New Roman"/>
              </a:rPr>
              <a:t>known </a:t>
            </a:r>
            <a:r>
              <a:rPr lang="en-US" sz="2400" spc="105" dirty="0" smtClean="0">
                <a:latin typeface="Times New Roman"/>
                <a:cs typeface="Times New Roman"/>
              </a:rPr>
              <a:t>as </a:t>
            </a:r>
            <a:r>
              <a:rPr lang="en-US" sz="2400" spc="90" dirty="0" smtClean="0">
                <a:latin typeface="Times New Roman"/>
                <a:cs typeface="Times New Roman"/>
              </a:rPr>
              <a:t>ecosystem. </a:t>
            </a:r>
            <a:r>
              <a:rPr lang="en-US" sz="2400" spc="130" dirty="0" smtClean="0">
                <a:latin typeface="Times New Roman"/>
                <a:cs typeface="Times New Roman"/>
              </a:rPr>
              <a:t>Thus </a:t>
            </a:r>
            <a:r>
              <a:rPr lang="en-US" sz="2400" spc="165" dirty="0" smtClean="0">
                <a:latin typeface="Times New Roman"/>
                <a:cs typeface="Times New Roman"/>
              </a:rPr>
              <a:t>an  </a:t>
            </a:r>
            <a:r>
              <a:rPr lang="en-US" sz="2400" spc="105" dirty="0" smtClean="0">
                <a:latin typeface="Times New Roman"/>
                <a:cs typeface="Times New Roman"/>
              </a:rPr>
              <a:t>ecosystem </a:t>
            </a:r>
            <a:r>
              <a:rPr lang="en-US" sz="2400" spc="50" dirty="0" smtClean="0">
                <a:latin typeface="Times New Roman"/>
                <a:cs typeface="Times New Roman"/>
              </a:rPr>
              <a:t>is </a:t>
            </a:r>
            <a:r>
              <a:rPr lang="en-US" sz="2400" spc="130" dirty="0" smtClean="0">
                <a:latin typeface="Times New Roman"/>
                <a:cs typeface="Times New Roman"/>
              </a:rPr>
              <a:t>a </a:t>
            </a:r>
            <a:r>
              <a:rPr lang="en-US" sz="2400" spc="145" dirty="0" smtClean="0">
                <a:latin typeface="Times New Roman"/>
                <a:cs typeface="Times New Roman"/>
              </a:rPr>
              <a:t>community </a:t>
            </a:r>
            <a:r>
              <a:rPr lang="en-US" sz="2400" spc="50" dirty="0" smtClean="0">
                <a:latin typeface="Times New Roman"/>
                <a:cs typeface="Times New Roman"/>
              </a:rPr>
              <a:t>of </a:t>
            </a:r>
            <a:r>
              <a:rPr lang="en-US" sz="2400" spc="100" dirty="0" smtClean="0">
                <a:latin typeface="Times New Roman"/>
                <a:cs typeface="Times New Roman"/>
              </a:rPr>
              <a:t>different </a:t>
            </a:r>
            <a:r>
              <a:rPr lang="en-US" sz="2400" spc="85" dirty="0" smtClean="0">
                <a:latin typeface="Times New Roman"/>
                <a:cs typeface="Times New Roman"/>
              </a:rPr>
              <a:t>species </a:t>
            </a:r>
            <a:r>
              <a:rPr lang="en-US" sz="2400" spc="105" dirty="0" smtClean="0">
                <a:latin typeface="Times New Roman"/>
                <a:cs typeface="Times New Roman"/>
              </a:rPr>
              <a:t>interacting </a:t>
            </a:r>
            <a:r>
              <a:rPr lang="en-US" sz="2400" spc="150" dirty="0" smtClean="0">
                <a:latin typeface="Times New Roman"/>
                <a:cs typeface="Times New Roman"/>
              </a:rPr>
              <a:t>with  </a:t>
            </a:r>
            <a:r>
              <a:rPr lang="en-US" sz="2400" spc="125" dirty="0" smtClean="0">
                <a:latin typeface="Times New Roman"/>
                <a:cs typeface="Times New Roman"/>
              </a:rPr>
              <a:t>one </a:t>
            </a:r>
            <a:r>
              <a:rPr lang="en-US" sz="2400" spc="140" dirty="0" smtClean="0">
                <a:latin typeface="Times New Roman"/>
                <a:cs typeface="Times New Roman"/>
              </a:rPr>
              <a:t>another </a:t>
            </a:r>
            <a:r>
              <a:rPr lang="en-US" sz="2400" spc="195" dirty="0" smtClean="0">
                <a:latin typeface="Times New Roman"/>
                <a:cs typeface="Times New Roman"/>
              </a:rPr>
              <a:t>and </a:t>
            </a:r>
            <a:r>
              <a:rPr lang="en-US" sz="2400" spc="155" dirty="0" smtClean="0">
                <a:latin typeface="Times New Roman"/>
                <a:cs typeface="Times New Roman"/>
              </a:rPr>
              <a:t>with </a:t>
            </a:r>
            <a:r>
              <a:rPr lang="en-US" sz="2400" spc="110" dirty="0" smtClean="0">
                <a:latin typeface="Times New Roman"/>
                <a:cs typeface="Times New Roman"/>
              </a:rPr>
              <a:t>their </a:t>
            </a:r>
            <a:r>
              <a:rPr lang="en-US" sz="2400" spc="165" dirty="0" smtClean="0">
                <a:latin typeface="Times New Roman"/>
                <a:cs typeface="Times New Roman"/>
              </a:rPr>
              <a:t>non </a:t>
            </a:r>
            <a:r>
              <a:rPr lang="en-US" sz="2400" spc="90" dirty="0" smtClean="0">
                <a:latin typeface="Times New Roman"/>
                <a:cs typeface="Times New Roman"/>
              </a:rPr>
              <a:t>living </a:t>
            </a:r>
            <a:r>
              <a:rPr lang="en-US" sz="2400" spc="140" dirty="0" smtClean="0">
                <a:latin typeface="Times New Roman"/>
                <a:cs typeface="Times New Roman"/>
              </a:rPr>
              <a:t>environment </a:t>
            </a:r>
            <a:r>
              <a:rPr lang="en-US" sz="2400" spc="200" dirty="0" smtClean="0">
                <a:latin typeface="Times New Roman"/>
                <a:cs typeface="Times New Roman"/>
              </a:rPr>
              <a:t>and </a:t>
            </a:r>
            <a:r>
              <a:rPr lang="en-US" sz="2400" spc="125" dirty="0" smtClean="0">
                <a:latin typeface="Times New Roman"/>
                <a:cs typeface="Times New Roman"/>
              </a:rPr>
              <a:t>one  </a:t>
            </a:r>
            <a:r>
              <a:rPr lang="en-US" sz="2400" spc="135" dirty="0" smtClean="0">
                <a:latin typeface="Times New Roman"/>
                <a:cs typeface="Times New Roman"/>
              </a:rPr>
              <a:t>another </a:t>
            </a:r>
            <a:r>
              <a:rPr lang="en-US" sz="2400" spc="200" dirty="0" smtClean="0">
                <a:latin typeface="Times New Roman"/>
                <a:cs typeface="Times New Roman"/>
              </a:rPr>
              <a:t>and </a:t>
            </a:r>
            <a:r>
              <a:rPr lang="en-US" sz="2400" spc="150" dirty="0" smtClean="0">
                <a:latin typeface="Times New Roman"/>
                <a:cs typeface="Times New Roman"/>
              </a:rPr>
              <a:t>with </a:t>
            </a:r>
            <a:r>
              <a:rPr lang="en-US" sz="2400" spc="110" dirty="0" smtClean="0">
                <a:latin typeface="Times New Roman"/>
                <a:cs typeface="Times New Roman"/>
              </a:rPr>
              <a:t>their </a:t>
            </a:r>
            <a:r>
              <a:rPr lang="en-US" sz="2400" spc="120" dirty="0" smtClean="0">
                <a:latin typeface="Times New Roman"/>
                <a:cs typeface="Times New Roman"/>
              </a:rPr>
              <a:t>non- </a:t>
            </a:r>
            <a:r>
              <a:rPr lang="en-US" sz="2400" spc="95" dirty="0" smtClean="0">
                <a:latin typeface="Times New Roman"/>
                <a:cs typeface="Times New Roman"/>
              </a:rPr>
              <a:t>living </a:t>
            </a:r>
            <a:r>
              <a:rPr lang="en-US" sz="2400" spc="140" dirty="0" smtClean="0">
                <a:latin typeface="Times New Roman"/>
                <a:cs typeface="Times New Roman"/>
              </a:rPr>
              <a:t>environment </a:t>
            </a:r>
            <a:r>
              <a:rPr lang="en-US" sz="2400" spc="114" dirty="0" smtClean="0">
                <a:latin typeface="Times New Roman"/>
                <a:cs typeface="Times New Roman"/>
              </a:rPr>
              <a:t>exchanging  </a:t>
            </a:r>
            <a:r>
              <a:rPr lang="en-US" sz="2400" spc="130" dirty="0" smtClean="0">
                <a:latin typeface="Times New Roman"/>
                <a:cs typeface="Times New Roman"/>
              </a:rPr>
              <a:t>energy </a:t>
            </a:r>
            <a:r>
              <a:rPr lang="en-US" sz="2400" spc="195" dirty="0" smtClean="0">
                <a:latin typeface="Times New Roman"/>
                <a:cs typeface="Times New Roman"/>
              </a:rPr>
              <a:t>and</a:t>
            </a:r>
            <a:r>
              <a:rPr lang="en-US" sz="2400" spc="-125" dirty="0" smtClean="0">
                <a:latin typeface="Times New Roman"/>
                <a:cs typeface="Times New Roman"/>
              </a:rPr>
              <a:t> </a:t>
            </a:r>
            <a:r>
              <a:rPr lang="en-US" sz="2400" spc="100" dirty="0" smtClean="0">
                <a:latin typeface="Times New Roman"/>
                <a:cs typeface="Times New Roman"/>
              </a:rPr>
              <a:t>matter.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102" y="1748189"/>
            <a:ext cx="11465537" cy="40951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6947" y="360679"/>
            <a:ext cx="8547100" cy="751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chemeClr val="bg1"/>
                </a:solidFill>
              </a:rPr>
              <a:t>Classification</a:t>
            </a:r>
            <a:r>
              <a:rPr sz="4800" b="1" spc="-25" dirty="0">
                <a:solidFill>
                  <a:schemeClr val="bg1"/>
                </a:solidFill>
              </a:rPr>
              <a:t> </a:t>
            </a:r>
            <a:r>
              <a:rPr sz="4800" b="1" dirty="0">
                <a:solidFill>
                  <a:schemeClr val="bg1"/>
                </a:solidFill>
              </a:rPr>
              <a:t>of</a:t>
            </a:r>
            <a:r>
              <a:rPr sz="4800" b="1" spc="-15" dirty="0">
                <a:solidFill>
                  <a:schemeClr val="bg1"/>
                </a:solidFill>
              </a:rPr>
              <a:t> </a:t>
            </a:r>
            <a:r>
              <a:rPr sz="4800" b="1" spc="-5" dirty="0">
                <a:solidFill>
                  <a:schemeClr val="bg1"/>
                </a:solidFill>
              </a:rPr>
              <a:t>ecosystem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3294" y="262890"/>
            <a:ext cx="44356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BF0000"/>
                </a:solidFill>
                <a:latin typeface="Cambria"/>
                <a:cs typeface="Cambria"/>
              </a:rPr>
              <a:t>Kinds</a:t>
            </a:r>
            <a:r>
              <a:rPr sz="3200" b="1" spc="-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BF0000"/>
                </a:solidFill>
                <a:latin typeface="Cambria"/>
                <a:cs typeface="Cambria"/>
              </a:rPr>
              <a:t>of</a:t>
            </a:r>
            <a:r>
              <a:rPr sz="3200" b="1" spc="-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BF0000"/>
                </a:solidFill>
                <a:latin typeface="Cambria"/>
                <a:cs typeface="Cambria"/>
              </a:rPr>
              <a:t>Ecosystems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9652" y="762000"/>
            <a:ext cx="6300893" cy="1371600"/>
          </a:xfrm>
          <a:custGeom>
            <a:avLst/>
            <a:gdLst/>
            <a:ahLst/>
            <a:cxnLst/>
            <a:rect l="l" t="t" r="r" b="b"/>
            <a:pathLst>
              <a:path w="4725670" h="1371600">
                <a:moveTo>
                  <a:pt x="2590800" y="0"/>
                </a:moveTo>
                <a:lnTo>
                  <a:pt x="2590800" y="685800"/>
                </a:lnTo>
              </a:path>
              <a:path w="4725670" h="1371600">
                <a:moveTo>
                  <a:pt x="1981200" y="685800"/>
                </a:moveTo>
                <a:lnTo>
                  <a:pt x="0" y="685800"/>
                </a:lnTo>
              </a:path>
              <a:path w="4725670" h="1371600">
                <a:moveTo>
                  <a:pt x="304800" y="685800"/>
                </a:moveTo>
                <a:lnTo>
                  <a:pt x="4725670" y="685800"/>
                </a:lnTo>
              </a:path>
              <a:path w="4725670" h="1371600">
                <a:moveTo>
                  <a:pt x="1270" y="685800"/>
                </a:moveTo>
                <a:lnTo>
                  <a:pt x="1270" y="1371600"/>
                </a:lnTo>
              </a:path>
              <a:path w="4725670" h="1371600">
                <a:moveTo>
                  <a:pt x="4725670" y="685800"/>
                </a:moveTo>
                <a:lnTo>
                  <a:pt x="4725670" y="1371600"/>
                </a:lnTo>
              </a:path>
            </a:pathLst>
          </a:custGeom>
          <a:ln w="934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0681" y="2167890"/>
            <a:ext cx="261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Natural</a:t>
            </a:r>
            <a:r>
              <a:rPr sz="1800" b="1" spc="-5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Ecosystems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8467" y="2167890"/>
            <a:ext cx="30141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Man-made</a:t>
            </a:r>
            <a:r>
              <a:rPr sz="18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Ecosystems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0452" y="2438400"/>
            <a:ext cx="2033693" cy="990600"/>
          </a:xfrm>
          <a:custGeom>
            <a:avLst/>
            <a:gdLst/>
            <a:ahLst/>
            <a:cxnLst/>
            <a:rect l="l" t="t" r="r" b="b"/>
            <a:pathLst>
              <a:path w="1525270" h="990600">
                <a:moveTo>
                  <a:pt x="915670" y="0"/>
                </a:moveTo>
                <a:lnTo>
                  <a:pt x="915670" y="609600"/>
                </a:lnTo>
              </a:path>
              <a:path w="1525270" h="990600">
                <a:moveTo>
                  <a:pt x="685799" y="609600"/>
                </a:moveTo>
                <a:lnTo>
                  <a:pt x="0" y="609600"/>
                </a:lnTo>
              </a:path>
              <a:path w="1525270" h="990600">
                <a:moveTo>
                  <a:pt x="533399" y="609600"/>
                </a:moveTo>
                <a:lnTo>
                  <a:pt x="1525270" y="609600"/>
                </a:lnTo>
              </a:path>
              <a:path w="1525270" h="990600">
                <a:moveTo>
                  <a:pt x="1269" y="609600"/>
                </a:moveTo>
                <a:lnTo>
                  <a:pt x="1269" y="990600"/>
                </a:lnTo>
              </a:path>
            </a:pathLst>
          </a:custGeom>
          <a:ln w="934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1" y="3463290"/>
            <a:ext cx="30217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Terrestrial</a:t>
            </a:r>
            <a:r>
              <a:rPr sz="18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Ecosystems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9347" y="3048000"/>
            <a:ext cx="811107" cy="457200"/>
          </a:xfrm>
          <a:custGeom>
            <a:avLst/>
            <a:gdLst/>
            <a:ahLst/>
            <a:cxnLst/>
            <a:rect l="l" t="t" r="r" b="b"/>
            <a:pathLst>
              <a:path w="608330" h="457200">
                <a:moveTo>
                  <a:pt x="0" y="0"/>
                </a:moveTo>
                <a:lnTo>
                  <a:pt x="608329" y="0"/>
                </a:lnTo>
              </a:path>
              <a:path w="608330" h="457200">
                <a:moveTo>
                  <a:pt x="608329" y="0"/>
                </a:moveTo>
                <a:lnTo>
                  <a:pt x="608329" y="457200"/>
                </a:lnTo>
              </a:path>
            </a:pathLst>
          </a:custGeom>
          <a:ln w="934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4280" y="3463290"/>
            <a:ext cx="26297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Aquatic</a:t>
            </a:r>
            <a:r>
              <a:rPr sz="18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Ecosystems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0947" y="3931920"/>
            <a:ext cx="2233507" cy="990600"/>
          </a:xfrm>
          <a:custGeom>
            <a:avLst/>
            <a:gdLst/>
            <a:ahLst/>
            <a:cxnLst/>
            <a:rect l="l" t="t" r="r" b="b"/>
            <a:pathLst>
              <a:path w="1675129" h="990600">
                <a:moveTo>
                  <a:pt x="847089" y="0"/>
                </a:moveTo>
                <a:lnTo>
                  <a:pt x="847089" y="609599"/>
                </a:lnTo>
              </a:path>
              <a:path w="1675129" h="990600">
                <a:moveTo>
                  <a:pt x="838200" y="609599"/>
                </a:moveTo>
                <a:lnTo>
                  <a:pt x="0" y="609599"/>
                </a:lnTo>
              </a:path>
              <a:path w="1675129" h="990600">
                <a:moveTo>
                  <a:pt x="838200" y="609599"/>
                </a:moveTo>
                <a:lnTo>
                  <a:pt x="1675129" y="609599"/>
                </a:lnTo>
              </a:path>
              <a:path w="1675129" h="990600">
                <a:moveTo>
                  <a:pt x="0" y="609599"/>
                </a:moveTo>
                <a:lnTo>
                  <a:pt x="0" y="990599"/>
                </a:lnTo>
              </a:path>
              <a:path w="1675129" h="990600">
                <a:moveTo>
                  <a:pt x="1675129" y="609599"/>
                </a:moveTo>
                <a:lnTo>
                  <a:pt x="1675129" y="990599"/>
                </a:lnTo>
              </a:path>
            </a:pathLst>
          </a:custGeom>
          <a:ln w="934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8692" y="5020309"/>
            <a:ext cx="316822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Fresh</a:t>
            </a:r>
            <a:r>
              <a:rPr sz="18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6365D"/>
                </a:solidFill>
                <a:latin typeface="Times New Roman"/>
                <a:cs typeface="Times New Roman"/>
              </a:rPr>
              <a:t>water</a:t>
            </a: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Ecosystems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6545" y="5020309"/>
            <a:ext cx="256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Marine</a:t>
            </a:r>
            <a:r>
              <a:rPr sz="1800" b="1" spc="-4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Ecosystems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6452" y="54864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704850" y="0"/>
                </a:moveTo>
                <a:lnTo>
                  <a:pt x="704850" y="381000"/>
                </a:lnTo>
              </a:path>
              <a:path w="1371600" h="609600">
                <a:moveTo>
                  <a:pt x="685800" y="381000"/>
                </a:moveTo>
                <a:lnTo>
                  <a:pt x="0" y="381000"/>
                </a:lnTo>
              </a:path>
              <a:path w="1371600" h="609600">
                <a:moveTo>
                  <a:pt x="610870" y="381000"/>
                </a:moveTo>
                <a:lnTo>
                  <a:pt x="1371600" y="381000"/>
                </a:lnTo>
              </a:path>
              <a:path w="1371600" h="609600">
                <a:moveTo>
                  <a:pt x="0" y="381000"/>
                </a:moveTo>
                <a:lnTo>
                  <a:pt x="0" y="609600"/>
                </a:lnTo>
              </a:path>
              <a:path w="1371600" h="609600">
                <a:moveTo>
                  <a:pt x="1371600" y="381000"/>
                </a:moveTo>
                <a:lnTo>
                  <a:pt x="1371600" y="609600"/>
                </a:lnTo>
              </a:path>
            </a:pathLst>
          </a:custGeom>
          <a:ln w="934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3159" y="6129020"/>
            <a:ext cx="242654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marR="5080" indent="-203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Lentic </a:t>
            </a:r>
            <a:r>
              <a:rPr sz="18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Ecosystems </a:t>
            </a:r>
            <a:r>
              <a:rPr sz="1800" b="1" spc="-434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(Static</a:t>
            </a:r>
            <a:r>
              <a:rPr sz="18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6365D"/>
                </a:solidFill>
                <a:latin typeface="Times New Roman"/>
                <a:cs typeface="Times New Roman"/>
              </a:rPr>
              <a:t>water)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4734" y="6129020"/>
            <a:ext cx="227499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Lotic</a:t>
            </a:r>
            <a:r>
              <a:rPr sz="1800" b="1" spc="-7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Ecosystems </a:t>
            </a:r>
            <a:r>
              <a:rPr sz="1800" b="1" spc="-434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(Running</a:t>
            </a:r>
            <a:r>
              <a:rPr sz="18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6365D"/>
                </a:solidFill>
                <a:latin typeface="Times New Roman"/>
                <a:cs typeface="Times New Roman"/>
              </a:rPr>
              <a:t>water)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4894" y="162559"/>
            <a:ext cx="64888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BF0000"/>
                </a:solidFill>
                <a:latin typeface="Cambria"/>
                <a:cs typeface="Cambria"/>
              </a:rPr>
              <a:t>Structure</a:t>
            </a:r>
            <a:r>
              <a:rPr sz="3600" b="1" spc="-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BF0000"/>
                </a:solidFill>
                <a:latin typeface="Cambria"/>
                <a:cs typeface="Cambria"/>
              </a:rPr>
              <a:t>of</a:t>
            </a:r>
            <a:r>
              <a:rPr sz="3600" b="1" spc="-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BF0000"/>
                </a:solidFill>
                <a:latin typeface="Cambria"/>
                <a:cs typeface="Cambria"/>
              </a:rPr>
              <a:t>an</a:t>
            </a:r>
            <a:r>
              <a:rPr sz="3600" b="1" spc="-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BF0000"/>
                </a:solidFill>
                <a:latin typeface="Cambria"/>
                <a:cs typeface="Cambria"/>
              </a:rPr>
              <a:t>Ecosystem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120" y="1176020"/>
            <a:ext cx="7288107" cy="5006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Living</a:t>
            </a:r>
            <a:r>
              <a:rPr sz="2800" b="1" spc="-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(Biotic)</a:t>
            </a:r>
            <a:r>
              <a:rPr sz="28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Components</a:t>
            </a:r>
            <a:endParaRPr sz="2800">
              <a:solidFill>
                <a:srgbClr val="C0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Cambria"/>
              <a:cs typeface="Cambria"/>
            </a:endParaRPr>
          </a:p>
          <a:p>
            <a:pPr marL="361950" indent="-285750">
              <a:lnSpc>
                <a:spcPct val="100000"/>
              </a:lnSpc>
              <a:buFont typeface="MS UI Gothic"/>
              <a:buChar char="➢"/>
              <a:tabLst>
                <a:tab pos="361950" algn="l"/>
              </a:tabLst>
            </a:pPr>
            <a:r>
              <a:rPr sz="2400" spc="-5" dirty="0">
                <a:solidFill>
                  <a:srgbClr val="0F243E"/>
                </a:solidFill>
                <a:latin typeface="Cambria"/>
                <a:cs typeface="Cambria"/>
              </a:rPr>
              <a:t>Producers</a:t>
            </a:r>
            <a:endParaRPr sz="2400">
              <a:latin typeface="Cambria"/>
              <a:cs typeface="Cambria"/>
            </a:endParaRPr>
          </a:p>
          <a:p>
            <a:pPr marL="361950" indent="-285750">
              <a:lnSpc>
                <a:spcPct val="100000"/>
              </a:lnSpc>
              <a:spcBef>
                <a:spcPts val="600"/>
              </a:spcBef>
              <a:buFont typeface="MS UI Gothic"/>
              <a:buChar char="➢"/>
              <a:tabLst>
                <a:tab pos="361950" algn="l"/>
              </a:tabLst>
            </a:pPr>
            <a:r>
              <a:rPr sz="2400" spc="-5" dirty="0">
                <a:solidFill>
                  <a:srgbClr val="0F243E"/>
                </a:solidFill>
                <a:latin typeface="Cambria"/>
                <a:cs typeface="Cambria"/>
              </a:rPr>
              <a:t>Consumers</a:t>
            </a:r>
            <a:endParaRPr sz="2400">
              <a:latin typeface="Cambria"/>
              <a:cs typeface="Cambria"/>
            </a:endParaRPr>
          </a:p>
          <a:p>
            <a:pPr marL="361950" indent="-285750">
              <a:lnSpc>
                <a:spcPct val="100000"/>
              </a:lnSpc>
              <a:spcBef>
                <a:spcPts val="600"/>
              </a:spcBef>
              <a:buFont typeface="MS UI Gothic"/>
              <a:buChar char="➢"/>
              <a:tabLst>
                <a:tab pos="361950" algn="l"/>
              </a:tabLst>
            </a:pPr>
            <a:r>
              <a:rPr sz="2400" spc="-5" dirty="0">
                <a:solidFill>
                  <a:srgbClr val="0F243E"/>
                </a:solidFill>
                <a:latin typeface="Cambria"/>
                <a:cs typeface="Cambria"/>
              </a:rPr>
              <a:t>Decomposers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F243E"/>
              </a:buClr>
              <a:buFont typeface="MS UI Gothic"/>
              <a:buChar char="➢"/>
            </a:pPr>
            <a:endParaRPr sz="355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Non-living</a:t>
            </a:r>
            <a:r>
              <a:rPr sz="2800" b="1" spc="-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(Abiotic)</a:t>
            </a:r>
            <a:r>
              <a:rPr sz="2800" b="1" spc="-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Components</a:t>
            </a:r>
            <a:endParaRPr sz="2800">
              <a:solidFill>
                <a:srgbClr val="C0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mbria"/>
              <a:cs typeface="Cambria"/>
            </a:endParaRPr>
          </a:p>
          <a:p>
            <a:pPr marL="361950" indent="-285750">
              <a:lnSpc>
                <a:spcPct val="100000"/>
              </a:lnSpc>
              <a:buFont typeface="MS UI Gothic"/>
              <a:buChar char="➢"/>
              <a:tabLst>
                <a:tab pos="361950" algn="l"/>
              </a:tabLst>
            </a:pPr>
            <a:r>
              <a:rPr sz="2400" spc="-5" dirty="0">
                <a:solidFill>
                  <a:srgbClr val="0F243E"/>
                </a:solidFill>
                <a:latin typeface="Cambria"/>
                <a:cs typeface="Cambria"/>
              </a:rPr>
              <a:t>Physical</a:t>
            </a:r>
            <a:r>
              <a:rPr sz="2400" spc="-3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F243E"/>
                </a:solidFill>
                <a:latin typeface="Cambria"/>
                <a:cs typeface="Cambria"/>
              </a:rPr>
              <a:t>factors</a:t>
            </a:r>
            <a:endParaRPr sz="2400">
              <a:latin typeface="Cambria"/>
              <a:cs typeface="Cambria"/>
            </a:endParaRPr>
          </a:p>
          <a:p>
            <a:pPr marL="361950" indent="-285750">
              <a:lnSpc>
                <a:spcPct val="100000"/>
              </a:lnSpc>
              <a:spcBef>
                <a:spcPts val="600"/>
              </a:spcBef>
              <a:buFont typeface="MS UI Gothic"/>
              <a:buChar char="➢"/>
              <a:tabLst>
                <a:tab pos="361950" algn="l"/>
              </a:tabLst>
            </a:pPr>
            <a:r>
              <a:rPr sz="2400" spc="-5" dirty="0">
                <a:solidFill>
                  <a:srgbClr val="0F243E"/>
                </a:solidFill>
                <a:latin typeface="Cambria"/>
                <a:cs typeface="Cambria"/>
              </a:rPr>
              <a:t>Chemical</a:t>
            </a:r>
            <a:r>
              <a:rPr sz="2400" spc="-4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F243E"/>
                </a:solidFill>
                <a:latin typeface="Cambria"/>
                <a:cs typeface="Cambria"/>
              </a:rPr>
              <a:t>factors</a:t>
            </a:r>
            <a:endParaRPr sz="2400">
              <a:latin typeface="Cambria"/>
              <a:cs typeface="Cambria"/>
            </a:endParaRPr>
          </a:p>
          <a:p>
            <a:pPr marL="361950" indent="-285750">
              <a:lnSpc>
                <a:spcPct val="100000"/>
              </a:lnSpc>
              <a:spcBef>
                <a:spcPts val="600"/>
              </a:spcBef>
              <a:buFont typeface="MS UI Gothic"/>
              <a:buChar char="➢"/>
              <a:tabLst>
                <a:tab pos="361950" algn="l"/>
              </a:tabLst>
            </a:pPr>
            <a:r>
              <a:rPr sz="2400" spc="-5" dirty="0">
                <a:solidFill>
                  <a:srgbClr val="0F243E"/>
                </a:solidFill>
                <a:latin typeface="Cambria"/>
                <a:cs typeface="Cambria"/>
              </a:rPr>
              <a:t>Limiting</a:t>
            </a:r>
            <a:r>
              <a:rPr sz="2400" spc="-3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mbria"/>
                <a:cs typeface="Cambria"/>
              </a:rPr>
              <a:t>factors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639" y="173990"/>
            <a:ext cx="7281333" cy="566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bg1"/>
                </a:solidFill>
                <a:latin typeface="Cambria"/>
                <a:cs typeface="Cambria"/>
              </a:rPr>
              <a:t>Biotic</a:t>
            </a:r>
            <a:r>
              <a:rPr sz="3600" b="1" spc="-3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chemeClr val="bg1"/>
                </a:solidFill>
                <a:latin typeface="Cambria"/>
                <a:cs typeface="Cambria"/>
              </a:rPr>
              <a:t>Components</a:t>
            </a:r>
            <a:r>
              <a:rPr sz="3600" b="1" spc="-2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chemeClr val="bg1"/>
                </a:solidFill>
                <a:latin typeface="Cambria"/>
                <a:cs typeface="Cambria"/>
              </a:rPr>
              <a:t>of</a:t>
            </a:r>
            <a:r>
              <a:rPr sz="3600" b="1" spc="-2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chemeClr val="bg1"/>
                </a:solidFill>
                <a:latin typeface="Cambria"/>
                <a:cs typeface="Cambria"/>
              </a:rPr>
              <a:t>Ecosystems</a:t>
            </a:r>
            <a:endParaRPr sz="360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20" y="1075690"/>
            <a:ext cx="11658600" cy="4888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Producers</a:t>
            </a:r>
            <a:r>
              <a:rPr sz="24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(or</a:t>
            </a:r>
            <a:r>
              <a:rPr sz="24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autotrophs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endParaRPr sz="2200">
              <a:solidFill>
                <a:srgbClr val="C0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Green plants</a:t>
            </a:r>
            <a:r>
              <a:rPr sz="2200" spc="-1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and</a:t>
            </a:r>
            <a:r>
              <a:rPr sz="220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some</a:t>
            </a:r>
            <a:r>
              <a:rPr sz="2200" spc="-2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bacteria</a:t>
            </a:r>
            <a:r>
              <a:rPr sz="2200" spc="-1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which </a:t>
            </a: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manufacture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their</a:t>
            </a: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own</a:t>
            </a:r>
            <a:r>
              <a:rPr sz="2200" spc="-1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food.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Consumers</a:t>
            </a:r>
            <a:r>
              <a:rPr sz="24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(or</a:t>
            </a:r>
            <a:r>
              <a:rPr sz="24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heterotrophs)</a:t>
            </a:r>
            <a:endParaRPr sz="2400">
              <a:solidFill>
                <a:srgbClr val="C0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Animals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which</a:t>
            </a:r>
            <a:r>
              <a:rPr sz="2200" spc="-1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obtain</a:t>
            </a:r>
            <a:r>
              <a:rPr sz="2200" spc="-1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their</a:t>
            </a:r>
            <a:r>
              <a:rPr sz="2200" spc="-1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food </a:t>
            </a: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from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producers</a:t>
            </a:r>
            <a:endParaRPr sz="2200">
              <a:latin typeface="Cambria"/>
              <a:cs typeface="Cambria"/>
            </a:endParaRPr>
          </a:p>
          <a:p>
            <a:pPr marL="876300" indent="-342900">
              <a:lnSpc>
                <a:spcPct val="100000"/>
              </a:lnSpc>
              <a:buClr>
                <a:srgbClr val="FF0000"/>
              </a:buClr>
              <a:buFont typeface="MS UI Gothic"/>
              <a:buChar char="➢"/>
              <a:tabLst>
                <a:tab pos="876300" algn="l"/>
              </a:tabLst>
            </a:pP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Primary</a:t>
            </a:r>
            <a:r>
              <a:rPr sz="2200" spc="-2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consumers</a:t>
            </a:r>
            <a:endParaRPr sz="2200">
              <a:latin typeface="Cambria"/>
              <a:cs typeface="Cambria"/>
            </a:endParaRPr>
          </a:p>
          <a:p>
            <a:pPr marL="876300" indent="-342900">
              <a:lnSpc>
                <a:spcPct val="100000"/>
              </a:lnSpc>
              <a:buClr>
                <a:srgbClr val="FF0000"/>
              </a:buClr>
              <a:buFont typeface="MS UI Gothic"/>
              <a:buChar char="➢"/>
              <a:tabLst>
                <a:tab pos="876300" algn="l"/>
              </a:tabLst>
            </a:pP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Secondary</a:t>
            </a:r>
            <a:r>
              <a:rPr sz="2200" spc="-5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consumers</a:t>
            </a:r>
            <a:endParaRPr sz="2200">
              <a:latin typeface="Cambria"/>
              <a:cs typeface="Cambria"/>
            </a:endParaRPr>
          </a:p>
          <a:p>
            <a:pPr marL="876300" indent="-342900">
              <a:lnSpc>
                <a:spcPct val="100000"/>
              </a:lnSpc>
              <a:buClr>
                <a:srgbClr val="FF0000"/>
              </a:buClr>
              <a:buFont typeface="MS UI Gothic"/>
              <a:buChar char="➢"/>
              <a:tabLst>
                <a:tab pos="876300" algn="l"/>
              </a:tabLst>
            </a:pP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Tertiary</a:t>
            </a:r>
            <a:r>
              <a:rPr sz="2200" spc="-4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consumers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Decomposers</a:t>
            </a:r>
            <a:endParaRPr sz="2400">
              <a:solidFill>
                <a:srgbClr val="C0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>
              <a:latin typeface="Cambria"/>
              <a:cs typeface="Cambria"/>
            </a:endParaRPr>
          </a:p>
          <a:p>
            <a:pPr marL="76200" marR="177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Bacteria</a:t>
            </a:r>
            <a:r>
              <a:rPr sz="2200" spc="26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and</a:t>
            </a:r>
            <a:r>
              <a:rPr sz="2200" spc="26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fungi</a:t>
            </a:r>
            <a:r>
              <a:rPr sz="2200" spc="26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that</a:t>
            </a:r>
            <a:r>
              <a:rPr sz="2200" spc="26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decompose</a:t>
            </a:r>
            <a:r>
              <a:rPr sz="2200" spc="26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dead</a:t>
            </a:r>
            <a:r>
              <a:rPr sz="2200" spc="27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organic</a:t>
            </a:r>
            <a:r>
              <a:rPr sz="2200" spc="27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matter</a:t>
            </a:r>
            <a:r>
              <a:rPr sz="2200" spc="27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and</a:t>
            </a:r>
            <a:r>
              <a:rPr sz="2200" spc="27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convert</a:t>
            </a:r>
            <a:r>
              <a:rPr sz="2200" spc="265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it </a:t>
            </a:r>
            <a:r>
              <a:rPr sz="2200" spc="-47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into</a:t>
            </a:r>
            <a:r>
              <a:rPr sz="2200" spc="-2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simpler</a:t>
            </a:r>
            <a:r>
              <a:rPr sz="2200" spc="-10" dirty="0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F243E"/>
                </a:solidFill>
                <a:latin typeface="Cambria"/>
                <a:cs typeface="Cambria"/>
              </a:rPr>
              <a:t>parts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946" y="325039"/>
            <a:ext cx="11023503" cy="61304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278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ECOSYSTEMS</vt:lpstr>
      <vt:lpstr>Slide 3</vt:lpstr>
      <vt:lpstr>Slide 4</vt:lpstr>
      <vt:lpstr>Classification of ecosystem</vt:lpstr>
      <vt:lpstr>Kinds of Ecosystems</vt:lpstr>
      <vt:lpstr>Structure of an Ecosystem</vt:lpstr>
      <vt:lpstr>Biotic Components of Ecosystems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2021-03-21T02:20:01Z</dcterms:created>
  <dcterms:modified xsi:type="dcterms:W3CDTF">2021-03-21T08:54:33Z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199040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