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56" r:id="rId6"/>
    <p:sldId id="264" r:id="rId7"/>
    <p:sldId id="261" r:id="rId8"/>
    <p:sldId id="265"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70C1701-C063-4748-9830-7FD553CE1E74}">
          <p14:sldIdLst>
            <p14:sldId id="257"/>
            <p14:sldId id="258"/>
            <p14:sldId id="259"/>
            <p14:sldId id="260"/>
            <p14:sldId id="256"/>
            <p14:sldId id="264"/>
            <p14:sldId id="261"/>
            <p14:sldId id="265"/>
            <p14:sldId id="266"/>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916C"/>
    <a:srgbClr val="1B4332"/>
    <a:srgbClr val="081C15"/>
    <a:srgbClr val="95D5B2"/>
    <a:srgbClr val="D8F3DC"/>
    <a:srgbClr val="2D6A4F"/>
    <a:srgbClr val="B7E4C7"/>
    <a:srgbClr val="52B788"/>
    <a:srgbClr val="D8E2DC"/>
    <a:srgbClr val="ECE4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6" d="100"/>
          <a:sy n="76" d="100"/>
        </p:scale>
        <p:origin x="161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E09FBA-4E63-4223-92A4-1F3B4DC287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E09FBA-4E63-4223-92A4-1F3B4DC287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E09FBA-4E63-4223-92A4-1F3B4DC287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E09FBA-4E63-4223-92A4-1F3B4DC287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09FBA-4E63-4223-92A4-1F3B4DC287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E09FBA-4E63-4223-92A4-1F3B4DC2877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E09FBA-4E63-4223-92A4-1F3B4DC2877F}"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E09FBA-4E63-4223-92A4-1F3B4DC2877F}"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09FBA-4E63-4223-92A4-1F3B4DC2877F}"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09FBA-4E63-4223-92A4-1F3B4DC2877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09FBA-4E63-4223-92A4-1F3B4DC2877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7E4C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09FBA-4E63-4223-92A4-1F3B4DC2877F}"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CBD38-F45D-416A-9F00-21BB708815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GIF"/><Relationship Id="rId11" Type="http://schemas.openxmlformats.org/officeDocument/2006/relationships/slide" Target="slide9.xml"/><Relationship Id="rId5" Type="http://schemas.openxmlformats.org/officeDocument/2006/relationships/image" Target="../media/image5.png"/><Relationship Id="rId10" Type="http://schemas.openxmlformats.org/officeDocument/2006/relationships/slide" Target="slide8.xml"/><Relationship Id="rId4" Type="http://schemas.openxmlformats.org/officeDocument/2006/relationships/image" Target="../media/image4.png"/><Relationship Id="rId9"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2279737" y="335071"/>
            <a:ext cx="9444086" cy="6187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p:cNvSpPr/>
          <p:nvPr/>
        </p:nvSpPr>
        <p:spPr>
          <a:xfrm rot="10800000">
            <a:off x="1113357" y="3887450"/>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rot="11103727">
            <a:off x="1185050" y="3984236"/>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noFill/>
          <a:ln>
            <a:solidFill>
              <a:srgbClr val="081C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1045521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10736287" y="0"/>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11019505"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pic>
        <p:nvPicPr>
          <p:cNvPr id="58" name="Picture 57"/>
          <p:cNvPicPr>
            <a:picLocks noChangeAspect="1"/>
          </p:cNvPicPr>
          <p:nvPr/>
        </p:nvPicPr>
        <p:blipFill rotWithShape="1">
          <a:blip r:embed="rId4">
            <a:extLst>
              <a:ext uri="{28A0092B-C50C-407E-A947-70E740481C1C}">
                <a14:useLocalDpi xmlns:a14="http://schemas.microsoft.com/office/drawing/2010/main" val="0"/>
              </a:ext>
            </a:extLst>
          </a:blip>
          <a:srcRect r="25800" b="34177"/>
          <a:stretch>
            <a:fillRect/>
          </a:stretch>
        </p:blipFill>
        <p:spPr>
          <a:xfrm>
            <a:off x="2120387" y="335071"/>
            <a:ext cx="4325383" cy="2558031"/>
          </a:xfrm>
          <a:prstGeom prst="rect">
            <a:avLst/>
          </a:prstGeom>
        </p:spPr>
      </p:pic>
      <p:pic>
        <p:nvPicPr>
          <p:cNvPr id="61" name="Picture 60"/>
          <p:cNvPicPr>
            <a:picLocks noChangeAspect="1"/>
          </p:cNvPicPr>
          <p:nvPr/>
        </p:nvPicPr>
        <p:blipFill rotWithShape="1">
          <a:blip r:embed="rId4">
            <a:extLst>
              <a:ext uri="{28A0092B-C50C-407E-A947-70E740481C1C}">
                <a14:useLocalDpi xmlns:a14="http://schemas.microsoft.com/office/drawing/2010/main" val="0"/>
              </a:ext>
            </a:extLst>
          </a:blip>
          <a:srcRect r="25800" b="34177"/>
          <a:stretch>
            <a:fillRect/>
          </a:stretch>
        </p:blipFill>
        <p:spPr>
          <a:xfrm flipH="1" flipV="1">
            <a:off x="7398440" y="3964898"/>
            <a:ext cx="4325383" cy="2558031"/>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78" name="Freeform: Shape 77"/>
          <p:cNvSpPr/>
          <p:nvPr/>
        </p:nvSpPr>
        <p:spPr>
          <a:xfrm>
            <a:off x="9094987" y="-487365"/>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p:cNvSpPr/>
          <p:nvPr/>
        </p:nvSpPr>
        <p:spPr>
          <a:xfrm>
            <a:off x="9271147" y="-487366"/>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noFill/>
          <a:ln>
            <a:solidFill>
              <a:srgbClr val="081C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188750" y="2385737"/>
            <a:ext cx="4141518" cy="1015663"/>
          </a:xfrm>
          <a:prstGeom prst="rect">
            <a:avLst/>
          </a:prstGeom>
          <a:noFill/>
        </p:spPr>
        <p:txBody>
          <a:bodyPr wrap="none" rtlCol="0">
            <a:spAutoFit/>
          </a:bodyPr>
          <a:lstStyle/>
          <a:p>
            <a:r>
              <a:rPr lang="en-US" sz="6000" dirty="0">
                <a:solidFill>
                  <a:srgbClr val="1B4332"/>
                </a:solidFill>
                <a:latin typeface="Arial Black" panose="020B0A04020102020204" pitchFamily="34" charset="0"/>
              </a:rPr>
              <a:t>Agro’N’AI</a:t>
            </a:r>
          </a:p>
        </p:txBody>
      </p:sp>
      <p:cxnSp>
        <p:nvCxnSpPr>
          <p:cNvPr id="5" name="Straight Connector 4"/>
          <p:cNvCxnSpPr/>
          <p:nvPr/>
        </p:nvCxnSpPr>
        <p:spPr>
          <a:xfrm>
            <a:off x="4029075" y="3429000"/>
            <a:ext cx="5668455" cy="0"/>
          </a:xfrm>
          <a:prstGeom prst="line">
            <a:avLst/>
          </a:prstGeom>
          <a:ln w="127000">
            <a:solidFill>
              <a:srgbClr val="B7E4C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par>
                          <p:cTn id="11" fill="hold">
                            <p:stCondLst>
                              <p:cond delay="500"/>
                            </p:stCondLst>
                            <p:childTnLst>
                              <p:par>
                                <p:cTn id="12" presetID="2" presetClass="entr" presetSubtype="3" fill="hold" grpId="0" nodeType="after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additive="base">
                                        <p:cTn id="14" dur="500" fill="hold"/>
                                        <p:tgtEl>
                                          <p:spTgt spid="78"/>
                                        </p:tgtEl>
                                        <p:attrNameLst>
                                          <p:attrName>ppt_x</p:attrName>
                                        </p:attrNameLst>
                                      </p:cBhvr>
                                      <p:tavLst>
                                        <p:tav tm="0">
                                          <p:val>
                                            <p:strVal val="1+#ppt_w/2"/>
                                          </p:val>
                                        </p:tav>
                                        <p:tav tm="100000">
                                          <p:val>
                                            <p:strVal val="#ppt_x"/>
                                          </p:val>
                                        </p:tav>
                                      </p:tavLst>
                                    </p:anim>
                                    <p:anim calcmode="lin" valueType="num">
                                      <p:cBhvr additive="base">
                                        <p:cTn id="15" dur="500" fill="hold"/>
                                        <p:tgtEl>
                                          <p:spTgt spid="78"/>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 presetClass="entr" presetSubtype="3"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500" fill="hold"/>
                                        <p:tgtEl>
                                          <p:spTgt spid="79"/>
                                        </p:tgtEl>
                                        <p:attrNameLst>
                                          <p:attrName>ppt_x</p:attrName>
                                        </p:attrNameLst>
                                      </p:cBhvr>
                                      <p:tavLst>
                                        <p:tav tm="0">
                                          <p:val>
                                            <p:strVal val="1+#ppt_w/2"/>
                                          </p:val>
                                        </p:tav>
                                        <p:tav tm="100000">
                                          <p:val>
                                            <p:strVal val="#ppt_x"/>
                                          </p:val>
                                        </p:tav>
                                      </p:tavLst>
                                    </p:anim>
                                    <p:anim calcmode="lin" valueType="num">
                                      <p:cBhvr additive="base">
                                        <p:cTn id="20" dur="500" fill="hold"/>
                                        <p:tgtEl>
                                          <p:spTgt spid="79"/>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2" presetClass="entr" presetSubtype="12"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0-#ppt_w/2"/>
                                          </p:val>
                                        </p:tav>
                                        <p:tav tm="100000">
                                          <p:val>
                                            <p:strVal val="#ppt_x"/>
                                          </p:val>
                                        </p:tav>
                                      </p:tavLst>
                                    </p:anim>
                                    <p:anim calcmode="lin" valueType="num">
                                      <p:cBhvr additive="base">
                                        <p:cTn id="25" dur="500" fill="hold"/>
                                        <p:tgtEl>
                                          <p:spTgt spid="80"/>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12"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0-#ppt_w/2"/>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6" presetClass="entr" presetSubtype="0" fill="hold" grpId="0" nodeType="afterEffect">
                                  <p:stCondLst>
                                    <p:cond delay="0"/>
                                  </p:stCondLst>
                                  <p:iterate type="lt">
                                    <p:tmPct val="10000"/>
                                  </p:iterate>
                                  <p:childTnLst>
                                    <p:set>
                                      <p:cBhvr>
                                        <p:cTn id="33" dur="1" fill="hold">
                                          <p:stCondLst>
                                            <p:cond delay="0"/>
                                          </p:stCondLst>
                                        </p:cTn>
                                        <p:tgtEl>
                                          <p:spTgt spid="2"/>
                                        </p:tgtEl>
                                        <p:attrNameLst>
                                          <p:attrName>style.visibility</p:attrName>
                                        </p:attrNameLst>
                                      </p:cBhvr>
                                      <p:to>
                                        <p:strVal val="visible"/>
                                      </p:to>
                                    </p:set>
                                    <p:animEffect transition="in" filter="wipe(down)">
                                      <p:cBhvr>
                                        <p:cTn id="34" dur="290">
                                          <p:stCondLst>
                                            <p:cond delay="0"/>
                                          </p:stCondLst>
                                        </p:cTn>
                                        <p:tgtEl>
                                          <p:spTgt spid="2"/>
                                        </p:tgtEl>
                                      </p:cBhvr>
                                    </p:animEffect>
                                    <p:anim calcmode="lin" valueType="num">
                                      <p:cBhvr>
                                        <p:cTn id="35"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40" dur="13">
                                          <p:stCondLst>
                                            <p:cond delay="325"/>
                                          </p:stCondLst>
                                        </p:cTn>
                                        <p:tgtEl>
                                          <p:spTgt spid="2"/>
                                        </p:tgtEl>
                                      </p:cBhvr>
                                      <p:to x="100000" y="60000"/>
                                    </p:animScale>
                                    <p:animScale>
                                      <p:cBhvr>
                                        <p:cTn id="41" dur="83" decel="50000">
                                          <p:stCondLst>
                                            <p:cond delay="338"/>
                                          </p:stCondLst>
                                        </p:cTn>
                                        <p:tgtEl>
                                          <p:spTgt spid="2"/>
                                        </p:tgtEl>
                                      </p:cBhvr>
                                      <p:to x="100000" y="100000"/>
                                    </p:animScale>
                                    <p:animScale>
                                      <p:cBhvr>
                                        <p:cTn id="42" dur="13">
                                          <p:stCondLst>
                                            <p:cond delay="656"/>
                                          </p:stCondLst>
                                        </p:cTn>
                                        <p:tgtEl>
                                          <p:spTgt spid="2"/>
                                        </p:tgtEl>
                                      </p:cBhvr>
                                      <p:to x="100000" y="80000"/>
                                    </p:animScale>
                                    <p:animScale>
                                      <p:cBhvr>
                                        <p:cTn id="43" dur="83" decel="50000">
                                          <p:stCondLst>
                                            <p:cond delay="669"/>
                                          </p:stCondLst>
                                        </p:cTn>
                                        <p:tgtEl>
                                          <p:spTgt spid="2"/>
                                        </p:tgtEl>
                                      </p:cBhvr>
                                      <p:to x="100000" y="100000"/>
                                    </p:animScale>
                                    <p:animScale>
                                      <p:cBhvr>
                                        <p:cTn id="44" dur="13">
                                          <p:stCondLst>
                                            <p:cond delay="821"/>
                                          </p:stCondLst>
                                        </p:cTn>
                                        <p:tgtEl>
                                          <p:spTgt spid="2"/>
                                        </p:tgtEl>
                                      </p:cBhvr>
                                      <p:to x="100000" y="90000"/>
                                    </p:animScale>
                                    <p:animScale>
                                      <p:cBhvr>
                                        <p:cTn id="45" dur="83" decel="50000">
                                          <p:stCondLst>
                                            <p:cond delay="834"/>
                                          </p:stCondLst>
                                        </p:cTn>
                                        <p:tgtEl>
                                          <p:spTgt spid="2"/>
                                        </p:tgtEl>
                                      </p:cBhvr>
                                      <p:to x="100000" y="100000"/>
                                    </p:animScale>
                                    <p:animScale>
                                      <p:cBhvr>
                                        <p:cTn id="46" dur="13">
                                          <p:stCondLst>
                                            <p:cond delay="904"/>
                                          </p:stCondLst>
                                        </p:cTn>
                                        <p:tgtEl>
                                          <p:spTgt spid="2"/>
                                        </p:tgtEl>
                                      </p:cBhvr>
                                      <p:to x="100000" y="95000"/>
                                    </p:animScale>
                                    <p:animScale>
                                      <p:cBhvr>
                                        <p:cTn id="47" dur="83" decel="50000">
                                          <p:stCondLst>
                                            <p:cond delay="917"/>
                                          </p:stCondLst>
                                        </p:cTn>
                                        <p:tgtEl>
                                          <p:spTgt spid="2"/>
                                        </p:tgtEl>
                                      </p:cBhvr>
                                      <p:to x="100000" y="100000"/>
                                    </p:animScale>
                                  </p:childTnLst>
                                </p:cTn>
                              </p:par>
                            </p:childTnLst>
                          </p:cTn>
                        </p:par>
                        <p:par>
                          <p:cTn id="48" fill="hold">
                            <p:stCondLst>
                              <p:cond delay="3799"/>
                            </p:stCondLst>
                            <p:childTnLst>
                              <p:par>
                                <p:cTn id="49" presetID="2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78" grpId="0" animBg="1"/>
      <p:bldP spid="79"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2279737" y="335071"/>
            <a:ext cx="9444086" cy="6187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p:cNvSpPr/>
          <p:nvPr/>
        </p:nvSpPr>
        <p:spPr>
          <a:xfrm rot="10800000">
            <a:off x="1113357" y="3887450"/>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rot="11103727">
            <a:off x="1185050" y="3984236"/>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noFill/>
          <a:ln>
            <a:solidFill>
              <a:srgbClr val="081C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1045521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10736287" y="0"/>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11019505"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pic>
        <p:nvPicPr>
          <p:cNvPr id="58" name="Picture 57"/>
          <p:cNvPicPr>
            <a:picLocks noChangeAspect="1"/>
          </p:cNvPicPr>
          <p:nvPr/>
        </p:nvPicPr>
        <p:blipFill rotWithShape="1">
          <a:blip r:embed="rId4">
            <a:extLst>
              <a:ext uri="{28A0092B-C50C-407E-A947-70E740481C1C}">
                <a14:useLocalDpi xmlns:a14="http://schemas.microsoft.com/office/drawing/2010/main" val="0"/>
              </a:ext>
            </a:extLst>
          </a:blip>
          <a:srcRect r="25800" b="34177"/>
          <a:stretch>
            <a:fillRect/>
          </a:stretch>
        </p:blipFill>
        <p:spPr>
          <a:xfrm>
            <a:off x="2120387" y="335071"/>
            <a:ext cx="4325383" cy="2558031"/>
          </a:xfrm>
          <a:prstGeom prst="rect">
            <a:avLst/>
          </a:prstGeom>
        </p:spPr>
      </p:pic>
      <p:pic>
        <p:nvPicPr>
          <p:cNvPr id="61" name="Picture 60"/>
          <p:cNvPicPr>
            <a:picLocks noChangeAspect="1"/>
          </p:cNvPicPr>
          <p:nvPr/>
        </p:nvPicPr>
        <p:blipFill rotWithShape="1">
          <a:blip r:embed="rId4">
            <a:extLst>
              <a:ext uri="{28A0092B-C50C-407E-A947-70E740481C1C}">
                <a14:useLocalDpi xmlns:a14="http://schemas.microsoft.com/office/drawing/2010/main" val="0"/>
              </a:ext>
            </a:extLst>
          </a:blip>
          <a:srcRect r="25800" b="34177"/>
          <a:stretch>
            <a:fillRect/>
          </a:stretch>
        </p:blipFill>
        <p:spPr>
          <a:xfrm flipH="1" flipV="1">
            <a:off x="7398440" y="3964898"/>
            <a:ext cx="4325383" cy="2558031"/>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78" name="Freeform: Shape 77"/>
          <p:cNvSpPr/>
          <p:nvPr/>
        </p:nvSpPr>
        <p:spPr>
          <a:xfrm>
            <a:off x="9094987" y="-487365"/>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p:cNvSpPr/>
          <p:nvPr/>
        </p:nvSpPr>
        <p:spPr>
          <a:xfrm>
            <a:off x="9271147" y="-487366"/>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noFill/>
          <a:ln>
            <a:solidFill>
              <a:srgbClr val="081C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280971" y="2312317"/>
            <a:ext cx="5962530" cy="1015663"/>
          </a:xfrm>
          <a:prstGeom prst="rect">
            <a:avLst/>
          </a:prstGeom>
          <a:noFill/>
        </p:spPr>
        <p:txBody>
          <a:bodyPr wrap="none" rtlCol="0">
            <a:spAutoFit/>
          </a:bodyPr>
          <a:lstStyle/>
          <a:p>
            <a:r>
              <a:rPr lang="en-US" sz="5400" dirty="0">
                <a:solidFill>
                  <a:srgbClr val="1B4332"/>
                </a:solidFill>
                <a:latin typeface="Impact" panose="020B0806030902050204" pitchFamily="34" charset="0"/>
              </a:rPr>
              <a:t>Thank You Everyone</a:t>
            </a:r>
            <a:r>
              <a:rPr lang="en-US" sz="6000" dirty="0">
                <a:solidFill>
                  <a:srgbClr val="1B4332"/>
                </a:solidFill>
                <a:latin typeface="Impact" panose="020B0806030902050204" pitchFamily="34" charset="0"/>
              </a:rPr>
              <a:t>!</a:t>
            </a:r>
          </a:p>
        </p:txBody>
      </p:sp>
      <p:cxnSp>
        <p:nvCxnSpPr>
          <p:cNvPr id="5" name="Straight Connector 4"/>
          <p:cNvCxnSpPr/>
          <p:nvPr/>
        </p:nvCxnSpPr>
        <p:spPr>
          <a:xfrm>
            <a:off x="4029075" y="3429000"/>
            <a:ext cx="5668455" cy="0"/>
          </a:xfrm>
          <a:prstGeom prst="line">
            <a:avLst/>
          </a:prstGeom>
          <a:ln w="127000">
            <a:solidFill>
              <a:srgbClr val="B7E4C7"/>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204070" y="3530021"/>
            <a:ext cx="263214" cy="523220"/>
          </a:xfrm>
          <a:prstGeom prst="rect">
            <a:avLst/>
          </a:prstGeom>
          <a:noFill/>
        </p:spPr>
        <p:txBody>
          <a:bodyPr wrap="none" rtlCol="0">
            <a:spAutoFit/>
          </a:bodyPr>
          <a:lstStyle/>
          <a:p>
            <a:r>
              <a:rPr lang="en-US" sz="2800" dirty="0">
                <a:solidFill>
                  <a:srgbClr val="1B4332"/>
                </a:solidFill>
                <a:latin typeface="Candara" panose="020E0502030303020204" pitchFamily="34" charset="0"/>
              </a:rPr>
              <a:t> </a:t>
            </a:r>
          </a:p>
        </p:txBody>
      </p:sp>
      <p:sp>
        <p:nvSpPr>
          <p:cNvPr id="3" name="TextBox 2">
            <a:extLst>
              <a:ext uri="{FF2B5EF4-FFF2-40B4-BE49-F238E27FC236}">
                <a16:creationId xmlns:a16="http://schemas.microsoft.com/office/drawing/2014/main" id="{BB508640-6F97-4AC2-9446-23B765CBD19F}"/>
              </a:ext>
            </a:extLst>
          </p:cNvPr>
          <p:cNvSpPr txBox="1"/>
          <p:nvPr/>
        </p:nvSpPr>
        <p:spPr>
          <a:xfrm>
            <a:off x="7218984" y="3786429"/>
            <a:ext cx="2342147" cy="1477328"/>
          </a:xfrm>
          <a:prstGeom prst="rect">
            <a:avLst/>
          </a:prstGeom>
          <a:noFill/>
        </p:spPr>
        <p:txBody>
          <a:bodyPr wrap="square" rtlCol="0">
            <a:spAutoFit/>
          </a:bodyPr>
          <a:lstStyle/>
          <a:p>
            <a:r>
              <a:rPr lang="en-US" dirty="0">
                <a:latin typeface="MV Boli" panose="02000500030200090000" pitchFamily="2" charset="0"/>
                <a:cs typeface="MV Boli" panose="02000500030200090000" pitchFamily="2" charset="0"/>
              </a:rPr>
              <a:t>BY-</a:t>
            </a:r>
          </a:p>
          <a:p>
            <a:r>
              <a:rPr lang="en-US" dirty="0">
                <a:latin typeface="MV Boli" panose="02000500030200090000" pitchFamily="2" charset="0"/>
                <a:cs typeface="MV Boli" panose="02000500030200090000" pitchFamily="2" charset="0"/>
              </a:rPr>
              <a:t>ROHAN D </a:t>
            </a:r>
          </a:p>
          <a:p>
            <a:r>
              <a:rPr lang="en-US" dirty="0">
                <a:latin typeface="MV Boli" panose="02000500030200090000" pitchFamily="2" charset="0"/>
                <a:cs typeface="MV Boli" panose="02000500030200090000" pitchFamily="2" charset="0"/>
              </a:rPr>
              <a:t>PRAJWAL K</a:t>
            </a:r>
          </a:p>
          <a:p>
            <a:r>
              <a:rPr lang="en-US" dirty="0">
                <a:latin typeface="MV Boli" panose="02000500030200090000" pitchFamily="2" charset="0"/>
                <a:cs typeface="MV Boli" panose="02000500030200090000" pitchFamily="2" charset="0"/>
              </a:rPr>
              <a:t>SUHAS KASHYAP</a:t>
            </a:r>
          </a:p>
          <a:p>
            <a:r>
              <a:rPr lang="en-US" dirty="0">
                <a:latin typeface="MV Boli" panose="02000500030200090000" pitchFamily="2" charset="0"/>
                <a:cs typeface="MV Boli" panose="02000500030200090000" pitchFamily="2" charset="0"/>
              </a:rPr>
              <a:t>CHANDRU</a:t>
            </a:r>
            <a:endParaRPr lang="en-IN" dirty="0">
              <a:latin typeface="MV Boli" panose="02000500030200090000" pitchFamily="2" charset="0"/>
              <a:cs typeface="MV Boli" panose="0200050003020009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par>
                          <p:cTn id="11" fill="hold">
                            <p:stCondLst>
                              <p:cond delay="500"/>
                            </p:stCondLst>
                            <p:childTnLst>
                              <p:par>
                                <p:cTn id="12" presetID="2" presetClass="entr" presetSubtype="3" fill="hold" grpId="0" nodeType="after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additive="base">
                                        <p:cTn id="14" dur="500" fill="hold"/>
                                        <p:tgtEl>
                                          <p:spTgt spid="78"/>
                                        </p:tgtEl>
                                        <p:attrNameLst>
                                          <p:attrName>ppt_x</p:attrName>
                                        </p:attrNameLst>
                                      </p:cBhvr>
                                      <p:tavLst>
                                        <p:tav tm="0">
                                          <p:val>
                                            <p:strVal val="1+#ppt_w/2"/>
                                          </p:val>
                                        </p:tav>
                                        <p:tav tm="100000">
                                          <p:val>
                                            <p:strVal val="#ppt_x"/>
                                          </p:val>
                                        </p:tav>
                                      </p:tavLst>
                                    </p:anim>
                                    <p:anim calcmode="lin" valueType="num">
                                      <p:cBhvr additive="base">
                                        <p:cTn id="15" dur="500" fill="hold"/>
                                        <p:tgtEl>
                                          <p:spTgt spid="78"/>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 presetClass="entr" presetSubtype="3"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500" fill="hold"/>
                                        <p:tgtEl>
                                          <p:spTgt spid="79"/>
                                        </p:tgtEl>
                                        <p:attrNameLst>
                                          <p:attrName>ppt_x</p:attrName>
                                        </p:attrNameLst>
                                      </p:cBhvr>
                                      <p:tavLst>
                                        <p:tav tm="0">
                                          <p:val>
                                            <p:strVal val="1+#ppt_w/2"/>
                                          </p:val>
                                        </p:tav>
                                        <p:tav tm="100000">
                                          <p:val>
                                            <p:strVal val="#ppt_x"/>
                                          </p:val>
                                        </p:tav>
                                      </p:tavLst>
                                    </p:anim>
                                    <p:anim calcmode="lin" valueType="num">
                                      <p:cBhvr additive="base">
                                        <p:cTn id="20" dur="500" fill="hold"/>
                                        <p:tgtEl>
                                          <p:spTgt spid="79"/>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2" presetClass="entr" presetSubtype="12"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0-#ppt_w/2"/>
                                          </p:val>
                                        </p:tav>
                                        <p:tav tm="100000">
                                          <p:val>
                                            <p:strVal val="#ppt_x"/>
                                          </p:val>
                                        </p:tav>
                                      </p:tavLst>
                                    </p:anim>
                                    <p:anim calcmode="lin" valueType="num">
                                      <p:cBhvr additive="base">
                                        <p:cTn id="25" dur="500" fill="hold"/>
                                        <p:tgtEl>
                                          <p:spTgt spid="80"/>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12"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0-#ppt_w/2"/>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6" presetClass="entr" presetSubtype="0" fill="hold" grpId="0" nodeType="afterEffect">
                                  <p:stCondLst>
                                    <p:cond delay="0"/>
                                  </p:stCondLst>
                                  <p:iterate type="lt">
                                    <p:tmPct val="10000"/>
                                  </p:iterate>
                                  <p:childTnLst>
                                    <p:set>
                                      <p:cBhvr>
                                        <p:cTn id="33" dur="1" fill="hold">
                                          <p:stCondLst>
                                            <p:cond delay="0"/>
                                          </p:stCondLst>
                                        </p:cTn>
                                        <p:tgtEl>
                                          <p:spTgt spid="2"/>
                                        </p:tgtEl>
                                        <p:attrNameLst>
                                          <p:attrName>style.visibility</p:attrName>
                                        </p:attrNameLst>
                                      </p:cBhvr>
                                      <p:to>
                                        <p:strVal val="visible"/>
                                      </p:to>
                                    </p:set>
                                    <p:animEffect transition="in" filter="wipe(down)">
                                      <p:cBhvr>
                                        <p:cTn id="34" dur="290">
                                          <p:stCondLst>
                                            <p:cond delay="0"/>
                                          </p:stCondLst>
                                        </p:cTn>
                                        <p:tgtEl>
                                          <p:spTgt spid="2"/>
                                        </p:tgtEl>
                                      </p:cBhvr>
                                    </p:animEffect>
                                    <p:anim calcmode="lin" valueType="num">
                                      <p:cBhvr>
                                        <p:cTn id="35"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40" dur="13">
                                          <p:stCondLst>
                                            <p:cond delay="325"/>
                                          </p:stCondLst>
                                        </p:cTn>
                                        <p:tgtEl>
                                          <p:spTgt spid="2"/>
                                        </p:tgtEl>
                                      </p:cBhvr>
                                      <p:to x="100000" y="60000"/>
                                    </p:animScale>
                                    <p:animScale>
                                      <p:cBhvr>
                                        <p:cTn id="41" dur="83" decel="50000">
                                          <p:stCondLst>
                                            <p:cond delay="338"/>
                                          </p:stCondLst>
                                        </p:cTn>
                                        <p:tgtEl>
                                          <p:spTgt spid="2"/>
                                        </p:tgtEl>
                                      </p:cBhvr>
                                      <p:to x="100000" y="100000"/>
                                    </p:animScale>
                                    <p:animScale>
                                      <p:cBhvr>
                                        <p:cTn id="42" dur="13">
                                          <p:stCondLst>
                                            <p:cond delay="656"/>
                                          </p:stCondLst>
                                        </p:cTn>
                                        <p:tgtEl>
                                          <p:spTgt spid="2"/>
                                        </p:tgtEl>
                                      </p:cBhvr>
                                      <p:to x="100000" y="80000"/>
                                    </p:animScale>
                                    <p:animScale>
                                      <p:cBhvr>
                                        <p:cTn id="43" dur="83" decel="50000">
                                          <p:stCondLst>
                                            <p:cond delay="669"/>
                                          </p:stCondLst>
                                        </p:cTn>
                                        <p:tgtEl>
                                          <p:spTgt spid="2"/>
                                        </p:tgtEl>
                                      </p:cBhvr>
                                      <p:to x="100000" y="100000"/>
                                    </p:animScale>
                                    <p:animScale>
                                      <p:cBhvr>
                                        <p:cTn id="44" dur="13">
                                          <p:stCondLst>
                                            <p:cond delay="821"/>
                                          </p:stCondLst>
                                        </p:cTn>
                                        <p:tgtEl>
                                          <p:spTgt spid="2"/>
                                        </p:tgtEl>
                                      </p:cBhvr>
                                      <p:to x="100000" y="90000"/>
                                    </p:animScale>
                                    <p:animScale>
                                      <p:cBhvr>
                                        <p:cTn id="45" dur="83" decel="50000">
                                          <p:stCondLst>
                                            <p:cond delay="834"/>
                                          </p:stCondLst>
                                        </p:cTn>
                                        <p:tgtEl>
                                          <p:spTgt spid="2"/>
                                        </p:tgtEl>
                                      </p:cBhvr>
                                      <p:to x="100000" y="100000"/>
                                    </p:animScale>
                                    <p:animScale>
                                      <p:cBhvr>
                                        <p:cTn id="46" dur="13">
                                          <p:stCondLst>
                                            <p:cond delay="904"/>
                                          </p:stCondLst>
                                        </p:cTn>
                                        <p:tgtEl>
                                          <p:spTgt spid="2"/>
                                        </p:tgtEl>
                                      </p:cBhvr>
                                      <p:to x="100000" y="95000"/>
                                    </p:animScale>
                                    <p:animScale>
                                      <p:cBhvr>
                                        <p:cTn id="47" dur="83" decel="50000">
                                          <p:stCondLst>
                                            <p:cond delay="917"/>
                                          </p:stCondLst>
                                        </p:cTn>
                                        <p:tgtEl>
                                          <p:spTgt spid="2"/>
                                        </p:tgtEl>
                                      </p:cBhvr>
                                      <p:to x="100000" y="100000"/>
                                    </p:animScale>
                                  </p:childTnLst>
                                </p:cTn>
                              </p:par>
                            </p:childTnLst>
                          </p:cTn>
                        </p:par>
                        <p:par>
                          <p:cTn id="48" fill="hold">
                            <p:stCondLst>
                              <p:cond delay="4800"/>
                            </p:stCondLst>
                            <p:childTnLst>
                              <p:par>
                                <p:cTn id="49" presetID="2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par>
                          <p:cTn id="52" fill="hold">
                            <p:stCondLst>
                              <p:cond delay="5300"/>
                            </p:stCondLst>
                            <p:childTnLst>
                              <p:par>
                                <p:cTn id="53" presetID="53" presetClass="entr" presetSubtype="16"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78" grpId="0" animBg="1"/>
      <p:bldP spid="79" grpId="0" animBg="1"/>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653432" y="-20995"/>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11019505"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2" name="Rectangle: Rounded Corners 1"/>
          <p:cNvSpPr/>
          <p:nvPr/>
        </p:nvSpPr>
        <p:spPr>
          <a:xfrm>
            <a:off x="1871067" y="316626"/>
            <a:ext cx="9325831" cy="6391165"/>
          </a:xfrm>
          <a:prstGeom prst="roundRect">
            <a:avLst>
              <a:gd name="adj" fmla="val 3901"/>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33835" b="28546"/>
          <a:stretch>
            <a:fillRect/>
          </a:stretch>
        </p:blipFill>
        <p:spPr>
          <a:xfrm>
            <a:off x="1331489" y="-279212"/>
            <a:ext cx="3863251" cy="2770031"/>
          </a:xfrm>
          <a:prstGeom prst="rect">
            <a:avLst/>
          </a:prstGeom>
        </p:spPr>
      </p:pic>
      <p:pic>
        <p:nvPicPr>
          <p:cNvPr id="77" name="Picture 76"/>
          <p:cNvPicPr>
            <a:picLocks noChangeAspect="1"/>
          </p:cNvPicPr>
          <p:nvPr/>
        </p:nvPicPr>
        <p:blipFill rotWithShape="1">
          <a:blip r:embed="rId4">
            <a:extLst>
              <a:ext uri="{28A0092B-C50C-407E-A947-70E740481C1C}">
                <a14:useLocalDpi xmlns:a14="http://schemas.microsoft.com/office/drawing/2010/main" val="0"/>
              </a:ext>
            </a:extLst>
          </a:blip>
          <a:srcRect r="33835" b="28546"/>
          <a:stretch>
            <a:fillRect/>
          </a:stretch>
        </p:blipFill>
        <p:spPr>
          <a:xfrm>
            <a:off x="4460578" y="-279212"/>
            <a:ext cx="3863251" cy="2770031"/>
          </a:xfrm>
          <a:prstGeom prst="rect">
            <a:avLst/>
          </a:prstGeom>
        </p:spPr>
      </p:pic>
      <p:pic>
        <p:nvPicPr>
          <p:cNvPr id="78" name="Picture 77"/>
          <p:cNvPicPr>
            <a:picLocks noChangeAspect="1"/>
          </p:cNvPicPr>
          <p:nvPr/>
        </p:nvPicPr>
        <p:blipFill rotWithShape="1">
          <a:blip r:embed="rId4">
            <a:extLst>
              <a:ext uri="{28A0092B-C50C-407E-A947-70E740481C1C}">
                <a14:useLocalDpi xmlns:a14="http://schemas.microsoft.com/office/drawing/2010/main" val="0"/>
              </a:ext>
            </a:extLst>
          </a:blip>
          <a:srcRect r="33835" b="28546"/>
          <a:stretch>
            <a:fillRect/>
          </a:stretch>
        </p:blipFill>
        <p:spPr>
          <a:xfrm>
            <a:off x="7334932" y="-280225"/>
            <a:ext cx="3863251" cy="2770031"/>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72335" t="77822" b="-6322"/>
          <a:stretch>
            <a:fillRect/>
          </a:stretch>
        </p:blipFill>
        <p:spPr>
          <a:xfrm>
            <a:off x="8342831" y="5254074"/>
            <a:ext cx="3116169" cy="1830725"/>
          </a:xfrm>
          <a:prstGeom prst="rect">
            <a:avLst/>
          </a:prstGeom>
          <a:effectLst>
            <a:outerShdw blurRad="50800" dist="38100" dir="10800000" algn="r" rotWithShape="0">
              <a:prstClr val="black">
                <a:alpha val="40000"/>
              </a:prstClr>
            </a:outerShdw>
          </a:effectLst>
        </p:spPr>
      </p:pic>
      <p:sp>
        <p:nvSpPr>
          <p:cNvPr id="79" name="Rectangle 78"/>
          <p:cNvSpPr/>
          <p:nvPr/>
        </p:nvSpPr>
        <p:spPr>
          <a:xfrm>
            <a:off x="2038120" y="800650"/>
            <a:ext cx="4635234" cy="510802"/>
          </a:xfrm>
          <a:prstGeom prst="rect">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2967052" y="508946"/>
            <a:ext cx="2806254" cy="1026160"/>
            <a:chOff x="3349224" y="405950"/>
            <a:chExt cx="2806254" cy="1026160"/>
          </a:xfrm>
          <a:effectLst>
            <a:outerShdw blurRad="76200" dir="13500000" sy="23000" kx="1200000" algn="br" rotWithShape="0">
              <a:prstClr val="black">
                <a:alpha val="20000"/>
              </a:prstClr>
            </a:outerShdw>
          </a:effectLst>
        </p:grpSpPr>
        <p:sp>
          <p:nvSpPr>
            <p:cNvPr id="81" name="TextBox 80"/>
            <p:cNvSpPr txBox="1"/>
            <p:nvPr/>
          </p:nvSpPr>
          <p:spPr>
            <a:xfrm>
              <a:off x="3349224" y="405950"/>
              <a:ext cx="2770310" cy="1015663"/>
            </a:xfrm>
            <a:prstGeom prst="rect">
              <a:avLst/>
            </a:prstGeom>
            <a:noFill/>
          </p:spPr>
          <p:txBody>
            <a:bodyPr wrap="none" rtlCol="0">
              <a:spAutoFit/>
            </a:bodyPr>
            <a:lstStyle/>
            <a:p>
              <a:r>
                <a:rPr lang="en-US" sz="6000" dirty="0">
                  <a:latin typeface="Jungle" pitchFamily="2" charset="0"/>
                </a:rPr>
                <a:t>Contents</a:t>
              </a:r>
            </a:p>
          </p:txBody>
        </p:sp>
        <p:sp>
          <p:nvSpPr>
            <p:cNvPr id="82" name="TextBox 81"/>
            <p:cNvSpPr txBox="1"/>
            <p:nvPr/>
          </p:nvSpPr>
          <p:spPr>
            <a:xfrm>
              <a:off x="3385168" y="416447"/>
              <a:ext cx="2770310" cy="1015663"/>
            </a:xfrm>
            <a:prstGeom prst="rect">
              <a:avLst/>
            </a:prstGeom>
            <a:noFill/>
          </p:spPr>
          <p:txBody>
            <a:bodyPr wrap="none" rtlCol="0">
              <a:spAutoFit/>
            </a:bodyPr>
            <a:lstStyle/>
            <a:p>
              <a:r>
                <a:rPr lang="en-US" sz="6000" dirty="0">
                  <a:solidFill>
                    <a:schemeClr val="accent6"/>
                  </a:solidFill>
                  <a:latin typeface="Jungle" pitchFamily="2" charset="0"/>
                </a:rPr>
                <a:t>Contents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07941" y="4572846"/>
            <a:ext cx="1636667" cy="1636667"/>
          </a:xfrm>
          <a:prstGeom prst="rect">
            <a:avLst/>
          </a:prstGeom>
        </p:spPr>
      </p:pic>
      <p:sp>
        <p:nvSpPr>
          <p:cNvPr id="15" name="TextBox 14"/>
          <p:cNvSpPr txBox="1"/>
          <p:nvPr/>
        </p:nvSpPr>
        <p:spPr>
          <a:xfrm>
            <a:off x="2026920" y="1789430"/>
            <a:ext cx="3168015" cy="46037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7" action="ppaction://hlinksldjump">
                  <a:extLst>
                    <a:ext uri="{A12FA001-AC4F-418D-AE19-62706E023703}">
                      <ahyp:hlinkClr xmlns:ahyp="http://schemas.microsoft.com/office/drawing/2018/hyperlinkcolor" val="tx"/>
                    </a:ext>
                  </a:extLst>
                </a:hlinkClick>
              </a:rPr>
              <a:t>INTRODUCTION</a:t>
            </a:r>
            <a:endParaRPr lang="en-US" sz="2400" b="1" dirty="0">
              <a:solidFill>
                <a:srgbClr val="40916C"/>
              </a:solidFill>
              <a:latin typeface="HP Simplified" panose="020B0604020204020204" pitchFamily="34" charset="0"/>
            </a:endParaRPr>
          </a:p>
        </p:txBody>
      </p:sp>
      <p:sp>
        <p:nvSpPr>
          <p:cNvPr id="157" name="TextBox 156"/>
          <p:cNvSpPr txBox="1"/>
          <p:nvPr/>
        </p:nvSpPr>
        <p:spPr>
          <a:xfrm>
            <a:off x="3107055" y="2352040"/>
            <a:ext cx="2838450" cy="46037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8" action="ppaction://hlinksldjump">
                  <a:extLst>
                    <a:ext uri="{A12FA001-AC4F-418D-AE19-62706E023703}">
                      <ahyp:hlinkClr xmlns:ahyp="http://schemas.microsoft.com/office/drawing/2018/hyperlinkcolor" val="tx"/>
                    </a:ext>
                  </a:extLst>
                </a:hlinkClick>
              </a:rPr>
              <a:t>LITERATURE</a:t>
            </a:r>
            <a:endParaRPr lang="en-US" sz="2400" b="1" dirty="0">
              <a:solidFill>
                <a:srgbClr val="40916C"/>
              </a:solidFill>
              <a:latin typeface="HP Simplified" panose="020B0604020204020204" pitchFamily="34" charset="0"/>
            </a:endParaRPr>
          </a:p>
        </p:txBody>
      </p:sp>
      <p:sp>
        <p:nvSpPr>
          <p:cNvPr id="158" name="TextBox 157"/>
          <p:cNvSpPr txBox="1"/>
          <p:nvPr/>
        </p:nvSpPr>
        <p:spPr>
          <a:xfrm>
            <a:off x="3648075" y="3020695"/>
            <a:ext cx="2776220"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9" action="ppaction://hlinksldjump">
                  <a:extLst>
                    <a:ext uri="{A12FA001-AC4F-418D-AE19-62706E023703}">
                      <ahyp:hlinkClr xmlns:ahyp="http://schemas.microsoft.com/office/drawing/2018/hyperlinkcolor" val="tx"/>
                    </a:ext>
                  </a:extLst>
                </a:hlinkClick>
              </a:rPr>
              <a:t>METHODOLOGY</a:t>
            </a:r>
            <a:endParaRPr lang="en-US" sz="2400" b="1" dirty="0">
              <a:solidFill>
                <a:srgbClr val="40916C"/>
              </a:solidFill>
              <a:latin typeface="HP Simplified" panose="020B0604020204020204" pitchFamily="34" charset="0"/>
            </a:endParaRPr>
          </a:p>
        </p:txBody>
      </p:sp>
      <p:sp>
        <p:nvSpPr>
          <p:cNvPr id="3" name="TextBox 157"/>
          <p:cNvSpPr txBox="1"/>
          <p:nvPr/>
        </p:nvSpPr>
        <p:spPr>
          <a:xfrm>
            <a:off x="4460875" y="3627755"/>
            <a:ext cx="2776220"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10" action="ppaction://hlinksldjump">
                  <a:extLst>
                    <a:ext uri="{A12FA001-AC4F-418D-AE19-62706E023703}">
                      <ahyp:hlinkClr xmlns:ahyp="http://schemas.microsoft.com/office/drawing/2018/hyperlinkcolor" val="tx"/>
                    </a:ext>
                  </a:extLst>
                </a:hlinkClick>
              </a:rPr>
              <a:t>CONCLUSIONS</a:t>
            </a:r>
            <a:endParaRPr lang="en-US" sz="2400" b="1" dirty="0">
              <a:solidFill>
                <a:srgbClr val="40916C"/>
              </a:solidFill>
              <a:latin typeface="HP Simplified" panose="020B0604020204020204" pitchFamily="34" charset="0"/>
            </a:endParaRPr>
          </a:p>
        </p:txBody>
      </p:sp>
      <p:sp>
        <p:nvSpPr>
          <p:cNvPr id="5" name="TextBox 157"/>
          <p:cNvSpPr txBox="1"/>
          <p:nvPr/>
        </p:nvSpPr>
        <p:spPr>
          <a:xfrm>
            <a:off x="5583923" y="4234815"/>
            <a:ext cx="3502018"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11" action="ppaction://hlinksldjump">
                  <a:extLst>
                    <a:ext uri="{A12FA001-AC4F-418D-AE19-62706E023703}">
                      <ahyp:hlinkClr xmlns:ahyp="http://schemas.microsoft.com/office/drawing/2018/hyperlinkcolor" val="tx"/>
                    </a:ext>
                  </a:extLst>
                </a:hlinkClick>
              </a:rPr>
              <a:t>FUTURE</a:t>
            </a:r>
            <a:r>
              <a:rPr lang="en-US" sz="2400" b="1" dirty="0">
                <a:solidFill>
                  <a:srgbClr val="40916C"/>
                </a:solidFill>
                <a:latin typeface="Jungle" pitchFamily="2" charset="0"/>
                <a:hlinkClick r:id="rId11" action="ppaction://hlinksldjump">
                  <a:extLst>
                    <a:ext uri="{A12FA001-AC4F-418D-AE19-62706E023703}">
                      <ahyp:hlinkClr xmlns:ahyp="http://schemas.microsoft.com/office/drawing/2018/hyperlinkcolor" val="tx"/>
                    </a:ext>
                  </a:extLst>
                </a:hlinkClick>
              </a:rPr>
              <a:t> </a:t>
            </a:r>
            <a:r>
              <a:rPr lang="en-US" sz="2400" b="1" dirty="0">
                <a:solidFill>
                  <a:srgbClr val="40916C"/>
                </a:solidFill>
                <a:latin typeface="HP Simplified" panose="020B0604020204020204" pitchFamily="34" charset="0"/>
                <a:hlinkClick r:id="rId11" action="ppaction://hlinksldjump">
                  <a:extLst>
                    <a:ext uri="{A12FA001-AC4F-418D-AE19-62706E023703}">
                      <ahyp:hlinkClr xmlns:ahyp="http://schemas.microsoft.com/office/drawing/2018/hyperlinkcolor" val="tx"/>
                    </a:ext>
                  </a:extLst>
                </a:hlinkClick>
              </a:rPr>
              <a:t>OUTLOOK</a:t>
            </a:r>
            <a:endParaRPr lang="en-US" sz="2400" b="1" dirty="0">
              <a:solidFill>
                <a:srgbClr val="40916C"/>
              </a:solidFill>
              <a:latin typeface="HP Simplified" panose="020B06040202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500" fill="hold">
                                          <p:stCondLst>
                                            <p:cond delay="0"/>
                                          </p:stCondLst>
                                        </p:cTn>
                                        <p:tgtEl>
                                          <p:spTgt spid="4"/>
                                        </p:tgtEl>
                                        <p:attrNameLst>
                                          <p:attrName>r</p:attrName>
                                        </p:attrNameLst>
                                      </p:cBhvr>
                                    </p:animRot>
                                    <p:animRot by="-240000">
                                      <p:cBhvr>
                                        <p:cTn id="7" dur="1000" fill="hold">
                                          <p:stCondLst>
                                            <p:cond delay="1000"/>
                                          </p:stCondLst>
                                        </p:cTn>
                                        <p:tgtEl>
                                          <p:spTgt spid="4"/>
                                        </p:tgtEl>
                                        <p:attrNameLst>
                                          <p:attrName>r</p:attrName>
                                        </p:attrNameLst>
                                      </p:cBhvr>
                                    </p:animRot>
                                    <p:animRot by="240000">
                                      <p:cBhvr>
                                        <p:cTn id="8" dur="1000" fill="hold">
                                          <p:stCondLst>
                                            <p:cond delay="2000"/>
                                          </p:stCondLst>
                                        </p:cTn>
                                        <p:tgtEl>
                                          <p:spTgt spid="4"/>
                                        </p:tgtEl>
                                        <p:attrNameLst>
                                          <p:attrName>r</p:attrName>
                                        </p:attrNameLst>
                                      </p:cBhvr>
                                    </p:animRot>
                                    <p:animRot by="-240000">
                                      <p:cBhvr>
                                        <p:cTn id="9" dur="1000" fill="hold">
                                          <p:stCondLst>
                                            <p:cond delay="3000"/>
                                          </p:stCondLst>
                                        </p:cTn>
                                        <p:tgtEl>
                                          <p:spTgt spid="4"/>
                                        </p:tgtEl>
                                        <p:attrNameLst>
                                          <p:attrName>r</p:attrName>
                                        </p:attrNameLst>
                                      </p:cBhvr>
                                    </p:animRot>
                                    <p:animRot by="120000">
                                      <p:cBhvr>
                                        <p:cTn id="10" dur="1000" fill="hold">
                                          <p:stCondLst>
                                            <p:cond delay="4000"/>
                                          </p:stCondLst>
                                        </p:cTn>
                                        <p:tgtEl>
                                          <p:spTgt spid="4"/>
                                        </p:tgtEl>
                                        <p:attrNameLst>
                                          <p:attrName>r</p:attrName>
                                        </p:attrNameLst>
                                      </p:cBhvr>
                                    </p:animRot>
                                  </p:childTnLst>
                                </p:cTn>
                              </p:par>
                              <p:par>
                                <p:cTn id="11" presetID="32" presetClass="emph" presetSubtype="0" repeatCount="indefinite" fill="hold" nodeType="withEffect">
                                  <p:stCondLst>
                                    <p:cond delay="0"/>
                                  </p:stCondLst>
                                  <p:endCondLst>
                                    <p:cond evt="onNext" delay="0">
                                      <p:tgtEl>
                                        <p:sldTgt/>
                                      </p:tgtEl>
                                    </p:cond>
                                  </p:endCondLst>
                                  <p:childTnLst>
                                    <p:animRot by="120000">
                                      <p:cBhvr>
                                        <p:cTn id="12" dur="300" fill="hold">
                                          <p:stCondLst>
                                            <p:cond delay="0"/>
                                          </p:stCondLst>
                                        </p:cTn>
                                        <p:tgtEl>
                                          <p:spTgt spid="77"/>
                                        </p:tgtEl>
                                        <p:attrNameLst>
                                          <p:attrName>r</p:attrName>
                                        </p:attrNameLst>
                                      </p:cBhvr>
                                    </p:animRot>
                                    <p:animRot by="-240000">
                                      <p:cBhvr>
                                        <p:cTn id="13" dur="600" fill="hold">
                                          <p:stCondLst>
                                            <p:cond delay="600"/>
                                          </p:stCondLst>
                                        </p:cTn>
                                        <p:tgtEl>
                                          <p:spTgt spid="77"/>
                                        </p:tgtEl>
                                        <p:attrNameLst>
                                          <p:attrName>r</p:attrName>
                                        </p:attrNameLst>
                                      </p:cBhvr>
                                    </p:animRot>
                                    <p:animRot by="240000">
                                      <p:cBhvr>
                                        <p:cTn id="14" dur="600" fill="hold">
                                          <p:stCondLst>
                                            <p:cond delay="1200"/>
                                          </p:stCondLst>
                                        </p:cTn>
                                        <p:tgtEl>
                                          <p:spTgt spid="77"/>
                                        </p:tgtEl>
                                        <p:attrNameLst>
                                          <p:attrName>r</p:attrName>
                                        </p:attrNameLst>
                                      </p:cBhvr>
                                    </p:animRot>
                                    <p:animRot by="-240000">
                                      <p:cBhvr>
                                        <p:cTn id="15" dur="600" fill="hold">
                                          <p:stCondLst>
                                            <p:cond delay="1800"/>
                                          </p:stCondLst>
                                        </p:cTn>
                                        <p:tgtEl>
                                          <p:spTgt spid="77"/>
                                        </p:tgtEl>
                                        <p:attrNameLst>
                                          <p:attrName>r</p:attrName>
                                        </p:attrNameLst>
                                      </p:cBhvr>
                                    </p:animRot>
                                    <p:animRot by="120000">
                                      <p:cBhvr>
                                        <p:cTn id="16" dur="600" fill="hold">
                                          <p:stCondLst>
                                            <p:cond delay="2400"/>
                                          </p:stCondLst>
                                        </p:cTn>
                                        <p:tgtEl>
                                          <p:spTgt spid="77"/>
                                        </p:tgtEl>
                                        <p:attrNameLst>
                                          <p:attrName>r</p:attrName>
                                        </p:attrNameLst>
                                      </p:cBhvr>
                                    </p:animRot>
                                  </p:childTnLst>
                                </p:cTn>
                              </p:par>
                              <p:par>
                                <p:cTn id="17" presetID="32" presetClass="emph" presetSubtype="0" repeatCount="indefinite" fill="hold" nodeType="withEffect">
                                  <p:stCondLst>
                                    <p:cond delay="0"/>
                                  </p:stCondLst>
                                  <p:endCondLst>
                                    <p:cond evt="onNext" delay="0">
                                      <p:tgtEl>
                                        <p:sldTgt/>
                                      </p:tgtEl>
                                    </p:cond>
                                  </p:endCondLst>
                                  <p:childTnLst>
                                    <p:animRot by="120000">
                                      <p:cBhvr>
                                        <p:cTn id="18" dur="500" fill="hold">
                                          <p:stCondLst>
                                            <p:cond delay="0"/>
                                          </p:stCondLst>
                                        </p:cTn>
                                        <p:tgtEl>
                                          <p:spTgt spid="78"/>
                                        </p:tgtEl>
                                        <p:attrNameLst>
                                          <p:attrName>r</p:attrName>
                                        </p:attrNameLst>
                                      </p:cBhvr>
                                    </p:animRot>
                                    <p:animRot by="-240000">
                                      <p:cBhvr>
                                        <p:cTn id="19" dur="1000" fill="hold">
                                          <p:stCondLst>
                                            <p:cond delay="1000"/>
                                          </p:stCondLst>
                                        </p:cTn>
                                        <p:tgtEl>
                                          <p:spTgt spid="78"/>
                                        </p:tgtEl>
                                        <p:attrNameLst>
                                          <p:attrName>r</p:attrName>
                                        </p:attrNameLst>
                                      </p:cBhvr>
                                    </p:animRot>
                                    <p:animRot by="240000">
                                      <p:cBhvr>
                                        <p:cTn id="20" dur="1000" fill="hold">
                                          <p:stCondLst>
                                            <p:cond delay="2000"/>
                                          </p:stCondLst>
                                        </p:cTn>
                                        <p:tgtEl>
                                          <p:spTgt spid="78"/>
                                        </p:tgtEl>
                                        <p:attrNameLst>
                                          <p:attrName>r</p:attrName>
                                        </p:attrNameLst>
                                      </p:cBhvr>
                                    </p:animRot>
                                    <p:animRot by="-240000">
                                      <p:cBhvr>
                                        <p:cTn id="21" dur="1000" fill="hold">
                                          <p:stCondLst>
                                            <p:cond delay="3000"/>
                                          </p:stCondLst>
                                        </p:cTn>
                                        <p:tgtEl>
                                          <p:spTgt spid="78"/>
                                        </p:tgtEl>
                                        <p:attrNameLst>
                                          <p:attrName>r</p:attrName>
                                        </p:attrNameLst>
                                      </p:cBhvr>
                                    </p:animRot>
                                    <p:animRot by="120000">
                                      <p:cBhvr>
                                        <p:cTn id="22" dur="1000" fill="hold">
                                          <p:stCondLst>
                                            <p:cond delay="4000"/>
                                          </p:stCondLst>
                                        </p:cTn>
                                        <p:tgtEl>
                                          <p:spTgt spid="78"/>
                                        </p:tgtEl>
                                        <p:attrNameLst>
                                          <p:attrName>r</p:attrName>
                                        </p:attrNameLst>
                                      </p:cBhvr>
                                    </p:animRo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22" presetClass="entr" presetSubtype="4" fill="hold" grpId="0" nodeType="withEffect">
                                  <p:stCondLst>
                                    <p:cond delay="600"/>
                                  </p:stCondLst>
                                  <p:childTnLst>
                                    <p:set>
                                      <p:cBhvr>
                                        <p:cTn id="30" dur="1" fill="hold">
                                          <p:stCondLst>
                                            <p:cond delay="0"/>
                                          </p:stCondLst>
                                        </p:cTn>
                                        <p:tgtEl>
                                          <p:spTgt spid="79"/>
                                        </p:tgtEl>
                                        <p:attrNameLst>
                                          <p:attrName>style.visibility</p:attrName>
                                        </p:attrNameLst>
                                      </p:cBhvr>
                                      <p:to>
                                        <p:strVal val="visible"/>
                                      </p:to>
                                    </p:set>
                                    <p:animEffect transition="in" filter="wipe(down)">
                                      <p:cBhvr>
                                        <p:cTn id="31" dur="500"/>
                                        <p:tgtEl>
                                          <p:spTgt spid="79"/>
                                        </p:tgtEl>
                                      </p:cBhvr>
                                    </p:animEffect>
                                  </p:childTnLst>
                                </p:cTn>
                              </p:par>
                              <p:par>
                                <p:cTn id="32" presetID="47" presetClass="entr" presetSubtype="0" fill="hold" nodeType="withEffect">
                                  <p:stCondLst>
                                    <p:cond delay="110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1000"/>
                                        <p:tgtEl>
                                          <p:spTgt spid="80"/>
                                        </p:tgtEl>
                                      </p:cBhvr>
                                    </p:animEffect>
                                    <p:anim calcmode="lin" valueType="num">
                                      <p:cBhvr>
                                        <p:cTn id="35" dur="1000" fill="hold"/>
                                        <p:tgtEl>
                                          <p:spTgt spid="80"/>
                                        </p:tgtEl>
                                        <p:attrNameLst>
                                          <p:attrName>ppt_x</p:attrName>
                                        </p:attrNameLst>
                                      </p:cBhvr>
                                      <p:tavLst>
                                        <p:tav tm="0">
                                          <p:val>
                                            <p:strVal val="#ppt_x"/>
                                          </p:val>
                                        </p:tav>
                                        <p:tav tm="100000">
                                          <p:val>
                                            <p:strVal val="#ppt_x"/>
                                          </p:val>
                                        </p:tav>
                                      </p:tavLst>
                                    </p:anim>
                                    <p:anim calcmode="lin" valueType="num">
                                      <p:cBhvr>
                                        <p:cTn id="36" dur="1000" fill="hold"/>
                                        <p:tgtEl>
                                          <p:spTgt spid="80"/>
                                        </p:tgtEl>
                                        <p:attrNameLst>
                                          <p:attrName>ppt_y</p:attrName>
                                        </p:attrNameLst>
                                      </p:cBhvr>
                                      <p:tavLst>
                                        <p:tav tm="0">
                                          <p:val>
                                            <p:strVal val="#ppt_y-.1"/>
                                          </p:val>
                                        </p:tav>
                                        <p:tav tm="100000">
                                          <p:val>
                                            <p:strVal val="#ppt_y"/>
                                          </p:val>
                                        </p:tav>
                                      </p:tavLst>
                                    </p:anim>
                                  </p:childTnLst>
                                </p:cTn>
                              </p:par>
                              <p:par>
                                <p:cTn id="37" presetID="45" presetClass="entr" presetSubtype="0" fill="hold" grpId="0" nodeType="withEffect">
                                  <p:stCondLst>
                                    <p:cond delay="2100"/>
                                  </p:stCondLst>
                                  <p:iterate type="lt">
                                    <p:tmPct val="10000"/>
                                  </p:iterate>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ppt_w</p:attrName>
                                        </p:attrNameLst>
                                      </p:cBhvr>
                                      <p:tavLst>
                                        <p:tav tm="0" fmla="#ppt_w*sin(2.5*pi*$)">
                                          <p:val>
                                            <p:fltVal val="0"/>
                                          </p:val>
                                        </p:tav>
                                        <p:tav tm="100000">
                                          <p:val>
                                            <p:fltVal val="1"/>
                                          </p:val>
                                        </p:tav>
                                      </p:tavLst>
                                    </p:anim>
                                    <p:anim calcmode="lin" valueType="num">
                                      <p:cBhvr>
                                        <p:cTn id="41" dur="1000" fill="hold"/>
                                        <p:tgtEl>
                                          <p:spTgt spid="15"/>
                                        </p:tgtEl>
                                        <p:attrNameLst>
                                          <p:attrName>ppt_h</p:attrName>
                                        </p:attrNameLst>
                                      </p:cBhvr>
                                      <p:tavLst>
                                        <p:tav tm="0">
                                          <p:val>
                                            <p:strVal val="#ppt_h"/>
                                          </p:val>
                                        </p:tav>
                                        <p:tav tm="100000">
                                          <p:val>
                                            <p:strVal val="#ppt_h"/>
                                          </p:val>
                                        </p:tav>
                                      </p:tavLst>
                                    </p:anim>
                                  </p:childTnLst>
                                </p:cTn>
                              </p:par>
                              <p:par>
                                <p:cTn id="42" presetID="45" presetClass="entr" presetSubtype="0" fill="hold" grpId="0" nodeType="withEffect">
                                  <p:stCondLst>
                                    <p:cond delay="3700"/>
                                  </p:stCondLst>
                                  <p:iterate type="lt">
                                    <p:tmPct val="10000"/>
                                  </p:iterate>
                                  <p:childTnLst>
                                    <p:set>
                                      <p:cBhvr>
                                        <p:cTn id="43" dur="1" fill="hold">
                                          <p:stCondLst>
                                            <p:cond delay="0"/>
                                          </p:stCondLst>
                                        </p:cTn>
                                        <p:tgtEl>
                                          <p:spTgt spid="157"/>
                                        </p:tgtEl>
                                        <p:attrNameLst>
                                          <p:attrName>style.visibility</p:attrName>
                                        </p:attrNameLst>
                                      </p:cBhvr>
                                      <p:to>
                                        <p:strVal val="visible"/>
                                      </p:to>
                                    </p:set>
                                    <p:animEffect transition="in" filter="fade">
                                      <p:cBhvr>
                                        <p:cTn id="44" dur="1000"/>
                                        <p:tgtEl>
                                          <p:spTgt spid="157"/>
                                        </p:tgtEl>
                                      </p:cBhvr>
                                    </p:animEffect>
                                    <p:anim calcmode="lin" valueType="num">
                                      <p:cBhvr>
                                        <p:cTn id="45" dur="1000" fill="hold"/>
                                        <p:tgtEl>
                                          <p:spTgt spid="157"/>
                                        </p:tgtEl>
                                        <p:attrNameLst>
                                          <p:attrName>ppt_w</p:attrName>
                                        </p:attrNameLst>
                                      </p:cBhvr>
                                      <p:tavLst>
                                        <p:tav tm="0" fmla="#ppt_w*sin(2.5*pi*$)">
                                          <p:val>
                                            <p:fltVal val="0"/>
                                          </p:val>
                                        </p:tav>
                                        <p:tav tm="100000">
                                          <p:val>
                                            <p:fltVal val="1"/>
                                          </p:val>
                                        </p:tav>
                                      </p:tavLst>
                                    </p:anim>
                                    <p:anim calcmode="lin" valueType="num">
                                      <p:cBhvr>
                                        <p:cTn id="46" dur="1000" fill="hold"/>
                                        <p:tgtEl>
                                          <p:spTgt spid="157"/>
                                        </p:tgtEl>
                                        <p:attrNameLst>
                                          <p:attrName>ppt_h</p:attrName>
                                        </p:attrNameLst>
                                      </p:cBhvr>
                                      <p:tavLst>
                                        <p:tav tm="0">
                                          <p:val>
                                            <p:strVal val="#ppt_h"/>
                                          </p:val>
                                        </p:tav>
                                        <p:tav tm="100000">
                                          <p:val>
                                            <p:strVal val="#ppt_h"/>
                                          </p:val>
                                        </p:tav>
                                      </p:tavLst>
                                    </p:anim>
                                  </p:childTnLst>
                                </p:cTn>
                              </p:par>
                            </p:childTnLst>
                          </p:cTn>
                        </p:par>
                        <p:par>
                          <p:cTn id="47" fill="hold">
                            <p:stCondLst>
                              <p:cond delay="0"/>
                            </p:stCondLst>
                            <p:childTnLst>
                              <p:par>
                                <p:cTn id="48" presetID="45" presetClass="entr" presetSubtype="0" fill="hold" grpId="0" nodeType="afterEffect">
                                  <p:stCondLst>
                                    <p:cond delay="0"/>
                                  </p:stCondLst>
                                  <p:iterate type="lt">
                                    <p:tmPct val="10000"/>
                                  </p:iterate>
                                  <p:childTnLst>
                                    <p:set>
                                      <p:cBhvr>
                                        <p:cTn id="49" dur="1" fill="hold">
                                          <p:stCondLst>
                                            <p:cond delay="0"/>
                                          </p:stCondLst>
                                        </p:cTn>
                                        <p:tgtEl>
                                          <p:spTgt spid="158"/>
                                        </p:tgtEl>
                                        <p:attrNameLst>
                                          <p:attrName>style.visibility</p:attrName>
                                        </p:attrNameLst>
                                      </p:cBhvr>
                                      <p:to>
                                        <p:strVal val="visible"/>
                                      </p:to>
                                    </p:set>
                                    <p:animEffect transition="in" filter="fade">
                                      <p:cBhvr>
                                        <p:cTn id="50" dur="1000"/>
                                        <p:tgtEl>
                                          <p:spTgt spid="158"/>
                                        </p:tgtEl>
                                      </p:cBhvr>
                                    </p:animEffect>
                                    <p:anim calcmode="lin" valueType="num">
                                      <p:cBhvr>
                                        <p:cTn id="51" dur="1000" fill="hold"/>
                                        <p:tgtEl>
                                          <p:spTgt spid="158"/>
                                        </p:tgtEl>
                                        <p:attrNameLst>
                                          <p:attrName>ppt_w</p:attrName>
                                        </p:attrNameLst>
                                      </p:cBhvr>
                                      <p:tavLst>
                                        <p:tav tm="0" fmla="#ppt_w*sin(2.5*pi*$)">
                                          <p:val>
                                            <p:fltVal val="0"/>
                                          </p:val>
                                        </p:tav>
                                        <p:tav tm="100000">
                                          <p:val>
                                            <p:fltVal val="1"/>
                                          </p:val>
                                        </p:tav>
                                      </p:tavLst>
                                    </p:anim>
                                    <p:anim calcmode="lin" valueType="num">
                                      <p:cBhvr>
                                        <p:cTn id="52" dur="1000" fill="hold"/>
                                        <p:tgtEl>
                                          <p:spTgt spid="158"/>
                                        </p:tgtEl>
                                        <p:attrNameLst>
                                          <p:attrName>ppt_h</p:attrName>
                                        </p:attrNameLst>
                                      </p:cBhvr>
                                      <p:tavLst>
                                        <p:tav tm="0">
                                          <p:val>
                                            <p:strVal val="#ppt_h"/>
                                          </p:val>
                                        </p:tav>
                                        <p:tav tm="100000">
                                          <p:val>
                                            <p:strVal val="#ppt_h"/>
                                          </p:val>
                                        </p:tav>
                                      </p:tavLst>
                                    </p:anim>
                                  </p:childTnLst>
                                </p:cTn>
                              </p:par>
                            </p:childTnLst>
                          </p:cTn>
                        </p:par>
                        <p:par>
                          <p:cTn id="53" fill="hold">
                            <p:stCondLst>
                              <p:cond delay="2000"/>
                            </p:stCondLst>
                            <p:childTnLst>
                              <p:par>
                                <p:cTn id="54" presetID="45" presetClass="entr" presetSubtype="0" fill="hold" grpId="0" nodeType="afterEffect">
                                  <p:stCondLst>
                                    <p:cond delay="0"/>
                                  </p:stCondLst>
                                  <p:iterate type="lt">
                                    <p:tmPct val="10000"/>
                                  </p:iterate>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anim calcmode="lin" valueType="num">
                                      <p:cBhvr>
                                        <p:cTn id="57" dur="1000" fill="hold"/>
                                        <p:tgtEl>
                                          <p:spTgt spid="3"/>
                                        </p:tgtEl>
                                        <p:attrNameLst>
                                          <p:attrName>ppt_w</p:attrName>
                                        </p:attrNameLst>
                                      </p:cBhvr>
                                      <p:tavLst>
                                        <p:tav tm="0" fmla="#ppt_w*sin(2.5*pi*$)">
                                          <p:val>
                                            <p:fltVal val="0"/>
                                          </p:val>
                                        </p:tav>
                                        <p:tav tm="100000">
                                          <p:val>
                                            <p:fltVal val="1"/>
                                          </p:val>
                                        </p:tav>
                                      </p:tavLst>
                                    </p:anim>
                                    <p:anim calcmode="lin" valueType="num">
                                      <p:cBhvr>
                                        <p:cTn id="58" dur="1000" fill="hold"/>
                                        <p:tgtEl>
                                          <p:spTgt spid="3"/>
                                        </p:tgtEl>
                                        <p:attrNameLst>
                                          <p:attrName>ppt_h</p:attrName>
                                        </p:attrNameLst>
                                      </p:cBhvr>
                                      <p:tavLst>
                                        <p:tav tm="0">
                                          <p:val>
                                            <p:strVal val="#ppt_h"/>
                                          </p:val>
                                        </p:tav>
                                        <p:tav tm="100000">
                                          <p:val>
                                            <p:strVal val="#ppt_h"/>
                                          </p:val>
                                        </p:tav>
                                      </p:tavLst>
                                    </p:anim>
                                  </p:childTnLst>
                                </p:cTn>
                              </p:par>
                            </p:childTnLst>
                          </p:cTn>
                        </p:par>
                        <p:par>
                          <p:cTn id="59" fill="hold">
                            <p:stCondLst>
                              <p:cond delay="4000"/>
                            </p:stCondLst>
                            <p:childTnLst>
                              <p:par>
                                <p:cTn id="60" presetID="45" presetClass="entr" presetSubtype="0" fill="hold" grpId="0" nodeType="afterEffect">
                                  <p:stCondLst>
                                    <p:cond delay="0"/>
                                  </p:stCondLst>
                                  <p:iterate type="lt">
                                    <p:tmPct val="10000"/>
                                  </p:iterate>
                                  <p:childTnLst>
                                    <p:set>
                                      <p:cBhvr>
                                        <p:cTn id="61" dur="1" fill="hold">
                                          <p:stCondLst>
                                            <p:cond delay="0"/>
                                          </p:stCondLst>
                                        </p:cTn>
                                        <p:tgtEl>
                                          <p:spTgt spid="5"/>
                                        </p:tgtEl>
                                        <p:attrNameLst>
                                          <p:attrName>style.visibility</p:attrName>
                                        </p:attrNameLst>
                                      </p:cBhvr>
                                      <p:to>
                                        <p:strVal val="visible"/>
                                      </p:to>
                                    </p:set>
                                    <p:animEffect transition="in" filter="fade">
                                      <p:cBhvr>
                                        <p:cTn id="62" dur="1000"/>
                                        <p:tgtEl>
                                          <p:spTgt spid="5"/>
                                        </p:tgtEl>
                                      </p:cBhvr>
                                    </p:animEffect>
                                    <p:anim calcmode="lin" valueType="num">
                                      <p:cBhvr>
                                        <p:cTn id="63" dur="1000" fill="hold"/>
                                        <p:tgtEl>
                                          <p:spTgt spid="5"/>
                                        </p:tgtEl>
                                        <p:attrNameLst>
                                          <p:attrName>ppt_w</p:attrName>
                                        </p:attrNameLst>
                                      </p:cBhvr>
                                      <p:tavLst>
                                        <p:tav tm="0" fmla="#ppt_w*sin(2.5*pi*$)">
                                          <p:val>
                                            <p:fltVal val="0"/>
                                          </p:val>
                                        </p:tav>
                                        <p:tav tm="100000">
                                          <p:val>
                                            <p:fltVal val="1"/>
                                          </p:val>
                                        </p:tav>
                                      </p:tavLst>
                                    </p:anim>
                                    <p:anim calcmode="lin" valueType="num">
                                      <p:cBhvr>
                                        <p:cTn id="64"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5" grpId="0"/>
      <p:bldP spid="157" grpId="0"/>
      <p:bldP spid="158"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653432" y="-20995"/>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936646"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3" name="Rectangle: Rounded Corners 2"/>
          <p:cNvSpPr/>
          <p:nvPr/>
        </p:nvSpPr>
        <p:spPr>
          <a:xfrm>
            <a:off x="1345308" y="192848"/>
            <a:ext cx="9500176" cy="6363030"/>
          </a:xfrm>
          <a:prstGeom prst="roundRect">
            <a:avLst>
              <a:gd name="adj" fmla="val 6055"/>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81973"/>
          <a:stretch>
            <a:fillRect/>
          </a:stretch>
        </p:blipFill>
        <p:spPr>
          <a:xfrm>
            <a:off x="8545977" y="220512"/>
            <a:ext cx="1074887" cy="2981325"/>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29299" r="57218"/>
          <a:stretch>
            <a:fillRect/>
          </a:stretch>
        </p:blipFill>
        <p:spPr>
          <a:xfrm>
            <a:off x="9848623" y="220649"/>
            <a:ext cx="803932" cy="2981325"/>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69975" r="14689"/>
          <a:stretch>
            <a:fillRect/>
          </a:stretch>
        </p:blipFill>
        <p:spPr>
          <a:xfrm>
            <a:off x="9329255" y="220650"/>
            <a:ext cx="914400" cy="2981325"/>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r="78626" b="43691"/>
          <a:stretch>
            <a:fillRect/>
          </a:stretch>
        </p:blipFill>
        <p:spPr>
          <a:xfrm>
            <a:off x="1103574" y="4964250"/>
            <a:ext cx="1274445" cy="1914745"/>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45875" t="-1257" r="36098" b="46427"/>
          <a:stretch>
            <a:fillRect/>
          </a:stretch>
        </p:blipFill>
        <p:spPr>
          <a:xfrm>
            <a:off x="1999615" y="4805045"/>
            <a:ext cx="1139825" cy="1976755"/>
          </a:xfrm>
          <a:prstGeom prst="rect">
            <a:avLst/>
          </a:prstGeom>
        </p:spPr>
      </p:pic>
      <p:sp>
        <p:nvSpPr>
          <p:cNvPr id="20" name="Freeform: Shape 19"/>
          <p:cNvSpPr/>
          <p:nvPr/>
        </p:nvSpPr>
        <p:spPr>
          <a:xfrm>
            <a:off x="728168" y="-529345"/>
            <a:ext cx="4128911" cy="3274569"/>
          </a:xfrm>
          <a:custGeom>
            <a:avLst/>
            <a:gdLst>
              <a:gd name="connsiteX0" fmla="*/ 2776024 w 4128911"/>
              <a:gd name="connsiteY0" fmla="*/ 257861 h 3274569"/>
              <a:gd name="connsiteX1" fmla="*/ 3465341 w 4128911"/>
              <a:gd name="connsiteY1" fmla="*/ 497012 h 3274569"/>
              <a:gd name="connsiteX2" fmla="*/ 4112455 w 4128911"/>
              <a:gd name="connsiteY2" fmla="*/ 1017517 h 3274569"/>
              <a:gd name="connsiteX3" fmla="*/ 3802966 w 4128911"/>
              <a:gd name="connsiteY3" fmla="*/ 1875646 h 3274569"/>
              <a:gd name="connsiteX4" fmla="*/ 2424332 w 4128911"/>
              <a:gd name="connsiteY4" fmla="*/ 1622427 h 3274569"/>
              <a:gd name="connsiteX5" fmla="*/ 2930769 w 4128911"/>
              <a:gd name="connsiteY5" fmla="*/ 2410218 h 3274569"/>
              <a:gd name="connsiteX6" fmla="*/ 2494670 w 4128911"/>
              <a:gd name="connsiteY6" fmla="*/ 3127671 h 3274569"/>
              <a:gd name="connsiteX7" fmla="*/ 1608406 w 4128911"/>
              <a:gd name="connsiteY7" fmla="*/ 3169874 h 3274569"/>
              <a:gd name="connsiteX8" fmla="*/ 1524000 w 4128911"/>
              <a:gd name="connsiteY8" fmla="*/ 1974120 h 3274569"/>
              <a:gd name="connsiteX9" fmla="*/ 862818 w 4128911"/>
              <a:gd name="connsiteY9" fmla="*/ 2691572 h 3274569"/>
              <a:gd name="connsiteX10" fmla="*/ 286043 w 4128911"/>
              <a:gd name="connsiteY10" fmla="*/ 2916655 h 3274569"/>
              <a:gd name="connsiteX11" fmla="*/ 201637 w 4128911"/>
              <a:gd name="connsiteY11" fmla="*/ 243794 h 3274569"/>
              <a:gd name="connsiteX12" fmla="*/ 2972972 w 4128911"/>
              <a:gd name="connsiteY12" fmla="*/ 285997 h 32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28911" h="3274569">
                <a:moveTo>
                  <a:pt x="2776024" y="257861"/>
                </a:moveTo>
                <a:cubicBezTo>
                  <a:pt x="3009313" y="314132"/>
                  <a:pt x="3242603" y="370403"/>
                  <a:pt x="3465341" y="497012"/>
                </a:cubicBezTo>
                <a:cubicBezTo>
                  <a:pt x="3688080" y="623621"/>
                  <a:pt x="4056184" y="787745"/>
                  <a:pt x="4112455" y="1017517"/>
                </a:cubicBezTo>
                <a:cubicBezTo>
                  <a:pt x="4168726" y="1247289"/>
                  <a:pt x="4084320" y="1774828"/>
                  <a:pt x="3802966" y="1875646"/>
                </a:cubicBezTo>
                <a:cubicBezTo>
                  <a:pt x="3521612" y="1976464"/>
                  <a:pt x="2569698" y="1533332"/>
                  <a:pt x="2424332" y="1622427"/>
                </a:cubicBezTo>
                <a:cubicBezTo>
                  <a:pt x="2278966" y="1711522"/>
                  <a:pt x="2919046" y="2159344"/>
                  <a:pt x="2930769" y="2410218"/>
                </a:cubicBezTo>
                <a:cubicBezTo>
                  <a:pt x="2942492" y="2661092"/>
                  <a:pt x="2715064" y="3001062"/>
                  <a:pt x="2494670" y="3127671"/>
                </a:cubicBezTo>
                <a:cubicBezTo>
                  <a:pt x="2274276" y="3254280"/>
                  <a:pt x="1770184" y="3362133"/>
                  <a:pt x="1608406" y="3169874"/>
                </a:cubicBezTo>
                <a:cubicBezTo>
                  <a:pt x="1446628" y="2977616"/>
                  <a:pt x="1648265" y="2053837"/>
                  <a:pt x="1524000" y="1974120"/>
                </a:cubicBezTo>
                <a:cubicBezTo>
                  <a:pt x="1399735" y="1894403"/>
                  <a:pt x="1069144" y="2534483"/>
                  <a:pt x="862818" y="2691572"/>
                </a:cubicBezTo>
                <a:cubicBezTo>
                  <a:pt x="656492" y="2848661"/>
                  <a:pt x="396240" y="3324618"/>
                  <a:pt x="286043" y="2916655"/>
                </a:cubicBezTo>
                <a:cubicBezTo>
                  <a:pt x="175846" y="2508692"/>
                  <a:pt x="-246184" y="682237"/>
                  <a:pt x="201637" y="243794"/>
                </a:cubicBezTo>
                <a:cubicBezTo>
                  <a:pt x="649458" y="-194649"/>
                  <a:pt x="1811215" y="45674"/>
                  <a:pt x="2972972" y="285997"/>
                </a:cubicBezTo>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p:cNvSpPr/>
          <p:nvPr/>
        </p:nvSpPr>
        <p:spPr>
          <a:xfrm>
            <a:off x="589851" y="-671443"/>
            <a:ext cx="4128911" cy="3274569"/>
          </a:xfrm>
          <a:custGeom>
            <a:avLst/>
            <a:gdLst>
              <a:gd name="connsiteX0" fmla="*/ 2776024 w 4128911"/>
              <a:gd name="connsiteY0" fmla="*/ 257861 h 3274569"/>
              <a:gd name="connsiteX1" fmla="*/ 3465341 w 4128911"/>
              <a:gd name="connsiteY1" fmla="*/ 497012 h 3274569"/>
              <a:gd name="connsiteX2" fmla="*/ 4112455 w 4128911"/>
              <a:gd name="connsiteY2" fmla="*/ 1017517 h 3274569"/>
              <a:gd name="connsiteX3" fmla="*/ 3802966 w 4128911"/>
              <a:gd name="connsiteY3" fmla="*/ 1875646 h 3274569"/>
              <a:gd name="connsiteX4" fmla="*/ 2424332 w 4128911"/>
              <a:gd name="connsiteY4" fmla="*/ 1622427 h 3274569"/>
              <a:gd name="connsiteX5" fmla="*/ 2930769 w 4128911"/>
              <a:gd name="connsiteY5" fmla="*/ 2410218 h 3274569"/>
              <a:gd name="connsiteX6" fmla="*/ 2494670 w 4128911"/>
              <a:gd name="connsiteY6" fmla="*/ 3127671 h 3274569"/>
              <a:gd name="connsiteX7" fmla="*/ 1608406 w 4128911"/>
              <a:gd name="connsiteY7" fmla="*/ 3169874 h 3274569"/>
              <a:gd name="connsiteX8" fmla="*/ 1524000 w 4128911"/>
              <a:gd name="connsiteY8" fmla="*/ 1974120 h 3274569"/>
              <a:gd name="connsiteX9" fmla="*/ 862818 w 4128911"/>
              <a:gd name="connsiteY9" fmla="*/ 2691572 h 3274569"/>
              <a:gd name="connsiteX10" fmla="*/ 286043 w 4128911"/>
              <a:gd name="connsiteY10" fmla="*/ 2916655 h 3274569"/>
              <a:gd name="connsiteX11" fmla="*/ 201637 w 4128911"/>
              <a:gd name="connsiteY11" fmla="*/ 243794 h 3274569"/>
              <a:gd name="connsiteX12" fmla="*/ 2972972 w 4128911"/>
              <a:gd name="connsiteY12" fmla="*/ 285997 h 32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28911" h="3274569">
                <a:moveTo>
                  <a:pt x="2776024" y="257861"/>
                </a:moveTo>
                <a:cubicBezTo>
                  <a:pt x="3009313" y="314132"/>
                  <a:pt x="3242603" y="370403"/>
                  <a:pt x="3465341" y="497012"/>
                </a:cubicBezTo>
                <a:cubicBezTo>
                  <a:pt x="3688080" y="623621"/>
                  <a:pt x="4056184" y="787745"/>
                  <a:pt x="4112455" y="1017517"/>
                </a:cubicBezTo>
                <a:cubicBezTo>
                  <a:pt x="4168726" y="1247289"/>
                  <a:pt x="4084320" y="1774828"/>
                  <a:pt x="3802966" y="1875646"/>
                </a:cubicBezTo>
                <a:cubicBezTo>
                  <a:pt x="3521612" y="1976464"/>
                  <a:pt x="2569698" y="1533332"/>
                  <a:pt x="2424332" y="1622427"/>
                </a:cubicBezTo>
                <a:cubicBezTo>
                  <a:pt x="2278966" y="1711522"/>
                  <a:pt x="2919046" y="2159344"/>
                  <a:pt x="2930769" y="2410218"/>
                </a:cubicBezTo>
                <a:cubicBezTo>
                  <a:pt x="2942492" y="2661092"/>
                  <a:pt x="2715064" y="3001062"/>
                  <a:pt x="2494670" y="3127671"/>
                </a:cubicBezTo>
                <a:cubicBezTo>
                  <a:pt x="2274276" y="3254280"/>
                  <a:pt x="1770184" y="3362133"/>
                  <a:pt x="1608406" y="3169874"/>
                </a:cubicBezTo>
                <a:cubicBezTo>
                  <a:pt x="1446628" y="2977616"/>
                  <a:pt x="1648265" y="2053837"/>
                  <a:pt x="1524000" y="1974120"/>
                </a:cubicBezTo>
                <a:cubicBezTo>
                  <a:pt x="1399735" y="1894403"/>
                  <a:pt x="1069144" y="2534483"/>
                  <a:pt x="862818" y="2691572"/>
                </a:cubicBezTo>
                <a:cubicBezTo>
                  <a:pt x="656492" y="2848661"/>
                  <a:pt x="396240" y="3324618"/>
                  <a:pt x="286043" y="2916655"/>
                </a:cubicBezTo>
                <a:cubicBezTo>
                  <a:pt x="175846" y="2508692"/>
                  <a:pt x="-246184" y="682237"/>
                  <a:pt x="201637" y="243794"/>
                </a:cubicBezTo>
                <a:cubicBezTo>
                  <a:pt x="649458" y="-194649"/>
                  <a:pt x="1811215" y="45674"/>
                  <a:pt x="2972972" y="285997"/>
                </a:cubicBezTo>
              </a:path>
            </a:pathLst>
          </a:custGeom>
          <a:noFill/>
          <a:ln>
            <a:solidFill>
              <a:srgbClr val="1B4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83468" y="5542522"/>
            <a:ext cx="4839970" cy="829945"/>
          </a:xfrm>
          <a:prstGeom prst="rect">
            <a:avLst/>
          </a:prstGeom>
          <a:noFill/>
        </p:spPr>
        <p:txBody>
          <a:bodyPr wrap="square" rtlCol="0">
            <a:spAutoFit/>
          </a:bodyPr>
          <a:lstStyle/>
          <a:p>
            <a:endParaRPr lang="en-US" sz="4800" dirty="0">
              <a:solidFill>
                <a:schemeClr val="accent6"/>
              </a:solidFill>
              <a:latin typeface="Jungle" pitchFamily="2" charset="0"/>
            </a:endParaRPr>
          </a:p>
        </p:txBody>
      </p:sp>
      <p:sp>
        <p:nvSpPr>
          <p:cNvPr id="51" name="TextBox 50"/>
          <p:cNvSpPr txBox="1"/>
          <p:nvPr/>
        </p:nvSpPr>
        <p:spPr>
          <a:xfrm>
            <a:off x="1756883" y="1839052"/>
            <a:ext cx="6191729" cy="2677656"/>
          </a:xfrm>
          <a:prstGeom prst="rect">
            <a:avLst/>
          </a:prstGeom>
          <a:noFill/>
        </p:spPr>
        <p:txBody>
          <a:bodyPr wrap="square" rtlCol="0">
            <a:spAutoFit/>
          </a:bodyPr>
          <a:lstStyle/>
          <a:p>
            <a:pPr algn="just"/>
            <a:r>
              <a:rPr lang="en-US" sz="2400" dirty="0">
                <a:solidFill>
                  <a:srgbClr val="081C15"/>
                </a:solidFill>
                <a:latin typeface="Bahnschrift SemiBold" panose="020B0502040204020203" pitchFamily="34" charset="0"/>
              </a:rPr>
              <a:t>AT AGRO’N’AI </a:t>
            </a:r>
          </a:p>
          <a:p>
            <a:pPr algn="just"/>
            <a:endParaRPr lang="en-US" sz="2400" dirty="0">
              <a:solidFill>
                <a:srgbClr val="081C15"/>
              </a:solidFill>
              <a:latin typeface="No Virus" pitchFamily="2" charset="0"/>
            </a:endParaRPr>
          </a:p>
          <a:p>
            <a:pPr algn="just"/>
            <a:r>
              <a:rPr lang="en-US" sz="2400" dirty="0">
                <a:solidFill>
                  <a:srgbClr val="081C15"/>
                </a:solidFill>
                <a:latin typeface="MV Boli" panose="02000500030200090000" pitchFamily="2" charset="0"/>
                <a:cs typeface="MV Boli" panose="02000500030200090000" pitchFamily="2" charset="0"/>
              </a:rPr>
              <a:t>OUR MAIN GOAL OF ACHEVEMENT IS TO CARE TO SUSTAIN MANAGEMENT </a:t>
            </a:r>
          </a:p>
          <a:p>
            <a:pPr algn="just"/>
            <a:r>
              <a:rPr lang="en-US" sz="2400" dirty="0">
                <a:solidFill>
                  <a:srgbClr val="081C15"/>
                </a:solidFill>
                <a:latin typeface="MV Boli" panose="02000500030200090000" pitchFamily="2" charset="0"/>
                <a:cs typeface="MV Boli" panose="02000500030200090000" pitchFamily="2" charset="0"/>
              </a:rPr>
              <a:t>THE MAIN DIFFERENCE IS THE SERVICE THAT WILL BE BOUGHT. </a:t>
            </a:r>
          </a:p>
          <a:p>
            <a:pPr algn="just"/>
            <a:endParaRPr lang="en-US" sz="2400" dirty="0">
              <a:solidFill>
                <a:srgbClr val="081C15"/>
              </a:solidFill>
              <a:latin typeface="No Virus" pitchFamily="2" charset="0"/>
            </a:endParaRPr>
          </a:p>
        </p:txBody>
      </p:sp>
      <p:sp>
        <p:nvSpPr>
          <p:cNvPr id="21" name="Rectangle 20"/>
          <p:cNvSpPr/>
          <p:nvPr/>
        </p:nvSpPr>
        <p:spPr>
          <a:xfrm>
            <a:off x="8010427" y="3852422"/>
            <a:ext cx="2568113" cy="2520102"/>
          </a:xfrm>
          <a:prstGeom prst="rect">
            <a:avLst/>
          </a:pr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2"/>
          <p:cNvPicPr>
            <a:picLocks noChangeAspect="1"/>
          </p:cNvPicPr>
          <p:nvPr/>
        </p:nvPicPr>
        <p:blipFill>
          <a:blip r:embed="rId6"/>
          <a:stretch>
            <a:fillRect/>
          </a:stretch>
        </p:blipFill>
        <p:spPr>
          <a:xfrm>
            <a:off x="7619523" y="4062434"/>
            <a:ext cx="2728595" cy="2331085"/>
          </a:xfrm>
          <a:prstGeom prst="rect">
            <a:avLst/>
          </a:prstGeom>
        </p:spPr>
      </p:pic>
      <p:sp>
        <p:nvSpPr>
          <p:cNvPr id="4" name="TextBox 3">
            <a:extLst>
              <a:ext uri="{FF2B5EF4-FFF2-40B4-BE49-F238E27FC236}">
                <a16:creationId xmlns:a16="http://schemas.microsoft.com/office/drawing/2014/main" id="{85B4BFB3-B1ED-497E-9BA2-24C726173429}"/>
              </a:ext>
            </a:extLst>
          </p:cNvPr>
          <p:cNvSpPr txBox="1"/>
          <p:nvPr/>
        </p:nvSpPr>
        <p:spPr>
          <a:xfrm>
            <a:off x="5351154" y="721459"/>
            <a:ext cx="3722539" cy="707886"/>
          </a:xfrm>
          <a:prstGeom prst="rect">
            <a:avLst/>
          </a:prstGeom>
          <a:noFill/>
        </p:spPr>
        <p:txBody>
          <a:bodyPr wrap="square" rtlCol="0">
            <a:spAutoFit/>
          </a:bodyPr>
          <a:lstStyle/>
          <a:p>
            <a:r>
              <a:rPr lang="en-US" sz="4000" dirty="0">
                <a:latin typeface="Bahnschrift SemiBold SemiConden" panose="020B0502040204020203" pitchFamily="34" charset="0"/>
              </a:rPr>
              <a:t>INTRODUCTION</a:t>
            </a:r>
            <a:endParaRPr lang="en-IN" sz="4000" dirty="0">
              <a:latin typeface="Bahnschrift SemiBold SemiConden"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9"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0-#ppt_w/2"/>
                                          </p:val>
                                        </p:tav>
                                        <p:tav tm="100000">
                                          <p:val>
                                            <p:strVal val="#ppt_x"/>
                                          </p:val>
                                        </p:tav>
                                      </p:tavLst>
                                    </p:anim>
                                    <p:anim calcmode="lin" valueType="num">
                                      <p:cBhvr additive="base">
                                        <p:cTn id="17" dur="500" fill="hold"/>
                                        <p:tgtEl>
                                          <p:spTgt spid="44"/>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7"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47"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200"/>
                                  </p:stCondLst>
                                  <p:iterate type="wd">
                                    <p:tmPct val="10000"/>
                                  </p:iterate>
                                  <p:childTnLst>
                                    <p:set>
                                      <p:cBhvr>
                                        <p:cTn id="49" dur="1" fill="hold">
                                          <p:stCondLst>
                                            <p:cond delay="0"/>
                                          </p:stCondLst>
                                        </p:cTn>
                                        <p:tgtEl>
                                          <p:spTgt spid="51"/>
                                        </p:tgtEl>
                                        <p:attrNameLst>
                                          <p:attrName>style.visibility</p:attrName>
                                        </p:attrNameLst>
                                      </p:cBhvr>
                                      <p:to>
                                        <p:strVal val="visible"/>
                                      </p:to>
                                    </p:set>
                                    <p:animEffect transition="in" filter="fade">
                                      <p:cBhvr>
                                        <p:cTn id="50" dur="1000"/>
                                        <p:tgtEl>
                                          <p:spTgt spid="51"/>
                                        </p:tgtEl>
                                      </p:cBhvr>
                                    </p:animEffect>
                                    <p:anim calcmode="lin" valueType="num">
                                      <p:cBhvr>
                                        <p:cTn id="51" dur="1000" fill="hold"/>
                                        <p:tgtEl>
                                          <p:spTgt spid="51"/>
                                        </p:tgtEl>
                                        <p:attrNameLst>
                                          <p:attrName>ppt_x</p:attrName>
                                        </p:attrNameLst>
                                      </p:cBhvr>
                                      <p:tavLst>
                                        <p:tav tm="0">
                                          <p:val>
                                            <p:strVal val="#ppt_x"/>
                                          </p:val>
                                        </p:tav>
                                        <p:tav tm="100000">
                                          <p:val>
                                            <p:strVal val="#ppt_x"/>
                                          </p:val>
                                        </p:tav>
                                      </p:tavLst>
                                    </p:anim>
                                    <p:anim calcmode="lin" valueType="num">
                                      <p:cBhvr>
                                        <p:cTn id="52" dur="1000" fill="hold"/>
                                        <p:tgtEl>
                                          <p:spTgt spid="51"/>
                                        </p:tgtEl>
                                        <p:attrNameLst>
                                          <p:attrName>ppt_y</p:attrName>
                                        </p:attrNameLst>
                                      </p:cBhvr>
                                      <p:tavLst>
                                        <p:tav tm="0">
                                          <p:val>
                                            <p:strVal val="#ppt_y+.1"/>
                                          </p:val>
                                        </p:tav>
                                        <p:tav tm="100000">
                                          <p:val>
                                            <p:strVal val="#ppt_y"/>
                                          </p:val>
                                        </p:tav>
                                      </p:tavLst>
                                    </p:anim>
                                  </p:childTnLst>
                                </p:cTn>
                              </p:par>
                              <p:par>
                                <p:cTn id="53" presetID="2" presetClass="entr" presetSubtype="4" fill="hold" grpId="0" nodeType="withEffect">
                                  <p:stCondLst>
                                    <p:cond delay="220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0" grpId="0" animBg="1"/>
      <p:bldP spid="44" grpId="0" animBg="1"/>
      <p:bldP spid="51"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3">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653432" y="-20995"/>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3">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936646"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3">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219857" y="-32087"/>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3">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4"/>
          <a:stretch>
            <a:fillRect/>
          </a:stretch>
        </p:blipFill>
        <p:spPr>
          <a:xfrm rot="16200000">
            <a:off x="10548018" y="4013997"/>
            <a:ext cx="3790950" cy="333375"/>
          </a:xfrm>
          <a:prstGeom prst="rect">
            <a:avLst/>
          </a:prstGeom>
        </p:spPr>
      </p:pic>
      <p:grpSp>
        <p:nvGrpSpPr>
          <p:cNvPr id="76" name="Group 75"/>
          <p:cNvGrpSpPr/>
          <p:nvPr/>
        </p:nvGrpSpPr>
        <p:grpSpPr>
          <a:xfrm>
            <a:off x="-11571330" y="28575"/>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3">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2" name="Rectangle 1"/>
          <p:cNvSpPr/>
          <p:nvPr/>
        </p:nvSpPr>
        <p:spPr>
          <a:xfrm>
            <a:off x="1103574" y="220650"/>
            <a:ext cx="9175454" cy="6334895"/>
          </a:xfrm>
          <a:prstGeom prst="rect">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103573" y="220650"/>
            <a:ext cx="9172037" cy="6334896"/>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16183" t="54241" r="66358"/>
          <a:stretch>
            <a:fillRect/>
          </a:stretch>
        </p:blipFill>
        <p:spPr>
          <a:xfrm>
            <a:off x="9142450" y="4728867"/>
            <a:ext cx="1416372" cy="2117081"/>
          </a:xfrm>
          <a:prstGeom prst="rect">
            <a:avLst/>
          </a:prstGeom>
        </p:spPr>
      </p:pic>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l="58179" t="79063" r="29553"/>
          <a:stretch>
            <a:fillRect/>
          </a:stretch>
        </p:blipFill>
        <p:spPr>
          <a:xfrm>
            <a:off x="8558341" y="5787407"/>
            <a:ext cx="1196307" cy="1164314"/>
          </a:xfrm>
          <a:prstGeom prst="rect">
            <a:avLst/>
          </a:prstGeom>
        </p:spPr>
      </p:pic>
      <p:sp>
        <p:nvSpPr>
          <p:cNvPr id="21" name="Oval 20"/>
          <p:cNvSpPr/>
          <p:nvPr/>
        </p:nvSpPr>
        <p:spPr>
          <a:xfrm>
            <a:off x="478985" y="-32103"/>
            <a:ext cx="2475914" cy="2483054"/>
          </a:xfrm>
          <a:prstGeom prst="ellipse">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827" y="69729"/>
            <a:ext cx="2475914" cy="2483054"/>
          </a:xfrm>
          <a:prstGeom prst="ellipse">
            <a:avLst/>
          </a:prstGeom>
          <a:noFill/>
          <a:ln>
            <a:solidFill>
              <a:srgbClr val="2D6A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5468344" y="603211"/>
            <a:ext cx="4924425" cy="829945"/>
          </a:xfrm>
          <a:prstGeom prst="rect">
            <a:avLst/>
          </a:prstGeom>
          <a:noFill/>
        </p:spPr>
        <p:txBody>
          <a:bodyPr wrap="square" rtlCol="0">
            <a:spAutoFit/>
          </a:bodyPr>
          <a:lstStyle/>
          <a:p>
            <a:r>
              <a:rPr lang="en-US" sz="4800" dirty="0">
                <a:latin typeface="Bahnschrift SemiBold SemiConden" panose="020B0502040204020203" pitchFamily="34" charset="0"/>
                <a:ea typeface="Gadugi" panose="020B0502040204020203" pitchFamily="34" charset="0"/>
              </a:rPr>
              <a:t>LITERATURE</a:t>
            </a:r>
          </a:p>
        </p:txBody>
      </p:sp>
      <p:pic>
        <p:nvPicPr>
          <p:cNvPr id="25" name="Picture 24"/>
          <p:cNvPicPr>
            <a:picLocks noChangeAspect="1"/>
          </p:cNvPicPr>
          <p:nvPr/>
        </p:nvPicPr>
        <p:blipFill rotWithShape="1">
          <a:blip r:embed="rId8">
            <a:extLst>
              <a:ext uri="{28A0092B-C50C-407E-A947-70E740481C1C}">
                <a14:useLocalDpi xmlns:a14="http://schemas.microsoft.com/office/drawing/2010/main" val="0"/>
              </a:ext>
            </a:extLst>
          </a:blip>
          <a:srcRect l="66544"/>
          <a:stretch>
            <a:fillRect/>
          </a:stretch>
        </p:blipFill>
        <p:spPr>
          <a:xfrm>
            <a:off x="595488" y="-157317"/>
            <a:ext cx="1953430" cy="3876675"/>
          </a:xfrm>
          <a:prstGeom prst="rect">
            <a:avLst/>
          </a:prstGeom>
        </p:spPr>
      </p:pic>
      <p:pic>
        <p:nvPicPr>
          <p:cNvPr id="61" name="Picture 60"/>
          <p:cNvPicPr>
            <a:picLocks noChangeAspect="1"/>
          </p:cNvPicPr>
          <p:nvPr/>
        </p:nvPicPr>
        <p:blipFill rotWithShape="1">
          <a:blip r:embed="rId8">
            <a:extLst>
              <a:ext uri="{28A0092B-C50C-407E-A947-70E740481C1C}">
                <a14:useLocalDpi xmlns:a14="http://schemas.microsoft.com/office/drawing/2010/main" val="0"/>
              </a:ext>
            </a:extLst>
          </a:blip>
          <a:srcRect l="66544"/>
          <a:stretch>
            <a:fillRect/>
          </a:stretch>
        </p:blipFill>
        <p:spPr>
          <a:xfrm>
            <a:off x="1569920" y="28630"/>
            <a:ext cx="1692812" cy="3359466"/>
          </a:xfrm>
          <a:prstGeom prst="rect">
            <a:avLst/>
          </a:prstGeom>
        </p:spPr>
      </p:pic>
      <p:sp>
        <p:nvSpPr>
          <p:cNvPr id="62" name="Rectangle 61"/>
          <p:cNvSpPr/>
          <p:nvPr/>
        </p:nvSpPr>
        <p:spPr>
          <a:xfrm>
            <a:off x="1183156" y="4354701"/>
            <a:ext cx="2389217" cy="2127727"/>
          </a:xfrm>
          <a:prstGeom prst="rect">
            <a:avLst/>
          </a:pr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59"/>
          <p:cNvSpPr txBox="1"/>
          <p:nvPr/>
        </p:nvSpPr>
        <p:spPr>
          <a:xfrm>
            <a:off x="3130716" y="1733168"/>
            <a:ext cx="6191729" cy="460375"/>
          </a:xfrm>
          <a:prstGeom prst="rect">
            <a:avLst/>
          </a:prstGeom>
          <a:noFill/>
        </p:spPr>
        <p:txBody>
          <a:bodyPr wrap="square" rtlCol="0">
            <a:spAutoFit/>
          </a:bodyPr>
          <a:lstStyle/>
          <a:p>
            <a:pPr algn="just"/>
            <a:endParaRPr lang="en-US" sz="2400" dirty="0">
              <a:solidFill>
                <a:srgbClr val="081C15"/>
              </a:solidFill>
              <a:latin typeface="No Virus" pitchFamily="2" charset="0"/>
            </a:endParaRPr>
          </a:p>
        </p:txBody>
      </p:sp>
      <p:sp>
        <p:nvSpPr>
          <p:cNvPr id="4" name="TextBox 59"/>
          <p:cNvSpPr txBox="1"/>
          <p:nvPr/>
        </p:nvSpPr>
        <p:spPr>
          <a:xfrm>
            <a:off x="3622976" y="1868352"/>
            <a:ext cx="6191729" cy="460375"/>
          </a:xfrm>
          <a:prstGeom prst="rect">
            <a:avLst/>
          </a:prstGeom>
          <a:noFill/>
        </p:spPr>
        <p:txBody>
          <a:bodyPr wrap="square" rtlCol="0">
            <a:spAutoFit/>
          </a:bodyPr>
          <a:lstStyle/>
          <a:p>
            <a:pPr algn="ctr"/>
            <a:r>
              <a:rPr lang="en-US" sz="2400" b="1" dirty="0">
                <a:solidFill>
                  <a:srgbClr val="081C15"/>
                </a:solidFill>
                <a:latin typeface="Bahnschrift SemiBold Condensed" panose="020B0502040204020203" pitchFamily="34" charset="0"/>
                <a:cs typeface="Arial Narrow" panose="020B0606020202030204" charset="0"/>
              </a:rPr>
              <a:t>“FARMING IS NOT MY CUP OF TEA”</a:t>
            </a:r>
          </a:p>
        </p:txBody>
      </p:sp>
      <p:sp>
        <p:nvSpPr>
          <p:cNvPr id="6" name="Text Box 5"/>
          <p:cNvSpPr txBox="1"/>
          <p:nvPr/>
        </p:nvSpPr>
        <p:spPr>
          <a:xfrm>
            <a:off x="3062250" y="2391610"/>
            <a:ext cx="6958965" cy="2893100"/>
          </a:xfrm>
          <a:prstGeom prst="rect">
            <a:avLst/>
          </a:prstGeom>
          <a:noFill/>
        </p:spPr>
        <p:txBody>
          <a:bodyPr wrap="square" rtlCol="0">
            <a:spAutoFit/>
          </a:bodyPr>
          <a:lstStyle/>
          <a:p>
            <a:r>
              <a:rPr lang="en-US" sz="1400" dirty="0">
                <a:latin typeface="MV Boli" panose="02000500030200090000" pitchFamily="2" charset="0"/>
                <a:cs typeface="MV Boli" panose="02000500030200090000" pitchFamily="2" charset="0"/>
              </a:rPr>
              <a:t>FARMING WHICH IS A THOUGHT TO BE A VERY HARD JOB IS NOW MADE EASY AS WE MAKE IT INTERESTING BY NEW UPCOMING TECHNOLOGIES OF THE FARMERS </a:t>
            </a:r>
          </a:p>
          <a:p>
            <a:r>
              <a:rPr lang="en-US" sz="1200" dirty="0">
                <a:latin typeface="MV Boli" panose="02000500030200090000" pitchFamily="2" charset="0"/>
                <a:cs typeface="MV Boli" panose="02000500030200090000" pitchFamily="2" charset="0"/>
              </a:rPr>
              <a:t>IN</a:t>
            </a:r>
            <a:r>
              <a:rPr lang="en-US" sz="1400" dirty="0">
                <a:latin typeface="MV Boli" panose="02000500030200090000" pitchFamily="2" charset="0"/>
                <a:cs typeface="MV Boli" panose="02000500030200090000" pitchFamily="2" charset="0"/>
              </a:rPr>
              <a:t> </a:t>
            </a:r>
            <a:r>
              <a:rPr lang="en-US" sz="1200" dirty="0">
                <a:latin typeface="MV Boli" panose="02000500030200090000" pitchFamily="2" charset="0"/>
                <a:cs typeface="MV Boli" panose="02000500030200090000" pitchFamily="2" charset="0"/>
              </a:rPr>
              <a:t>THE</a:t>
            </a:r>
            <a:r>
              <a:rPr lang="en-US" sz="1400" dirty="0">
                <a:latin typeface="MV Boli" panose="02000500030200090000" pitchFamily="2" charset="0"/>
                <a:cs typeface="MV Boli" panose="02000500030200090000" pitchFamily="2" charset="0"/>
              </a:rPr>
              <a:t> COMING YEARS IT WILL B EESSENTIAL TO INCREASE THE CROP PRODUCTIVITY IN DEVELOPING COINTRIES AND FINDING VIABLE SOLUTIONSTO RESEARCH,AGRICULTURAL EXTENSION,RURAL NON FARM EMPLOYEMENT .</a:t>
            </a:r>
          </a:p>
          <a:p>
            <a:r>
              <a:rPr lang="en-US" sz="1400" dirty="0">
                <a:latin typeface="MV Boli" panose="02000500030200090000" pitchFamily="2" charset="0"/>
                <a:cs typeface="MV Boli" panose="02000500030200090000" pitchFamily="2" charset="0"/>
              </a:rPr>
              <a:t>THE DETERMINANTS OF GREEN REVOLUTION,ISSUES OF INCOME DIVERSIFICATION BY FARMERS GIVES PROMINANCE TO RURAL DEVELOPMENT</a:t>
            </a:r>
          </a:p>
          <a:p>
            <a:pPr algn="r"/>
            <a:r>
              <a:rPr lang="en-US" sz="1400" dirty="0">
                <a:latin typeface="MV Boli" panose="02000500030200090000" pitchFamily="2" charset="0"/>
                <a:cs typeface="MV Boli" panose="02000500030200090000" pitchFamily="2" charset="0"/>
              </a:rPr>
              <a:t>FINALLY INTERNATIONAL TRADE POLICY AND FOOD SECURITY</a:t>
            </a:r>
          </a:p>
          <a:p>
            <a:pPr algn="r"/>
            <a:r>
              <a:rPr lang="en-US" sz="1400" dirty="0">
                <a:latin typeface="MV Boli" panose="02000500030200090000" pitchFamily="2" charset="0"/>
                <a:cs typeface="MV Boli" panose="02000500030200090000" pitchFamily="2" charset="0"/>
              </a:rPr>
              <a:t>WHICH     ARE AT THE ROOTS OF CRISIS IN AGRICULTURAL COMMODITY IN THE PAST FEW YEARS</a:t>
            </a:r>
          </a:p>
        </p:txBody>
      </p:sp>
      <p:pic>
        <p:nvPicPr>
          <p:cNvPr id="7" name="Picture 6" descr="How_AI_is_transforming_agriculture_large"/>
          <p:cNvPicPr>
            <a:picLocks noChangeAspect="1"/>
          </p:cNvPicPr>
          <p:nvPr/>
        </p:nvPicPr>
        <p:blipFill>
          <a:blip r:embed="rId9"/>
          <a:stretch>
            <a:fillRect/>
          </a:stretch>
        </p:blipFill>
        <p:spPr>
          <a:xfrm>
            <a:off x="1475635" y="4565260"/>
            <a:ext cx="2691765" cy="21901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ppt_w</p:attrName>
                                        </p:attrNameLst>
                                      </p:cBhvr>
                                      <p:tavLst>
                                        <p:tav tm="0">
                                          <p:val>
                                            <p:fltVal val="0"/>
                                          </p:val>
                                        </p:tav>
                                        <p:tav tm="100000">
                                          <p:val>
                                            <p:strVal val="#ppt_w"/>
                                          </p:val>
                                        </p:tav>
                                      </p:tavLst>
                                    </p:anim>
                                    <p:anim calcmode="lin" valueType="num">
                                      <p:cBhvr>
                                        <p:cTn id="22" dur="500" fill="hold"/>
                                        <p:tgtEl>
                                          <p:spTgt spid="45"/>
                                        </p:tgtEl>
                                        <p:attrNameLst>
                                          <p:attrName>ppt_h</p:attrName>
                                        </p:attrNameLst>
                                      </p:cBhvr>
                                      <p:tavLst>
                                        <p:tav tm="0">
                                          <p:val>
                                            <p:fltVal val="0"/>
                                          </p:val>
                                        </p:tav>
                                        <p:tav tm="100000">
                                          <p:val>
                                            <p:strVal val="#ppt_h"/>
                                          </p:val>
                                        </p:tav>
                                      </p:tavLst>
                                    </p:anim>
                                    <p:animEffect transition="in" filter="fade">
                                      <p:cBhvr>
                                        <p:cTn id="23" dur="500"/>
                                        <p:tgtEl>
                                          <p:spTgt spid="4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32" presetClass="emph" presetSubtype="0" repeatCount="indefinite" fill="hold" nodeType="withEffect">
                                  <p:stCondLst>
                                    <p:cond delay="0"/>
                                  </p:stCondLst>
                                  <p:endCondLst>
                                    <p:cond evt="onNext" delay="0">
                                      <p:tgtEl>
                                        <p:sldTgt/>
                                      </p:tgtEl>
                                    </p:cond>
                                  </p:endCondLst>
                                  <p:childTnLst>
                                    <p:animRot by="120000">
                                      <p:cBhvr>
                                        <p:cTn id="39" dur="2000" fill="hold">
                                          <p:stCondLst>
                                            <p:cond delay="0"/>
                                          </p:stCondLst>
                                        </p:cTn>
                                        <p:tgtEl>
                                          <p:spTgt spid="25"/>
                                        </p:tgtEl>
                                        <p:attrNameLst>
                                          <p:attrName>r</p:attrName>
                                        </p:attrNameLst>
                                      </p:cBhvr>
                                    </p:animRot>
                                    <p:animRot by="-240000">
                                      <p:cBhvr>
                                        <p:cTn id="40" dur="4000" fill="hold">
                                          <p:stCondLst>
                                            <p:cond delay="4000"/>
                                          </p:stCondLst>
                                        </p:cTn>
                                        <p:tgtEl>
                                          <p:spTgt spid="25"/>
                                        </p:tgtEl>
                                        <p:attrNameLst>
                                          <p:attrName>r</p:attrName>
                                        </p:attrNameLst>
                                      </p:cBhvr>
                                    </p:animRot>
                                    <p:animRot by="240000">
                                      <p:cBhvr>
                                        <p:cTn id="41" dur="4000" fill="hold">
                                          <p:stCondLst>
                                            <p:cond delay="8000"/>
                                          </p:stCondLst>
                                        </p:cTn>
                                        <p:tgtEl>
                                          <p:spTgt spid="25"/>
                                        </p:tgtEl>
                                        <p:attrNameLst>
                                          <p:attrName>r</p:attrName>
                                        </p:attrNameLst>
                                      </p:cBhvr>
                                    </p:animRot>
                                    <p:animRot by="-240000">
                                      <p:cBhvr>
                                        <p:cTn id="42" dur="4000" fill="hold">
                                          <p:stCondLst>
                                            <p:cond delay="12000"/>
                                          </p:stCondLst>
                                        </p:cTn>
                                        <p:tgtEl>
                                          <p:spTgt spid="25"/>
                                        </p:tgtEl>
                                        <p:attrNameLst>
                                          <p:attrName>r</p:attrName>
                                        </p:attrNameLst>
                                      </p:cBhvr>
                                    </p:animRot>
                                    <p:animRot by="120000">
                                      <p:cBhvr>
                                        <p:cTn id="43" dur="4000" fill="hold">
                                          <p:stCondLst>
                                            <p:cond delay="16000"/>
                                          </p:stCondLst>
                                        </p:cTn>
                                        <p:tgtEl>
                                          <p:spTgt spid="25"/>
                                        </p:tgtEl>
                                        <p:attrNameLst>
                                          <p:attrName>r</p:attrName>
                                        </p:attrNameLst>
                                      </p:cBhvr>
                                    </p:animRot>
                                  </p:childTnLst>
                                </p:cTn>
                              </p:par>
                              <p:par>
                                <p:cTn id="44" presetID="10" presetClass="entr" presetSubtype="0"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par>
                                <p:cTn id="47" presetID="32" presetClass="emph" presetSubtype="0" repeatCount="indefinite" fill="hold" nodeType="withEffect">
                                  <p:stCondLst>
                                    <p:cond delay="0"/>
                                  </p:stCondLst>
                                  <p:endCondLst>
                                    <p:cond evt="onNext" delay="0">
                                      <p:tgtEl>
                                        <p:sldTgt/>
                                      </p:tgtEl>
                                    </p:cond>
                                  </p:endCondLst>
                                  <p:childTnLst>
                                    <p:animRot by="120000">
                                      <p:cBhvr>
                                        <p:cTn id="48" dur="500" fill="hold">
                                          <p:stCondLst>
                                            <p:cond delay="0"/>
                                          </p:stCondLst>
                                        </p:cTn>
                                        <p:tgtEl>
                                          <p:spTgt spid="61"/>
                                        </p:tgtEl>
                                        <p:attrNameLst>
                                          <p:attrName>r</p:attrName>
                                        </p:attrNameLst>
                                      </p:cBhvr>
                                    </p:animRot>
                                    <p:animRot by="-240000">
                                      <p:cBhvr>
                                        <p:cTn id="49" dur="1000" fill="hold">
                                          <p:stCondLst>
                                            <p:cond delay="1000"/>
                                          </p:stCondLst>
                                        </p:cTn>
                                        <p:tgtEl>
                                          <p:spTgt spid="61"/>
                                        </p:tgtEl>
                                        <p:attrNameLst>
                                          <p:attrName>r</p:attrName>
                                        </p:attrNameLst>
                                      </p:cBhvr>
                                    </p:animRot>
                                    <p:animRot by="240000">
                                      <p:cBhvr>
                                        <p:cTn id="50" dur="1000" fill="hold">
                                          <p:stCondLst>
                                            <p:cond delay="2000"/>
                                          </p:stCondLst>
                                        </p:cTn>
                                        <p:tgtEl>
                                          <p:spTgt spid="61"/>
                                        </p:tgtEl>
                                        <p:attrNameLst>
                                          <p:attrName>r</p:attrName>
                                        </p:attrNameLst>
                                      </p:cBhvr>
                                    </p:animRot>
                                    <p:animRot by="-240000">
                                      <p:cBhvr>
                                        <p:cTn id="51" dur="1000" fill="hold">
                                          <p:stCondLst>
                                            <p:cond delay="3000"/>
                                          </p:stCondLst>
                                        </p:cTn>
                                        <p:tgtEl>
                                          <p:spTgt spid="61"/>
                                        </p:tgtEl>
                                        <p:attrNameLst>
                                          <p:attrName>r</p:attrName>
                                        </p:attrNameLst>
                                      </p:cBhvr>
                                    </p:animRot>
                                    <p:animRot by="120000">
                                      <p:cBhvr>
                                        <p:cTn id="52" dur="1000" fill="hold">
                                          <p:stCondLst>
                                            <p:cond delay="4000"/>
                                          </p:stCondLst>
                                        </p:cTn>
                                        <p:tgtEl>
                                          <p:spTgt spid="61"/>
                                        </p:tgtEl>
                                        <p:attrNameLst>
                                          <p:attrName>r</p:attrName>
                                        </p:attrNameLst>
                                      </p:cBhvr>
                                    </p:animRot>
                                  </p:childTnLst>
                                </p:cTn>
                              </p:par>
                              <p:par>
                                <p:cTn id="53" presetID="2" presetClass="entr" presetSubtype="4" fill="hold" grpId="0" nodeType="withEffect">
                                  <p:stCondLst>
                                    <p:cond delay="220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1+#ppt_h/2"/>
                                          </p:val>
                                        </p:tav>
                                        <p:tav tm="100000">
                                          <p:val>
                                            <p:strVal val="#ppt_y"/>
                                          </p:val>
                                        </p:tav>
                                      </p:tavLst>
                                    </p:anim>
                                  </p:childTnLst>
                                </p:cTn>
                              </p:par>
                              <p:par>
                                <p:cTn id="57" presetID="42" presetClass="entr" presetSubtype="0" fill="hold" grpId="0" nodeType="withEffect">
                                  <p:stCondLst>
                                    <p:cond delay="2250"/>
                                  </p:stCondLst>
                                  <p:iterate type="wd">
                                    <p:tmPct val="10000"/>
                                  </p:iterate>
                                  <p:childTnLst>
                                    <p:set>
                                      <p:cBhvr>
                                        <p:cTn id="58" dur="1" fill="hold">
                                          <p:stCondLst>
                                            <p:cond delay="0"/>
                                          </p:stCondLst>
                                        </p:cTn>
                                        <p:tgtEl>
                                          <p:spTgt spid="3"/>
                                        </p:tgtEl>
                                        <p:attrNameLst>
                                          <p:attrName>style.visibility</p:attrName>
                                        </p:attrNameLst>
                                      </p:cBhvr>
                                      <p:to>
                                        <p:strVal val="visible"/>
                                      </p:to>
                                    </p:set>
                                    <p:animEffect transition="in" filter="fade">
                                      <p:cBhvr>
                                        <p:cTn id="59" dur="1000"/>
                                        <p:tgtEl>
                                          <p:spTgt spid="3"/>
                                        </p:tgtEl>
                                      </p:cBhvr>
                                    </p:animEffect>
                                    <p:anim calcmode="lin" valueType="num">
                                      <p:cBhvr>
                                        <p:cTn id="60" dur="1000" fill="hold"/>
                                        <p:tgtEl>
                                          <p:spTgt spid="3"/>
                                        </p:tgtEl>
                                        <p:attrNameLst>
                                          <p:attrName>ppt_x</p:attrName>
                                        </p:attrNameLst>
                                      </p:cBhvr>
                                      <p:tavLst>
                                        <p:tav tm="0">
                                          <p:val>
                                            <p:strVal val="#ppt_x"/>
                                          </p:val>
                                        </p:tav>
                                        <p:tav tm="100000">
                                          <p:val>
                                            <p:strVal val="#ppt_x"/>
                                          </p:val>
                                        </p:tav>
                                      </p:tavLst>
                                    </p:anim>
                                    <p:anim calcmode="lin" valueType="num">
                                      <p:cBhvr>
                                        <p:cTn id="61" dur="1000" fill="hold"/>
                                        <p:tgtEl>
                                          <p:spTgt spid="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250"/>
                                  </p:stCondLst>
                                  <p:iterate type="wd">
                                    <p:tmPct val="10000"/>
                                  </p:iterate>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45" grpId="0" animBg="1"/>
      <p:bldP spid="62" grpId="0" animBg="1"/>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10736287" y="0"/>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11019505"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grpSp>
        <p:nvGrpSpPr>
          <p:cNvPr id="16" name="Group 15"/>
          <p:cNvGrpSpPr/>
          <p:nvPr/>
        </p:nvGrpSpPr>
        <p:grpSpPr>
          <a:xfrm>
            <a:off x="2022298" y="222666"/>
            <a:ext cx="9201935" cy="9004016"/>
            <a:chOff x="2022299" y="240996"/>
            <a:chExt cx="9201935" cy="9004016"/>
          </a:xfrm>
        </p:grpSpPr>
        <p:sp>
          <p:nvSpPr>
            <p:cNvPr id="7" name="Rectangle: Rounded Corners 6"/>
            <p:cNvSpPr/>
            <p:nvPr/>
          </p:nvSpPr>
          <p:spPr>
            <a:xfrm>
              <a:off x="2050854" y="262950"/>
              <a:ext cx="9173380" cy="6332100"/>
            </a:xfrm>
            <a:prstGeom prst="roundRect">
              <a:avLst>
                <a:gd name="adj" fmla="val 6670"/>
              </a:avLst>
            </a:prstGeom>
            <a:solidFill>
              <a:srgbClr val="D8F3DC"/>
            </a:solidFill>
            <a:ln>
              <a:solidFill>
                <a:srgbClr val="B7E4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595341" y="262950"/>
              <a:ext cx="2267243" cy="6334018"/>
              <a:chOff x="6595341" y="262950"/>
              <a:chExt cx="2267243" cy="6334018"/>
            </a:xfrm>
          </p:grpSpPr>
          <p:cxnSp>
            <p:nvCxnSpPr>
              <p:cNvPr id="9" name="Straight Connector 8"/>
              <p:cNvCxnSpPr/>
              <p:nvPr/>
            </p:nvCxnSpPr>
            <p:spPr>
              <a:xfrm>
                <a:off x="6595341"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15027"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938805"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8864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42883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862584" y="264868"/>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9311966" y="261032"/>
              <a:ext cx="1343464" cy="6332100"/>
              <a:chOff x="6595341" y="262950"/>
              <a:chExt cx="1343464" cy="6332100"/>
            </a:xfrm>
          </p:grpSpPr>
          <p:cxnSp>
            <p:nvCxnSpPr>
              <p:cNvPr id="65" name="Straight Connector 64"/>
              <p:cNvCxnSpPr/>
              <p:nvPr/>
            </p:nvCxnSpPr>
            <p:spPr>
              <a:xfrm>
                <a:off x="6595341"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015027"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938805"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48864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3783572" y="240996"/>
              <a:ext cx="2267243" cy="6334018"/>
              <a:chOff x="6595341" y="262950"/>
              <a:chExt cx="2267243" cy="6334018"/>
            </a:xfrm>
          </p:grpSpPr>
          <p:cxnSp>
            <p:nvCxnSpPr>
              <p:cNvPr id="84" name="Straight Connector 83"/>
              <p:cNvCxnSpPr/>
              <p:nvPr/>
            </p:nvCxnSpPr>
            <p:spPr>
              <a:xfrm>
                <a:off x="6595341"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015027"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938805"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8864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42883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862584" y="264868"/>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2412510" y="259114"/>
              <a:ext cx="923779" cy="6334018"/>
              <a:chOff x="7938805" y="262950"/>
              <a:chExt cx="923779" cy="6334018"/>
            </a:xfrm>
          </p:grpSpPr>
          <p:cxnSp>
            <p:nvCxnSpPr>
              <p:cNvPr id="93" name="Straight Connector 92"/>
              <p:cNvCxnSpPr/>
              <p:nvPr/>
            </p:nvCxnSpPr>
            <p:spPr>
              <a:xfrm>
                <a:off x="7938805"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842883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8862584" y="264868"/>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050854" y="783652"/>
              <a:ext cx="9173380" cy="4016644"/>
              <a:chOff x="2050854" y="783652"/>
              <a:chExt cx="9173380" cy="4016644"/>
            </a:xfrm>
          </p:grpSpPr>
          <p:cxnSp>
            <p:nvCxnSpPr>
              <p:cNvPr id="13" name="Straight Connector 12"/>
              <p:cNvCxnSpPr>
                <a:cxnSpLocks/>
                <a:endCxn id="7" idx="3"/>
              </p:cNvCxnSpPr>
              <p:nvPr/>
            </p:nvCxnSpPr>
            <p:spPr>
              <a:xfrm>
                <a:off x="2065588" y="3467100"/>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065588" y="3964898"/>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065588" y="4334608"/>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065588" y="4800296"/>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050854" y="783652"/>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91922" y="1162343"/>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65588" y="1610164"/>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065588" y="2012902"/>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065588" y="2519875"/>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91922" y="2981764"/>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2022299" y="5228368"/>
              <a:ext cx="9173380" cy="4016644"/>
              <a:chOff x="2050854" y="783652"/>
              <a:chExt cx="9173380" cy="4016644"/>
            </a:xfrm>
          </p:grpSpPr>
          <p:cxnSp>
            <p:nvCxnSpPr>
              <p:cNvPr id="109" name="Straight Connector 108"/>
              <p:cNvCxnSpPr/>
              <p:nvPr/>
            </p:nvCxnSpPr>
            <p:spPr>
              <a:xfrm>
                <a:off x="2065588" y="4334608"/>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65588" y="4800296"/>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0854" y="783652"/>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091922" y="1162343"/>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065588" y="1610164"/>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grpSp>
        <p:nvGrpSpPr>
          <p:cNvPr id="24" name="Group 23"/>
          <p:cNvGrpSpPr/>
          <p:nvPr/>
        </p:nvGrpSpPr>
        <p:grpSpPr>
          <a:xfrm>
            <a:off x="3191607" y="200712"/>
            <a:ext cx="232150" cy="1025700"/>
            <a:chOff x="4008761" y="282172"/>
            <a:chExt cx="232150" cy="1025700"/>
          </a:xfrm>
          <a:effectLst>
            <a:outerShdw blurRad="76200" dir="13500000" sy="23000" kx="1200000" algn="br" rotWithShape="0">
              <a:prstClr val="black">
                <a:alpha val="20000"/>
              </a:prstClr>
            </a:outerShdw>
          </a:effectLst>
        </p:grpSpPr>
        <p:sp>
          <p:nvSpPr>
            <p:cNvPr id="23" name="TextBox 22"/>
            <p:cNvSpPr txBox="1"/>
            <p:nvPr/>
          </p:nvSpPr>
          <p:spPr>
            <a:xfrm>
              <a:off x="4056180" y="292209"/>
              <a:ext cx="184731" cy="1015663"/>
            </a:xfrm>
            <a:prstGeom prst="rect">
              <a:avLst/>
            </a:prstGeom>
            <a:noFill/>
          </p:spPr>
          <p:txBody>
            <a:bodyPr wrap="none" rtlCol="0">
              <a:spAutoFit/>
            </a:bodyPr>
            <a:lstStyle/>
            <a:p>
              <a:endParaRPr lang="en-US" sz="6000" dirty="0">
                <a:latin typeface="Jungle" pitchFamily="2" charset="0"/>
              </a:endParaRPr>
            </a:p>
          </p:txBody>
        </p:sp>
        <p:sp>
          <p:nvSpPr>
            <p:cNvPr id="117" name="TextBox 116"/>
            <p:cNvSpPr txBox="1"/>
            <p:nvPr/>
          </p:nvSpPr>
          <p:spPr>
            <a:xfrm>
              <a:off x="4008761" y="282172"/>
              <a:ext cx="184731" cy="1015663"/>
            </a:xfrm>
            <a:prstGeom prst="rect">
              <a:avLst/>
            </a:prstGeom>
            <a:noFill/>
          </p:spPr>
          <p:txBody>
            <a:bodyPr wrap="none" rtlCol="0">
              <a:spAutoFit/>
            </a:bodyPr>
            <a:lstStyle/>
            <a:p>
              <a:endParaRPr lang="en-US" sz="6000" dirty="0">
                <a:solidFill>
                  <a:schemeClr val="accent6"/>
                </a:solidFill>
                <a:latin typeface="Jungle" pitchFamily="2" charset="0"/>
              </a:endParaRPr>
            </a:p>
          </p:txBody>
        </p:sp>
      </p:grpSp>
      <p:pic>
        <p:nvPicPr>
          <p:cNvPr id="118" name="Picture 1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611" y="200144"/>
            <a:ext cx="4762500" cy="3305175"/>
          </a:xfrm>
          <a:prstGeom prst="rect">
            <a:avLst/>
          </a:prstGeom>
        </p:spPr>
      </p:pic>
      <p:sp>
        <p:nvSpPr>
          <p:cNvPr id="4" name="TextBox 3">
            <a:extLst>
              <a:ext uri="{FF2B5EF4-FFF2-40B4-BE49-F238E27FC236}">
                <a16:creationId xmlns:a16="http://schemas.microsoft.com/office/drawing/2014/main" id="{68BA72BA-F055-4721-963D-D1445B4B4967}"/>
              </a:ext>
            </a:extLst>
          </p:cNvPr>
          <p:cNvSpPr txBox="1"/>
          <p:nvPr/>
        </p:nvSpPr>
        <p:spPr>
          <a:xfrm>
            <a:off x="56147" y="4074694"/>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FAB4743C-47F2-45C8-9BBC-5CA29D8A8CB2}"/>
              </a:ext>
            </a:extLst>
          </p:cNvPr>
          <p:cNvSpPr txBox="1"/>
          <p:nvPr/>
        </p:nvSpPr>
        <p:spPr>
          <a:xfrm>
            <a:off x="2412509" y="765322"/>
            <a:ext cx="4386662" cy="400110"/>
          </a:xfrm>
          <a:prstGeom prst="rect">
            <a:avLst/>
          </a:prstGeom>
          <a:noFill/>
        </p:spPr>
        <p:txBody>
          <a:bodyPr wrap="square" rtlCol="0">
            <a:spAutoFit/>
          </a:bodyPr>
          <a:lstStyle/>
          <a:p>
            <a:r>
              <a:rPr lang="en-US" sz="2000" dirty="0">
                <a:latin typeface="Bahnschrift SemiBold" panose="020B0502040204020203" pitchFamily="34" charset="0"/>
              </a:rPr>
              <a:t>EXISTING RESEARCHES</a:t>
            </a:r>
            <a:endParaRPr lang="en-IN" sz="2000" dirty="0">
              <a:latin typeface="Bahnschrift SemiBold" panose="020B0502040204020203" pitchFamily="34" charset="0"/>
            </a:endParaRPr>
          </a:p>
        </p:txBody>
      </p:sp>
      <p:sp>
        <p:nvSpPr>
          <p:cNvPr id="6" name="TextBox 5">
            <a:extLst>
              <a:ext uri="{FF2B5EF4-FFF2-40B4-BE49-F238E27FC236}">
                <a16:creationId xmlns:a16="http://schemas.microsoft.com/office/drawing/2014/main" id="{DF422252-0C7E-4994-B4F5-B018118ECCD5}"/>
              </a:ext>
            </a:extLst>
          </p:cNvPr>
          <p:cNvSpPr txBox="1"/>
          <p:nvPr/>
        </p:nvSpPr>
        <p:spPr>
          <a:xfrm>
            <a:off x="2308159" y="1812758"/>
            <a:ext cx="8704746" cy="5909310"/>
          </a:xfrm>
          <a:prstGeom prst="rect">
            <a:avLst/>
          </a:prstGeom>
          <a:noFill/>
        </p:spPr>
        <p:txBody>
          <a:bodyPr wrap="square" rtlCol="0">
            <a:spAutoFit/>
          </a:bodyPr>
          <a:lstStyle/>
          <a:p>
            <a:pPr algn="l"/>
            <a:r>
              <a:rPr lang="en-US" dirty="0"/>
              <a:t> </a:t>
            </a:r>
            <a:r>
              <a:rPr lang="en-US" b="0" i="0" dirty="0">
                <a:solidFill>
                  <a:srgbClr val="000000"/>
                </a:solidFill>
                <a:effectLst/>
                <a:latin typeface="MV Boli" panose="02000500030200090000" pitchFamily="2" charset="0"/>
                <a:cs typeface="MV Boli" panose="02000500030200090000" pitchFamily="2" charset="0"/>
              </a:rPr>
              <a:t>At present in India, Microsoft Corporation is working in the state of Andhra Pradesh with 175 farmers rendering services and solutions for land preparation, sowing, addition of fertilizers and other nutrient supplements for crop. On an average, a 30% increase in crop yield per </a:t>
            </a:r>
            <a:r>
              <a:rPr lang="en-US" dirty="0">
                <a:solidFill>
                  <a:srgbClr val="000000"/>
                </a:solidFill>
                <a:latin typeface="MV Boli" panose="02000500030200090000" pitchFamily="2" charset="0"/>
                <a:cs typeface="MV Boli" panose="02000500030200090000" pitchFamily="2" charset="0"/>
              </a:rPr>
              <a:t>HA </a:t>
            </a:r>
            <a:r>
              <a:rPr lang="en-US" b="0" i="0" dirty="0">
                <a:solidFill>
                  <a:srgbClr val="000000"/>
                </a:solidFill>
                <a:effectLst/>
                <a:latin typeface="MV Boli" panose="02000500030200090000" pitchFamily="2" charset="0"/>
                <a:cs typeface="MV Boli" panose="02000500030200090000" pitchFamily="2" charset="0"/>
              </a:rPr>
              <a:t>has already been witnessed in comparison to the previous harvests.</a:t>
            </a:r>
          </a:p>
          <a:p>
            <a:pPr algn="l"/>
            <a:r>
              <a:rPr lang="en-US" b="0" i="0" dirty="0">
                <a:solidFill>
                  <a:srgbClr val="000000"/>
                </a:solidFill>
                <a:effectLst/>
                <a:latin typeface="MV Boli" panose="02000500030200090000" pitchFamily="2" charset="0"/>
                <a:cs typeface="MV Boli" panose="02000500030200090000" pitchFamily="2" charset="0"/>
              </a:rPr>
              <a:t>- The hardware solutions like </a:t>
            </a:r>
            <a:r>
              <a:rPr lang="en-US" b="0" i="0" dirty="0" err="1">
                <a:solidFill>
                  <a:srgbClr val="000000"/>
                </a:solidFill>
                <a:effectLst/>
                <a:latin typeface="MV Boli" panose="02000500030200090000" pitchFamily="2" charset="0"/>
                <a:cs typeface="MV Boli" panose="02000500030200090000" pitchFamily="2" charset="0"/>
              </a:rPr>
              <a:t>Rowbot</a:t>
            </a:r>
            <a:r>
              <a:rPr lang="en-US" b="0" i="0" dirty="0">
                <a:solidFill>
                  <a:srgbClr val="000000"/>
                </a:solidFill>
                <a:effectLst/>
                <a:latin typeface="MV Boli" panose="02000500030200090000" pitchFamily="2" charset="0"/>
                <a:cs typeface="MV Boli" panose="02000500030200090000" pitchFamily="2" charset="0"/>
              </a:rPr>
              <a:t> (concerning to crops like corn) has already begun pairing software that collect data with robotics to develop the best fertilizer for the cultivation of corns </a:t>
            </a:r>
          </a:p>
          <a:p>
            <a:pPr algn="l"/>
            <a:r>
              <a:rPr lang="en-US" dirty="0">
                <a:solidFill>
                  <a:srgbClr val="000000"/>
                </a:solidFill>
                <a:latin typeface="MV Boli" panose="02000500030200090000" pitchFamily="2" charset="0"/>
                <a:cs typeface="MV Boli" panose="02000500030200090000" pitchFamily="2" charset="0"/>
              </a:rPr>
              <a:t>- </a:t>
            </a:r>
            <a:r>
              <a:rPr lang="en-US" b="0" i="0" dirty="0">
                <a:solidFill>
                  <a:srgbClr val="000000"/>
                </a:solidFill>
                <a:effectLst/>
                <a:latin typeface="MV Boli" panose="02000500030200090000" pitchFamily="2" charset="0"/>
                <a:cs typeface="MV Boli" panose="02000500030200090000" pitchFamily="2" charset="0"/>
              </a:rPr>
              <a:t>Commercial drones makers like </a:t>
            </a:r>
            <a:r>
              <a:rPr lang="en-US" b="0" i="0" dirty="0" err="1">
                <a:solidFill>
                  <a:srgbClr val="000000"/>
                </a:solidFill>
                <a:effectLst/>
                <a:latin typeface="MV Boli" panose="02000500030200090000" pitchFamily="2" charset="0"/>
                <a:cs typeface="MV Boli" panose="02000500030200090000" pitchFamily="2" charset="0"/>
              </a:rPr>
              <a:t>Aerialtronics</a:t>
            </a:r>
            <a:r>
              <a:rPr lang="en-US" b="0" i="0" dirty="0">
                <a:solidFill>
                  <a:srgbClr val="000000"/>
                </a:solidFill>
                <a:effectLst/>
                <a:latin typeface="MV Boli" panose="02000500030200090000" pitchFamily="2" charset="0"/>
                <a:cs typeface="MV Boli" panose="02000500030200090000" pitchFamily="2" charset="0"/>
              </a:rPr>
              <a:t> have enforced IBM Watson IoT Platform and the Visual Recognition APIs for </a:t>
            </a:r>
            <a:r>
              <a:rPr lang="en-US" b="0" i="0" dirty="0" err="1">
                <a:solidFill>
                  <a:srgbClr val="000000"/>
                </a:solidFill>
                <a:effectLst/>
                <a:latin typeface="MV Boli" panose="02000500030200090000" pitchFamily="2" charset="0"/>
                <a:cs typeface="MV Boli" panose="02000500030200090000" pitchFamily="2" charset="0"/>
              </a:rPr>
              <a:t>eal</a:t>
            </a:r>
            <a:r>
              <a:rPr lang="en-US" b="0" i="0" dirty="0">
                <a:solidFill>
                  <a:srgbClr val="000000"/>
                </a:solidFill>
                <a:effectLst/>
                <a:latin typeface="MV Boli" panose="02000500030200090000" pitchFamily="2" charset="0"/>
                <a:cs typeface="MV Boli" panose="02000500030200090000" pitchFamily="2" charset="0"/>
              </a:rPr>
              <a:t> time image analysis.</a:t>
            </a:r>
          </a:p>
          <a:p>
            <a:pPr algn="l"/>
            <a:r>
              <a:rPr lang="en-US" dirty="0">
                <a:solidFill>
                  <a:srgbClr val="000000"/>
                </a:solidFill>
                <a:latin typeface="MV Boli" panose="02000500030200090000" pitchFamily="2" charset="0"/>
                <a:cs typeface="MV Boli" panose="02000500030200090000" pitchFamily="2" charset="0"/>
              </a:rPr>
              <a:t>- I</a:t>
            </a:r>
            <a:r>
              <a:rPr lang="en-US" b="0" i="0" dirty="0">
                <a:solidFill>
                  <a:srgbClr val="000000"/>
                </a:solidFill>
                <a:effectLst/>
                <a:latin typeface="MV Boli" panose="02000500030200090000" pitchFamily="2" charset="0"/>
                <a:cs typeface="MV Boli" panose="02000500030200090000" pitchFamily="2" charset="0"/>
              </a:rPr>
              <a:t>mages of various crops captured under white light and UVA light are to check how ripe the green fruits are.</a:t>
            </a:r>
          </a:p>
          <a:p>
            <a:pPr algn="l"/>
            <a:r>
              <a:rPr lang="en-US" b="0" i="0" dirty="0">
                <a:solidFill>
                  <a:srgbClr val="000000"/>
                </a:solidFill>
                <a:effectLst/>
                <a:latin typeface="MV Boli" panose="02000500030200090000" pitchFamily="2" charset="0"/>
                <a:cs typeface="MV Boli" panose="02000500030200090000" pitchFamily="2" charset="0"/>
              </a:rPr>
              <a:t>- Remote sensing (RS) techniques along with hyper spectral imaging and 3D laser scanning are crucial to construct crop metrics over thousands of acres of </a:t>
            </a:r>
            <a:r>
              <a:rPr lang="en-US" b="0" i="0" dirty="0" err="1">
                <a:solidFill>
                  <a:srgbClr val="000000"/>
                </a:solidFill>
                <a:effectLst/>
                <a:latin typeface="MV Boli" panose="02000500030200090000" pitchFamily="2" charset="0"/>
                <a:cs typeface="MV Boli" panose="02000500030200090000" pitchFamily="2" charset="0"/>
              </a:rPr>
              <a:t>cultivableland</a:t>
            </a:r>
            <a:r>
              <a:rPr lang="en-US" b="0" i="0" dirty="0">
                <a:solidFill>
                  <a:srgbClr val="000000"/>
                </a:solidFill>
                <a:effectLst/>
                <a:latin typeface="MV Boli" panose="02000500030200090000" pitchFamily="2" charset="0"/>
                <a:cs typeface="MV Boli" panose="02000500030200090000" pitchFamily="2" charset="0"/>
              </a:rPr>
              <a:t>.</a:t>
            </a:r>
          </a:p>
          <a:p>
            <a:pPr algn="l"/>
            <a:endParaRPr lang="en-US" b="0" i="0" dirty="0">
              <a:solidFill>
                <a:srgbClr val="000000"/>
              </a:solidFill>
              <a:effectLst/>
              <a:latin typeface="MV Boli" panose="02000500030200090000" pitchFamily="2" charset="0"/>
              <a:cs typeface="MV Boli" panose="02000500030200090000" pitchFamily="2" charset="0"/>
            </a:endParaRPr>
          </a:p>
          <a:p>
            <a:pPr algn="l"/>
            <a:endParaRPr lang="en-US" b="0" i="0" dirty="0">
              <a:solidFill>
                <a:srgbClr val="000000"/>
              </a:solidFill>
              <a:effectLst/>
              <a:latin typeface="ff2"/>
            </a:endParaRPr>
          </a:p>
          <a:p>
            <a:pPr algn="l"/>
            <a:endParaRPr lang="en-US" b="0" i="0" dirty="0">
              <a:solidFill>
                <a:srgbClr val="000000"/>
              </a:solidFill>
              <a:effectLst/>
              <a:latin typeface="ff2"/>
            </a:endParaRPr>
          </a:p>
          <a:p>
            <a:pPr algn="l"/>
            <a:endParaRPr lang="en-US" b="0" i="0" dirty="0">
              <a:solidFill>
                <a:srgbClr val="000000"/>
              </a:solidFill>
              <a:effectLst/>
              <a:latin typeface="ff2"/>
            </a:endParaRPr>
          </a:p>
          <a:p>
            <a:pPr algn="l"/>
            <a:endParaRPr lang="en-US" b="0" i="0" dirty="0">
              <a:solidFill>
                <a:srgbClr val="000000"/>
              </a:solidFill>
              <a:effectLst/>
              <a:latin typeface="ff2"/>
            </a:endParaRPr>
          </a:p>
          <a:p>
            <a:endParaRPr lang="en-IN" dirty="0"/>
          </a:p>
        </p:txBody>
      </p:sp>
    </p:spTree>
    <p:extLst>
      <p:ext uri="{BB962C8B-B14F-4D97-AF65-F5344CB8AC3E}">
        <p14:creationId xmlns:p14="http://schemas.microsoft.com/office/powerpoint/2010/main" val="261015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fade">
                                      <p:cBhvr>
                                        <p:cTn id="18" dur="1000"/>
                                        <p:tgtEl>
                                          <p:spTgt spid="118"/>
                                        </p:tgtEl>
                                      </p:cBhvr>
                                    </p:animEffect>
                                    <p:anim calcmode="lin" valueType="num">
                                      <p:cBhvr>
                                        <p:cTn id="19" dur="1000" fill="hold"/>
                                        <p:tgtEl>
                                          <p:spTgt spid="118"/>
                                        </p:tgtEl>
                                        <p:attrNameLst>
                                          <p:attrName>ppt_x</p:attrName>
                                        </p:attrNameLst>
                                      </p:cBhvr>
                                      <p:tavLst>
                                        <p:tav tm="0">
                                          <p:val>
                                            <p:strVal val="#ppt_x"/>
                                          </p:val>
                                        </p:tav>
                                        <p:tav tm="100000">
                                          <p:val>
                                            <p:strVal val="#ppt_x"/>
                                          </p:val>
                                        </p:tav>
                                      </p:tavLst>
                                    </p:anim>
                                    <p:anim calcmode="lin" valueType="num">
                                      <p:cBhvr>
                                        <p:cTn id="20"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7E4C7"/>
        </a:solidFill>
        <a:effectLst/>
      </p:bgPr>
    </p:bg>
    <p:spTree>
      <p:nvGrpSpPr>
        <p:cNvPr id="1" name=""/>
        <p:cNvGrpSpPr/>
        <p:nvPr/>
      </p:nvGrpSpPr>
      <p:grpSpPr>
        <a:xfrm>
          <a:off x="0" y="0"/>
          <a:ext cx="0" cy="0"/>
          <a:chOff x="0" y="0"/>
          <a:chExt cx="0" cy="0"/>
        </a:xfrm>
      </p:grpSpPr>
      <p:grpSp>
        <p:nvGrpSpPr>
          <p:cNvPr id="4" name="Group 3"/>
          <p:cNvGrpSpPr/>
          <p:nvPr/>
        </p:nvGrpSpPr>
        <p:grpSpPr>
          <a:xfrm>
            <a:off x="-17881325" y="738505"/>
            <a:ext cx="18885037" cy="5974595"/>
            <a:chOff x="-17881325" y="738505"/>
            <a:chExt cx="18885037" cy="5974595"/>
          </a:xfrm>
        </p:grpSpPr>
        <p:sp>
          <p:nvSpPr>
            <p:cNvPr id="5" name="Freeform: Shape 54"/>
            <p:cNvSpPr/>
            <p:nvPr/>
          </p:nvSpPr>
          <p:spPr>
            <a:xfrm>
              <a:off x="-17881325" y="738505"/>
              <a:ext cx="12575540" cy="1797685"/>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grpSp>
        <p:nvGrpSpPr>
          <p:cNvPr id="7" name="Group 6"/>
          <p:cNvGrpSpPr/>
          <p:nvPr/>
        </p:nvGrpSpPr>
        <p:grpSpPr>
          <a:xfrm>
            <a:off x="-10780755" y="-211455"/>
            <a:ext cx="12589647" cy="6858000"/>
            <a:chOff x="-11585935" y="0"/>
            <a:chExt cx="12589647" cy="6858000"/>
          </a:xfrm>
        </p:grpSpPr>
        <p:sp>
          <p:nvSpPr>
            <p:cNvPr id="8"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pic>
        <p:nvPicPr>
          <p:cNvPr id="25" name="Content Placeholder 2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66544"/>
          <a:stretch>
            <a:fillRect/>
          </a:stretch>
        </p:blipFill>
        <p:spPr>
          <a:xfrm>
            <a:off x="1856105" y="2764790"/>
            <a:ext cx="2443480" cy="1622425"/>
          </a:xfrm>
          <a:prstGeom prst="rect">
            <a:avLst/>
          </a:prstGeom>
        </p:spPr>
      </p:pic>
      <p:sp>
        <p:nvSpPr>
          <p:cNvPr id="10" name="Rectangle: Rounded Corners 2"/>
          <p:cNvSpPr/>
          <p:nvPr/>
        </p:nvSpPr>
        <p:spPr>
          <a:xfrm>
            <a:off x="1809115" y="372745"/>
            <a:ext cx="10124440" cy="6273800"/>
          </a:xfrm>
          <a:prstGeom prst="roundRect">
            <a:avLst>
              <a:gd name="adj" fmla="val 7124"/>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3820190" y="6239454"/>
            <a:ext cx="5542566"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1935" y="1335984"/>
            <a:ext cx="5542566"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pic>
        <p:nvPicPr>
          <p:cNvPr id="12" name="Content Placeholder 11"/>
          <p:cNvPicPr>
            <a:picLocks noGrp="1" noChangeAspect="1"/>
          </p:cNvPicPr>
          <p:nvPr>
            <p:ph sz="half" idx="2"/>
          </p:nvPr>
        </p:nvPicPr>
        <p:blipFill rotWithShape="1">
          <a:blip r:embed="rId4">
            <a:extLst>
              <a:ext uri="{BEBA8EAE-BF5A-486C-A8C5-ECC9F3942E4B}">
                <a14:imgProps xmlns:a14="http://schemas.microsoft.com/office/drawing/2010/main">
                  <a14:imgLayer r:embed="rId5">
                    <a14:imgEffect>
                      <a14:backgroundRemoval t="8818" b="50301" l="53908" r="91984">
                        <a14:foregroundMark x1="71944" y1="9018" x2="71944" y2="9018"/>
                        <a14:foregroundMark x1="91182" y1="21042" x2="91182" y2="21042"/>
                        <a14:foregroundMark x1="91984" y1="28257" x2="91984" y2="28257"/>
                        <a14:foregroundMark x1="91984" y1="24850" x2="91984" y2="24850"/>
                        <a14:foregroundMark x1="53908" y1="27054" x2="53908" y2="27054"/>
                        <a14:foregroundMark x1="65731" y1="50301" x2="65731" y2="50301"/>
                      </a14:backgroundRemoval>
                    </a14:imgEffect>
                  </a14:imgLayer>
                </a14:imgProps>
              </a:ext>
              <a:ext uri="{28A0092B-C50C-407E-A947-70E740481C1C}">
                <a14:useLocalDpi xmlns:a14="http://schemas.microsoft.com/office/drawing/2010/main" val="0"/>
              </a:ext>
            </a:extLst>
          </a:blip>
          <a:srcRect l="50195" t="5464" r="4928" b="45487"/>
          <a:stretch>
            <a:fillRect/>
          </a:stretch>
        </p:blipFill>
        <p:spPr>
          <a:xfrm rot="1262762">
            <a:off x="9099550" y="60325"/>
            <a:ext cx="1859915" cy="1859915"/>
          </a:xfrm>
          <a:prstGeom prst="rect">
            <a:avLst/>
          </a:prstGeom>
        </p:spPr>
      </p:pic>
      <p:pic>
        <p:nvPicPr>
          <p:cNvPr id="14" name="Picture 13"/>
          <p:cNvPicPr>
            <a:picLocks noChangeAspect="1"/>
          </p:cNvPicPr>
          <p:nvPr/>
        </p:nvPicPr>
        <p:blipFill rotWithShape="1">
          <a:blip r:embed="rId6">
            <a:extLst>
              <a:ext uri="{28A0092B-C50C-407E-A947-70E740481C1C}">
                <a14:useLocalDpi xmlns:a14="http://schemas.microsoft.com/office/drawing/2010/main" val="0"/>
              </a:ext>
            </a:extLst>
          </a:blip>
          <a:srcRect t="47409" r="62530" b="6683"/>
          <a:stretch>
            <a:fillRect/>
          </a:stretch>
        </p:blipFill>
        <p:spPr>
          <a:xfrm rot="1689265">
            <a:off x="1219814" y="3202784"/>
            <a:ext cx="2677599" cy="3280465"/>
          </a:xfrm>
          <a:prstGeom prst="rect">
            <a:avLst/>
          </a:prstGeom>
        </p:spPr>
      </p:pic>
      <p:sp>
        <p:nvSpPr>
          <p:cNvPr id="18" name="Text Box 17"/>
          <p:cNvSpPr txBox="1"/>
          <p:nvPr/>
        </p:nvSpPr>
        <p:spPr>
          <a:xfrm>
            <a:off x="3889375" y="1671955"/>
            <a:ext cx="6057900" cy="3139321"/>
          </a:xfrm>
          <a:prstGeom prst="rect">
            <a:avLst/>
          </a:prstGeom>
          <a:noFill/>
        </p:spPr>
        <p:txBody>
          <a:bodyPr wrap="square" rtlCol="0">
            <a:spAutoFit/>
          </a:bodyPr>
          <a:lstStyle/>
          <a:p>
            <a:r>
              <a:rPr lang="en-US" dirty="0">
                <a:latin typeface="MV Boli" panose="02000500030200090000" pitchFamily="2" charset="0"/>
                <a:cs typeface="MV Boli" panose="02000500030200090000" pitchFamily="2" charset="0"/>
              </a:rPr>
              <a:t>THE MAIN DRAWBACK IN THE INDIAN AGRICULTURAL SYSTEM IS PROPER GUIDANCE AND INSUFECCIENT KNOWLEDGE</a:t>
            </a:r>
          </a:p>
          <a:p>
            <a:endParaRPr lang="en-US" dirty="0">
              <a:latin typeface="MV Boli" panose="02000500030200090000" pitchFamily="2" charset="0"/>
              <a:cs typeface="MV Boli" panose="02000500030200090000" pitchFamily="2" charset="0"/>
            </a:endParaRPr>
          </a:p>
          <a:p>
            <a:r>
              <a:rPr lang="en-US" dirty="0">
                <a:latin typeface="MV Boli" panose="02000500030200090000" pitchFamily="2" charset="0"/>
                <a:cs typeface="MV Boli" panose="02000500030200090000" pitchFamily="2" charset="0"/>
              </a:rPr>
              <a:t>THE MAIN PROBLEMS MAY BE FACED DUE TO </a:t>
            </a:r>
          </a:p>
          <a:p>
            <a:endParaRPr lang="en-US" dirty="0">
              <a:latin typeface="MV Boli" panose="02000500030200090000" pitchFamily="2" charset="0"/>
              <a:cs typeface="MV Boli" panose="02000500030200090000" pitchFamily="2" charset="0"/>
            </a:endParaRPr>
          </a:p>
          <a:p>
            <a:r>
              <a:rPr lang="en-US" dirty="0">
                <a:latin typeface="MV Boli" panose="02000500030200090000" pitchFamily="2" charset="0"/>
                <a:cs typeface="MV Boli" panose="02000500030200090000" pitchFamily="2" charset="0"/>
              </a:rPr>
              <a:t>TRADITIONAL APPROACH</a:t>
            </a:r>
          </a:p>
          <a:p>
            <a:r>
              <a:rPr lang="en-US" dirty="0">
                <a:latin typeface="MV Boli" panose="02000500030200090000" pitchFamily="2" charset="0"/>
                <a:cs typeface="MV Boli" panose="02000500030200090000" pitchFamily="2" charset="0"/>
              </a:rPr>
              <a:t>LAND LIMITATIONS </a:t>
            </a:r>
          </a:p>
          <a:p>
            <a:r>
              <a:rPr lang="en-US" dirty="0">
                <a:latin typeface="MV Boli" panose="02000500030200090000" pitchFamily="2" charset="0"/>
                <a:cs typeface="MV Boli" panose="02000500030200090000" pitchFamily="2" charset="0"/>
              </a:rPr>
              <a:t>HIGH PRICES</a:t>
            </a:r>
          </a:p>
          <a:p>
            <a:r>
              <a:rPr lang="en-US" dirty="0">
                <a:latin typeface="MV Boli" panose="02000500030200090000" pitchFamily="2" charset="0"/>
                <a:cs typeface="MV Boli" panose="02000500030200090000" pitchFamily="2" charset="0"/>
              </a:rPr>
              <a:t>LACK OF EDUCATION AND QUALIFICATION</a:t>
            </a:r>
          </a:p>
          <a:p>
            <a:endParaRPr lang="en-US" dirty="0"/>
          </a:p>
        </p:txBody>
      </p:sp>
      <p:sp>
        <p:nvSpPr>
          <p:cNvPr id="62" name="Rectangle 61"/>
          <p:cNvSpPr/>
          <p:nvPr/>
        </p:nvSpPr>
        <p:spPr>
          <a:xfrm>
            <a:off x="9167646" y="3654931"/>
            <a:ext cx="2389217" cy="2127727"/>
          </a:xfrm>
          <a:prstGeom prst="rect">
            <a:avLst/>
          </a:pr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flipV="1">
            <a:off x="3216910" y="1451610"/>
            <a:ext cx="8255" cy="2069465"/>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859645" y="1671955"/>
            <a:ext cx="10795" cy="187833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pic>
        <p:nvPicPr>
          <p:cNvPr id="20" name="Picture 19" descr="OIP"/>
          <p:cNvPicPr>
            <a:picLocks noChangeAspect="1"/>
          </p:cNvPicPr>
          <p:nvPr/>
        </p:nvPicPr>
        <p:blipFill>
          <a:blip r:embed="rId7"/>
          <a:stretch>
            <a:fillRect/>
          </a:stretch>
        </p:blipFill>
        <p:spPr>
          <a:xfrm>
            <a:off x="8996688" y="3852058"/>
            <a:ext cx="2389217" cy="2127727"/>
          </a:xfrm>
          <a:prstGeom prst="rect">
            <a:avLst/>
          </a:prstGeom>
        </p:spPr>
      </p:pic>
      <p:sp>
        <p:nvSpPr>
          <p:cNvPr id="2" name="TextBox 1">
            <a:extLst>
              <a:ext uri="{FF2B5EF4-FFF2-40B4-BE49-F238E27FC236}">
                <a16:creationId xmlns:a16="http://schemas.microsoft.com/office/drawing/2014/main" id="{1C03ADF5-A03A-45F1-AB52-3D1BA23FE090}"/>
              </a:ext>
            </a:extLst>
          </p:cNvPr>
          <p:cNvSpPr txBox="1"/>
          <p:nvPr/>
        </p:nvSpPr>
        <p:spPr>
          <a:xfrm>
            <a:off x="4788568" y="585537"/>
            <a:ext cx="3481137" cy="646331"/>
          </a:xfrm>
          <a:prstGeom prst="rect">
            <a:avLst/>
          </a:prstGeom>
          <a:noFill/>
        </p:spPr>
        <p:txBody>
          <a:bodyPr wrap="square" rtlCol="0">
            <a:spAutoFit/>
          </a:bodyPr>
          <a:lstStyle/>
          <a:p>
            <a:r>
              <a:rPr lang="en-US" sz="3600" dirty="0">
                <a:latin typeface="Bahnschrift SemiBold SemiConden" panose="020B0502040204020203" pitchFamily="34" charset="0"/>
              </a:rPr>
              <a:t>DRAWBACKS</a:t>
            </a:r>
            <a:endParaRPr lang="en-IN" sz="3600" dirty="0">
              <a:latin typeface="Bahnschrift SemiBold SemiConden"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32" presetClass="emph" presetSubtype="0" repeatCount="indefinite" fill="hold" nodeType="withEffect">
                                  <p:stCondLst>
                                    <p:cond delay="0"/>
                                  </p:stCondLst>
                                  <p:childTnLst>
                                    <p:animRot by="120000">
                                      <p:cBhvr>
                                        <p:cTn id="9" dur="2000" fill="hold">
                                          <p:stCondLst>
                                            <p:cond delay="0"/>
                                          </p:stCondLst>
                                        </p:cTn>
                                        <p:tgtEl>
                                          <p:spTgt spid="25"/>
                                        </p:tgtEl>
                                        <p:attrNameLst>
                                          <p:attrName>r</p:attrName>
                                        </p:attrNameLst>
                                      </p:cBhvr>
                                    </p:animRot>
                                    <p:animRot by="-240000">
                                      <p:cBhvr>
                                        <p:cTn id="10" dur="4000" fill="hold">
                                          <p:stCondLst>
                                            <p:cond delay="4000"/>
                                          </p:stCondLst>
                                        </p:cTn>
                                        <p:tgtEl>
                                          <p:spTgt spid="25"/>
                                        </p:tgtEl>
                                        <p:attrNameLst>
                                          <p:attrName>r</p:attrName>
                                        </p:attrNameLst>
                                      </p:cBhvr>
                                    </p:animRot>
                                    <p:animRot by="240000">
                                      <p:cBhvr>
                                        <p:cTn id="11" dur="4000" fill="hold">
                                          <p:stCondLst>
                                            <p:cond delay="8000"/>
                                          </p:stCondLst>
                                        </p:cTn>
                                        <p:tgtEl>
                                          <p:spTgt spid="25"/>
                                        </p:tgtEl>
                                        <p:attrNameLst>
                                          <p:attrName>r</p:attrName>
                                        </p:attrNameLst>
                                      </p:cBhvr>
                                    </p:animRot>
                                    <p:animRot by="-240000">
                                      <p:cBhvr>
                                        <p:cTn id="12" dur="4000" fill="hold">
                                          <p:stCondLst>
                                            <p:cond delay="12000"/>
                                          </p:stCondLst>
                                        </p:cTn>
                                        <p:tgtEl>
                                          <p:spTgt spid="25"/>
                                        </p:tgtEl>
                                        <p:attrNameLst>
                                          <p:attrName>r</p:attrName>
                                        </p:attrNameLst>
                                      </p:cBhvr>
                                    </p:animRot>
                                    <p:animRot by="120000">
                                      <p:cBhvr>
                                        <p:cTn id="13" dur="4000" fill="hold">
                                          <p:stCondLst>
                                            <p:cond delay="16000"/>
                                          </p:stCondLst>
                                        </p:cTn>
                                        <p:tgtEl>
                                          <p:spTgt spid="25"/>
                                        </p:tgtEl>
                                        <p:attrNameLst>
                                          <p:attrName>r</p:attrName>
                                        </p:attrNameLst>
                                      </p:cBhvr>
                                    </p:animRo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right)">
                                      <p:cBhvr>
                                        <p:cTn id="20" dur="500"/>
                                        <p:tgtEl>
                                          <p:spTgt spid="44"/>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par>
                          <p:cTn id="25" fill="hold">
                            <p:stCondLst>
                              <p:cond delay="1500"/>
                            </p:stCondLst>
                            <p:childTnLst>
                              <p:par>
                                <p:cTn id="26" presetID="47"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2" presetClass="entr" presetSubtype="4" fill="hold" grpId="0" nodeType="withEffect">
                                  <p:stCondLst>
                                    <p:cond delay="220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ppt_x"/>
                                          </p:val>
                                        </p:tav>
                                        <p:tav tm="100000">
                                          <p:val>
                                            <p:strVal val="#ppt_x"/>
                                          </p:val>
                                        </p:tav>
                                      </p:tavLst>
                                    </p:anim>
                                    <p:anim calcmode="lin" valueType="num">
                                      <p:cBhvr additive="base">
                                        <p:cTn id="40" dur="500" fill="hold"/>
                                        <p:tgtEl>
                                          <p:spTgt spid="62"/>
                                        </p:tgtEl>
                                        <p:attrNameLst>
                                          <p:attrName>ppt_y</p:attrName>
                                        </p:attrNameLst>
                                      </p:cBhvr>
                                      <p:tavLst>
                                        <p:tav tm="0">
                                          <p:val>
                                            <p:strVal val="1+#ppt_h/2"/>
                                          </p:val>
                                        </p:tav>
                                        <p:tav tm="100000">
                                          <p:val>
                                            <p:strVal val="#ppt_y"/>
                                          </p:val>
                                        </p:tav>
                                      </p:tavLst>
                                    </p:anim>
                                  </p:childTnLst>
                                </p:cTn>
                              </p:par>
                            </p:childTnLst>
                          </p:cTn>
                        </p:par>
                        <p:par>
                          <p:cTn id="41" fill="hold">
                            <p:stCondLst>
                              <p:cond delay="5200"/>
                            </p:stCondLst>
                            <p:childTnLst>
                              <p:par>
                                <p:cTn id="42" presetID="22" presetClass="entr" presetSubtype="4"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par>
                          <p:cTn id="45" fill="hold">
                            <p:stCondLst>
                              <p:cond delay="5700"/>
                            </p:stCondLst>
                            <p:childTnLst>
                              <p:par>
                                <p:cTn id="46" presetID="22" presetClass="entr" presetSubtype="1"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up)">
                                      <p:cBhvr>
                                        <p:cTn id="4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6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653432" y="-20995"/>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936646"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219857" y="-10497"/>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grpSp>
        <p:nvGrpSpPr>
          <p:cNvPr id="76" name="Group 75"/>
          <p:cNvGrpSpPr/>
          <p:nvPr/>
        </p:nvGrpSpPr>
        <p:grpSpPr>
          <a:xfrm>
            <a:off x="-1518143"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3" name="Rectangle: Rounded Corners 2"/>
          <p:cNvSpPr/>
          <p:nvPr/>
        </p:nvSpPr>
        <p:spPr>
          <a:xfrm>
            <a:off x="258403" y="249458"/>
            <a:ext cx="9767183" cy="6337496"/>
          </a:xfrm>
          <a:prstGeom prst="roundRect">
            <a:avLst>
              <a:gd name="adj" fmla="val 7124"/>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47409" r="62530" b="6683"/>
          <a:stretch>
            <a:fillRect/>
          </a:stretch>
        </p:blipFill>
        <p:spPr>
          <a:xfrm rot="1689265">
            <a:off x="-936646" y="4180684"/>
            <a:ext cx="2677599" cy="328046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6097" t="2126" r="50000" b="54497"/>
          <a:stretch>
            <a:fillRect/>
          </a:stretch>
        </p:blipFill>
        <p:spPr>
          <a:xfrm>
            <a:off x="7286008" y="4125850"/>
            <a:ext cx="3049294" cy="3012730"/>
          </a:xfrm>
          <a:prstGeom prst="rect">
            <a:avLst/>
          </a:prstGeom>
        </p:spPr>
      </p:pic>
      <p:pic>
        <p:nvPicPr>
          <p:cNvPr id="11" name="Picture 10"/>
          <p:cNvPicPr>
            <a:picLocks noChangeAspect="1"/>
          </p:cNvPicPr>
          <p:nvPr/>
        </p:nvPicPr>
        <p:blipFill rotWithShape="1">
          <a:blip r:embed="rId5">
            <a:extLst>
              <a:ext uri="{BEBA8EAE-BF5A-486C-A8C5-ECC9F3942E4B}">
                <a14:imgProps xmlns:a14="http://schemas.microsoft.com/office/drawing/2010/main">
                  <a14:imgLayer r:embed="rId6">
                    <a14:imgEffect>
                      <a14:backgroundRemoval t="8818" b="50301" l="53908" r="91984">
                        <a14:foregroundMark x1="71944" y1="9018" x2="71944" y2="9018"/>
                        <a14:foregroundMark x1="91182" y1="21042" x2="91182" y2="21042"/>
                        <a14:foregroundMark x1="91984" y1="28257" x2="91984" y2="28257"/>
                        <a14:foregroundMark x1="91984" y1="24850" x2="91984" y2="24850"/>
                        <a14:foregroundMark x1="53908" y1="27054" x2="53908" y2="27054"/>
                        <a14:foregroundMark x1="65731" y1="50301" x2="65731" y2="50301"/>
                      </a14:backgroundRemoval>
                    </a14:imgEffect>
                  </a14:imgLayer>
                </a14:imgProps>
              </a:ext>
              <a:ext uri="{28A0092B-C50C-407E-A947-70E740481C1C}">
                <a14:useLocalDpi xmlns:a14="http://schemas.microsoft.com/office/drawing/2010/main" val="0"/>
              </a:ext>
            </a:extLst>
          </a:blip>
          <a:srcRect l="50195" t="5464" r="4928" b="45487"/>
          <a:stretch>
            <a:fillRect/>
          </a:stretch>
        </p:blipFill>
        <p:spPr>
          <a:xfrm rot="1262762">
            <a:off x="7321094" y="-536865"/>
            <a:ext cx="3263705" cy="3325046"/>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39543" t="43266" r="41078" b="6683"/>
          <a:stretch>
            <a:fillRect/>
          </a:stretch>
        </p:blipFill>
        <p:spPr>
          <a:xfrm rot="7451981">
            <a:off x="686216" y="-1638047"/>
            <a:ext cx="1614059" cy="4168516"/>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39543" t="43266" r="41078" b="6683"/>
          <a:stretch>
            <a:fillRect/>
          </a:stretch>
        </p:blipFill>
        <p:spPr>
          <a:xfrm rot="9580382">
            <a:off x="-86370" y="-1055879"/>
            <a:ext cx="1614059" cy="4168516"/>
          </a:xfrm>
          <a:prstGeom prst="rect">
            <a:avLst/>
          </a:prstGeom>
        </p:spPr>
      </p:pic>
      <p:cxnSp>
        <p:nvCxnSpPr>
          <p:cNvPr id="16" name="Straight Connector 15"/>
          <p:cNvCxnSpPr/>
          <p:nvPr/>
        </p:nvCxnSpPr>
        <p:spPr>
          <a:xfrm>
            <a:off x="3079768" y="800650"/>
            <a:ext cx="4206240"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98375" y="6028634"/>
            <a:ext cx="5542566"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481934" y="2285072"/>
            <a:ext cx="0" cy="2025748"/>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851854" y="2783796"/>
            <a:ext cx="0" cy="1760069"/>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079767" y="987507"/>
            <a:ext cx="4261831" cy="510802"/>
          </a:xfrm>
          <a:prstGeom prst="rect">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3107562" y="938179"/>
            <a:ext cx="4206240" cy="583565"/>
          </a:xfrm>
          <a:prstGeom prst="rect">
            <a:avLst/>
          </a:prstGeom>
          <a:noFill/>
        </p:spPr>
        <p:txBody>
          <a:bodyPr wrap="square" rtlCol="0">
            <a:spAutoFit/>
          </a:bodyPr>
          <a:lstStyle/>
          <a:p>
            <a:pPr algn="ctr"/>
            <a:r>
              <a:rPr lang="en-US" sz="3200" dirty="0">
                <a:latin typeface="Bahnschrift SemiBold" panose="020B0502040204020203" pitchFamily="34" charset="0"/>
              </a:rPr>
              <a:t>METHODOLOGY</a:t>
            </a:r>
          </a:p>
        </p:txBody>
      </p:sp>
      <p:sp>
        <p:nvSpPr>
          <p:cNvPr id="77" name="TextBox 76"/>
          <p:cNvSpPr txBox="1"/>
          <p:nvPr/>
        </p:nvSpPr>
        <p:spPr>
          <a:xfrm>
            <a:off x="1589329" y="1866056"/>
            <a:ext cx="6191729" cy="353943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SOPHISICATED IOT</a:t>
            </a:r>
          </a:p>
          <a:p>
            <a:pPr algn="just"/>
            <a:r>
              <a:rPr lang="en-US" sz="2000" dirty="0">
                <a:solidFill>
                  <a:srgbClr val="081C15"/>
                </a:solidFill>
                <a:latin typeface="MV Boli" panose="02000500030200090000" pitchFamily="2" charset="0"/>
                <a:cs typeface="MV Boli" panose="02000500030200090000" pitchFamily="2" charset="0"/>
              </a:rPr>
              <a:t>INFO COLLECTION</a:t>
            </a:r>
          </a:p>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COLLECTED INFORMATION IS FED INTO DEVICE </a:t>
            </a:r>
          </a:p>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DAILY INFORMATION IS COLLECTED AND SENT IT TO MAIN CENTER </a:t>
            </a:r>
          </a:p>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THE RECIEVED INFO IS MANIPULATED ACCORDINGLY </a:t>
            </a:r>
          </a:p>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THE DATA IS SENT TO THE FARMERS ON DAILY OR WEEKLY BASIS</a:t>
            </a:r>
          </a:p>
          <a:p>
            <a:pPr algn="just"/>
            <a:endParaRPr lang="en-US" sz="2400" dirty="0">
              <a:solidFill>
                <a:srgbClr val="081C15"/>
              </a:solidFill>
              <a:latin typeface="No Virus" pitchFamily="2" charset="0"/>
            </a:endParaRPr>
          </a:p>
        </p:txBody>
      </p:sp>
      <p:sp>
        <p:nvSpPr>
          <p:cNvPr id="78" name="Rectangle 77"/>
          <p:cNvSpPr/>
          <p:nvPr/>
        </p:nvSpPr>
        <p:spPr>
          <a:xfrm>
            <a:off x="7768258" y="4217394"/>
            <a:ext cx="2568113" cy="2191374"/>
          </a:xfrm>
          <a:prstGeom prst="rect">
            <a:avLst/>
          </a:pr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ownload (1)"/>
          <p:cNvPicPr>
            <a:picLocks noChangeAspect="1"/>
          </p:cNvPicPr>
          <p:nvPr/>
        </p:nvPicPr>
        <p:blipFill>
          <a:blip r:embed="rId7"/>
          <a:stretch>
            <a:fillRect/>
          </a:stretch>
        </p:blipFill>
        <p:spPr>
          <a:xfrm>
            <a:off x="7341598" y="4579194"/>
            <a:ext cx="2649220" cy="19386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anim calcmode="lin" valueType="num">
                                      <p:cBhvr>
                                        <p:cTn id="12" dur="1000" fill="hold"/>
                                        <p:tgtEl>
                                          <p:spTgt spid="40"/>
                                        </p:tgtEl>
                                        <p:attrNameLst>
                                          <p:attrName>ppt_x</p:attrName>
                                        </p:attrNameLst>
                                      </p:cBhvr>
                                      <p:tavLst>
                                        <p:tav tm="0">
                                          <p:val>
                                            <p:strVal val="#ppt_x"/>
                                          </p:val>
                                        </p:tav>
                                        <p:tav tm="100000">
                                          <p:val>
                                            <p:strVal val="#ppt_x"/>
                                          </p:val>
                                        </p:tav>
                                      </p:tavLst>
                                    </p:anim>
                                    <p:anim calcmode="lin" valueType="num">
                                      <p:cBhvr>
                                        <p:cTn id="13" dur="1000" fill="hold"/>
                                        <p:tgtEl>
                                          <p:spTgt spid="40"/>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22" presetClass="entr" presetSubtype="8"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5000"/>
                            </p:stCondLst>
                            <p:childTnLst>
                              <p:par>
                                <p:cTn id="42" presetID="22" presetClass="entr" presetSubtype="1"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childTnLst>
                          </p:cTn>
                        </p:par>
                        <p:par>
                          <p:cTn id="45" fill="hold">
                            <p:stCondLst>
                              <p:cond delay="5500"/>
                            </p:stCondLst>
                            <p:childTnLst>
                              <p:par>
                                <p:cTn id="46" presetID="22" presetClass="entr" presetSubtype="2"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right)">
                                      <p:cBhvr>
                                        <p:cTn id="48" dur="500"/>
                                        <p:tgtEl>
                                          <p:spTgt spid="44"/>
                                        </p:tgtEl>
                                      </p:cBhvr>
                                    </p:animEffect>
                                  </p:childTnLst>
                                </p:cTn>
                              </p:par>
                            </p:childTnLst>
                          </p:cTn>
                        </p:par>
                        <p:par>
                          <p:cTn id="49" fill="hold">
                            <p:stCondLst>
                              <p:cond delay="6000"/>
                            </p:stCondLst>
                            <p:childTnLst>
                              <p:par>
                                <p:cTn id="50" presetID="22" presetClass="entr" presetSubtype="4" fill="hold"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down)">
                                      <p:cBhvr>
                                        <p:cTn id="52" dur="500"/>
                                        <p:tgtEl>
                                          <p:spTgt spid="62"/>
                                        </p:tgtEl>
                                      </p:cBhvr>
                                    </p:animEffect>
                                  </p:childTnLst>
                                </p:cTn>
                              </p:par>
                            </p:childTnLst>
                          </p:cTn>
                        </p:par>
                        <p:par>
                          <p:cTn id="53" fill="hold">
                            <p:stCondLst>
                              <p:cond delay="6500"/>
                            </p:stCondLst>
                            <p:childTnLst>
                              <p:par>
                                <p:cTn id="54" presetID="22" presetClass="entr" presetSubtype="4"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wipe(down)">
                                      <p:cBhvr>
                                        <p:cTn id="56" dur="500"/>
                                        <p:tgtEl>
                                          <p:spTgt spid="65"/>
                                        </p:tgtEl>
                                      </p:cBhvr>
                                    </p:animEffect>
                                  </p:childTnLst>
                                </p:cTn>
                              </p:par>
                            </p:childTnLst>
                          </p:cTn>
                        </p:par>
                        <p:par>
                          <p:cTn id="57" fill="hold">
                            <p:stCondLst>
                              <p:cond delay="7000"/>
                            </p:stCondLst>
                            <p:childTnLst>
                              <p:par>
                                <p:cTn id="58" presetID="42" presetClass="entr" presetSubtype="0" fill="hold" grpId="0" nodeType="afterEffect">
                                  <p:stCondLst>
                                    <p:cond delay="0"/>
                                  </p:stCondLst>
                                  <p:iterate type="wd">
                                    <p:tmPct val="10000"/>
                                  </p:iterate>
                                  <p:childTnLst>
                                    <p:set>
                                      <p:cBhvr>
                                        <p:cTn id="59" dur="1" fill="hold">
                                          <p:stCondLst>
                                            <p:cond delay="0"/>
                                          </p:stCondLst>
                                        </p:cTn>
                                        <p:tgtEl>
                                          <p:spTgt spid="77"/>
                                        </p:tgtEl>
                                        <p:attrNameLst>
                                          <p:attrName>style.visibility</p:attrName>
                                        </p:attrNameLst>
                                      </p:cBhvr>
                                      <p:to>
                                        <p:strVal val="visible"/>
                                      </p:to>
                                    </p:set>
                                    <p:animEffect transition="in" filter="fade">
                                      <p:cBhvr>
                                        <p:cTn id="60" dur="1000"/>
                                        <p:tgtEl>
                                          <p:spTgt spid="77"/>
                                        </p:tgtEl>
                                      </p:cBhvr>
                                    </p:animEffect>
                                    <p:anim calcmode="lin" valueType="num">
                                      <p:cBhvr>
                                        <p:cTn id="61" dur="1000" fill="hold"/>
                                        <p:tgtEl>
                                          <p:spTgt spid="77"/>
                                        </p:tgtEl>
                                        <p:attrNameLst>
                                          <p:attrName>ppt_x</p:attrName>
                                        </p:attrNameLst>
                                      </p:cBhvr>
                                      <p:tavLst>
                                        <p:tav tm="0">
                                          <p:val>
                                            <p:strVal val="#ppt_x"/>
                                          </p:val>
                                        </p:tav>
                                        <p:tav tm="100000">
                                          <p:val>
                                            <p:strVal val="#ppt_x"/>
                                          </p:val>
                                        </p:tav>
                                      </p:tavLst>
                                    </p:anim>
                                    <p:anim calcmode="lin" valueType="num">
                                      <p:cBhvr>
                                        <p:cTn id="62" dur="1000" fill="hold"/>
                                        <p:tgtEl>
                                          <p:spTgt spid="77"/>
                                        </p:tgtEl>
                                        <p:attrNameLst>
                                          <p:attrName>ppt_y</p:attrName>
                                        </p:attrNameLst>
                                      </p:cBhvr>
                                      <p:tavLst>
                                        <p:tav tm="0">
                                          <p:val>
                                            <p:strVal val="#ppt_y+.1"/>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anim calcmode="lin" valueType="num">
                                      <p:cBhvr additive="base">
                                        <p:cTn id="65" dur="500" fill="hold"/>
                                        <p:tgtEl>
                                          <p:spTgt spid="78"/>
                                        </p:tgtEl>
                                        <p:attrNameLst>
                                          <p:attrName>ppt_x</p:attrName>
                                        </p:attrNameLst>
                                      </p:cBhvr>
                                      <p:tavLst>
                                        <p:tav tm="0">
                                          <p:val>
                                            <p:strVal val="#ppt_x"/>
                                          </p:val>
                                        </p:tav>
                                        <p:tav tm="100000">
                                          <p:val>
                                            <p:strVal val="#ppt_x"/>
                                          </p:val>
                                        </p:tav>
                                      </p:tavLst>
                                    </p:anim>
                                    <p:anim calcmode="lin" valueType="num">
                                      <p:cBhvr additive="base">
                                        <p:cTn id="6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5" grpId="0" bldLvl="0" animBg="1"/>
      <p:bldP spid="77" grpId="0"/>
      <p:bldP spid="7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endParaRPr lang="en-US"/>
          </a:p>
        </p:txBody>
      </p:sp>
      <p:pic>
        <p:nvPicPr>
          <p:cNvPr id="25" name="Content Placeholder 2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6544"/>
          <a:stretch>
            <a:fillRect/>
          </a:stretch>
        </p:blipFill>
        <p:spPr>
          <a:xfrm>
            <a:off x="838200" y="2280920"/>
            <a:ext cx="5181600" cy="3439795"/>
          </a:xfrm>
          <a:prstGeom prst="rect">
            <a:avLst/>
          </a:prstGeom>
        </p:spPr>
      </p:pic>
      <p:grpSp>
        <p:nvGrpSpPr>
          <p:cNvPr id="13" name="Group 12"/>
          <p:cNvGrpSpPr/>
          <p:nvPr/>
        </p:nvGrpSpPr>
        <p:grpSpPr>
          <a:xfrm>
            <a:off x="-67310" y="0"/>
            <a:ext cx="12376150" cy="6858000"/>
            <a:chOff x="-11302720" y="-20995"/>
            <a:chExt cx="12575601" cy="6858000"/>
          </a:xfrm>
        </p:grpSpPr>
        <p:sp>
          <p:nvSpPr>
            <p:cNvPr id="15"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61" name="Content Placeholder 60"/>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66544"/>
          <a:stretch>
            <a:fillRect/>
          </a:stretch>
        </p:blipFill>
        <p:spPr>
          <a:xfrm>
            <a:off x="-67310" y="160655"/>
            <a:ext cx="2305050" cy="1530350"/>
          </a:xfrm>
          <a:prstGeom prst="rect">
            <a:avLst/>
          </a:prstGeom>
        </p:spPr>
      </p:pic>
      <p:pic>
        <p:nvPicPr>
          <p:cNvPr id="21" name="Picture 20"/>
          <p:cNvPicPr>
            <a:picLocks noChangeAspect="1"/>
          </p:cNvPicPr>
          <p:nvPr/>
        </p:nvPicPr>
        <p:blipFill rotWithShape="1">
          <a:blip r:embed="rId4">
            <a:extLst>
              <a:ext uri="{BEBA8EAE-BF5A-486C-A8C5-ECC9F3942E4B}">
                <a14:imgProps xmlns:a14="http://schemas.microsoft.com/office/drawing/2010/main">
                  <a14:imgLayer r:embed="rId5">
                    <a14:imgEffect>
                      <a14:backgroundRemoval t="8818" b="50301" l="53908" r="91984">
                        <a14:foregroundMark x1="71944" y1="9018" x2="71944" y2="9018"/>
                        <a14:foregroundMark x1="91182" y1="21042" x2="91182" y2="21042"/>
                        <a14:foregroundMark x1="91984" y1="28257" x2="91984" y2="28257"/>
                        <a14:foregroundMark x1="91984" y1="24850" x2="91984" y2="24850"/>
                        <a14:foregroundMark x1="53908" y1="27054" x2="53908" y2="27054"/>
                        <a14:foregroundMark x1="65731" y1="50301" x2="65731" y2="50301"/>
                      </a14:backgroundRemoval>
                    </a14:imgEffect>
                  </a14:imgLayer>
                </a14:imgProps>
              </a:ext>
              <a:ext uri="{28A0092B-C50C-407E-A947-70E740481C1C}">
                <a14:useLocalDpi xmlns:a14="http://schemas.microsoft.com/office/drawing/2010/main" val="0"/>
              </a:ext>
            </a:extLst>
          </a:blip>
          <a:srcRect l="50195" t="5464" r="4928" b="45487"/>
          <a:stretch>
            <a:fillRect/>
          </a:stretch>
        </p:blipFill>
        <p:spPr>
          <a:xfrm rot="1262762" flipH="1">
            <a:off x="9313545" y="-57150"/>
            <a:ext cx="2131695" cy="2171700"/>
          </a:xfrm>
          <a:prstGeom prst="rect">
            <a:avLst/>
          </a:prstGeom>
        </p:spPr>
      </p:pic>
      <p:cxnSp>
        <p:nvCxnSpPr>
          <p:cNvPr id="62" name="Straight Connector 61"/>
          <p:cNvCxnSpPr/>
          <p:nvPr/>
        </p:nvCxnSpPr>
        <p:spPr>
          <a:xfrm flipH="1" flipV="1">
            <a:off x="1804670" y="1296670"/>
            <a:ext cx="25400" cy="256667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799870" y="6229929"/>
            <a:ext cx="5542566"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10133965" y="1997710"/>
            <a:ext cx="9525" cy="4006215"/>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2237740" y="1039495"/>
            <a:ext cx="7381875" cy="368300"/>
          </a:xfrm>
          <a:prstGeom prst="rect">
            <a:avLst/>
          </a:prstGeom>
          <a:noFill/>
        </p:spPr>
        <p:txBody>
          <a:bodyPr wrap="square" rtlCol="0">
            <a:spAutoFit/>
          </a:bodyPr>
          <a:lstStyle/>
          <a:p>
            <a:endParaRPr lang="en-US"/>
          </a:p>
        </p:txBody>
      </p:sp>
      <p:sp>
        <p:nvSpPr>
          <p:cNvPr id="27" name="Text Box 26"/>
          <p:cNvSpPr txBox="1"/>
          <p:nvPr/>
        </p:nvSpPr>
        <p:spPr>
          <a:xfrm>
            <a:off x="2237740" y="1039495"/>
            <a:ext cx="7381875" cy="368300"/>
          </a:xfrm>
          <a:prstGeom prst="rect">
            <a:avLst/>
          </a:prstGeom>
          <a:noFill/>
        </p:spPr>
        <p:txBody>
          <a:bodyPr wrap="square" rtlCol="0">
            <a:spAutoFit/>
          </a:bodyPr>
          <a:lstStyle/>
          <a:p>
            <a:endParaRPr lang="en-US"/>
          </a:p>
        </p:txBody>
      </p:sp>
      <p:sp>
        <p:nvSpPr>
          <p:cNvPr id="28" name="Text Box 27"/>
          <p:cNvSpPr txBox="1"/>
          <p:nvPr/>
        </p:nvSpPr>
        <p:spPr>
          <a:xfrm>
            <a:off x="2237740" y="1039495"/>
            <a:ext cx="7381875" cy="368300"/>
          </a:xfrm>
          <a:prstGeom prst="rect">
            <a:avLst/>
          </a:prstGeom>
          <a:noFill/>
        </p:spPr>
        <p:txBody>
          <a:bodyPr wrap="square" rtlCol="0">
            <a:spAutoFit/>
          </a:bodyPr>
          <a:lstStyle/>
          <a:p>
            <a:endParaRPr lang="en-US"/>
          </a:p>
        </p:txBody>
      </p:sp>
      <p:sp>
        <p:nvSpPr>
          <p:cNvPr id="31" name="Text Box 30"/>
          <p:cNvSpPr txBox="1"/>
          <p:nvPr/>
        </p:nvSpPr>
        <p:spPr>
          <a:xfrm>
            <a:off x="2237740" y="1305560"/>
            <a:ext cx="7381875" cy="3970318"/>
          </a:xfrm>
          <a:prstGeom prst="rect">
            <a:avLst/>
          </a:prstGeom>
          <a:noFill/>
        </p:spPr>
        <p:txBody>
          <a:bodyPr wrap="square" rtlCol="0">
            <a:spAutoFit/>
          </a:bodyPr>
          <a:lstStyle/>
          <a:p>
            <a:r>
              <a:rPr lang="en-US" b="1" dirty="0">
                <a:solidFill>
                  <a:schemeClr val="accent6">
                    <a:lumMod val="40000"/>
                    <a:lumOff val="60000"/>
                  </a:schemeClr>
                </a:solidFill>
                <a:latin typeface="MV Boli" panose="02000500030200090000" pitchFamily="2" charset="0"/>
                <a:cs typeface="MV Boli" panose="02000500030200090000" pitchFamily="2" charset="0"/>
              </a:rPr>
              <a:t>After many years of continuous growth and technification in agriculture, with more efficient companies, the two main concerns of the sector are focused on production and quality. This is due to the appearance of factors and concerns such as population growth, climate change, and food security. Therefore, the future of the sector involves advances in the application of technology developed in various fields such as computer vision, Big Data, and AI, which engender the development of multiple companies dedicated to precision agriculture</a:t>
            </a:r>
          </a:p>
          <a:p>
            <a:endParaRPr lang="en-US" b="1" dirty="0">
              <a:solidFill>
                <a:schemeClr val="accent6">
                  <a:lumMod val="40000"/>
                  <a:lumOff val="60000"/>
                </a:schemeClr>
              </a:solidFill>
              <a:latin typeface="MV Boli" panose="02000500030200090000" pitchFamily="2" charset="0"/>
              <a:cs typeface="MV Boli" panose="02000500030200090000" pitchFamily="2" charset="0"/>
            </a:endParaRPr>
          </a:p>
          <a:p>
            <a:r>
              <a:rPr lang="en-US" b="1" dirty="0">
                <a:solidFill>
                  <a:schemeClr val="accent6">
                    <a:lumMod val="40000"/>
                    <a:lumOff val="60000"/>
                  </a:schemeClr>
                </a:solidFill>
                <a:latin typeface="MV Boli" panose="02000500030200090000" pitchFamily="2" charset="0"/>
                <a:cs typeface="MV Boli" panose="02000500030200090000" pitchFamily="2" charset="0"/>
              </a:rPr>
              <a:t>As said above </a:t>
            </a:r>
            <a:r>
              <a:rPr lang="en-US" b="1" dirty="0" err="1">
                <a:solidFill>
                  <a:schemeClr val="accent6">
                    <a:lumMod val="40000"/>
                    <a:lumOff val="60000"/>
                  </a:schemeClr>
                </a:solidFill>
                <a:latin typeface="MV Boli" panose="02000500030200090000" pitchFamily="2" charset="0"/>
                <a:cs typeface="MV Boli" panose="02000500030200090000" pitchFamily="2" charset="0"/>
              </a:rPr>
              <a:t>AGRO’n’AI</a:t>
            </a:r>
            <a:r>
              <a:rPr lang="en-US" b="1" dirty="0">
                <a:solidFill>
                  <a:schemeClr val="accent6">
                    <a:lumMod val="40000"/>
                    <a:lumOff val="60000"/>
                  </a:schemeClr>
                </a:solidFill>
                <a:latin typeface="MV Boli" panose="02000500030200090000" pitchFamily="2" charset="0"/>
                <a:cs typeface="MV Boli" panose="02000500030200090000" pitchFamily="2" charset="0"/>
              </a:rPr>
              <a:t> focuses on sustainable farming where technology with the blend of know how’s of farmers and research organizations brings a change in the farming industry will aimed to be brought in the near future.</a:t>
            </a:r>
          </a:p>
        </p:txBody>
      </p:sp>
      <p:sp>
        <p:nvSpPr>
          <p:cNvPr id="32" name="Text Box 31"/>
          <p:cNvSpPr txBox="1"/>
          <p:nvPr/>
        </p:nvSpPr>
        <p:spPr>
          <a:xfrm>
            <a:off x="2087532" y="724084"/>
            <a:ext cx="7381875" cy="368300"/>
          </a:xfrm>
          <a:prstGeom prst="rect">
            <a:avLst/>
          </a:prstGeom>
          <a:noFill/>
        </p:spPr>
        <p:txBody>
          <a:bodyPr wrap="square" rtlCol="0">
            <a:spAutoFit/>
          </a:bodyPr>
          <a:lstStyle/>
          <a:p>
            <a:endParaRPr lang="en-US"/>
          </a:p>
        </p:txBody>
      </p:sp>
      <p:sp>
        <p:nvSpPr>
          <p:cNvPr id="2" name="Rectangle 64">
            <a:extLst>
              <a:ext uri="{FF2B5EF4-FFF2-40B4-BE49-F238E27FC236}">
                <a16:creationId xmlns:a16="http://schemas.microsoft.com/office/drawing/2014/main" id="{F47FEDA3-859A-26C5-1C61-B340A29E6469}"/>
              </a:ext>
            </a:extLst>
          </p:cNvPr>
          <p:cNvSpPr/>
          <p:nvPr/>
        </p:nvSpPr>
        <p:spPr>
          <a:xfrm>
            <a:off x="3460852" y="302863"/>
            <a:ext cx="4635234" cy="842442"/>
          </a:xfrm>
          <a:prstGeom prst="rect">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ahnschrift SemiBold SemiConden" panose="020B0502040204020203" pitchFamily="34" charset="0"/>
                <a:cs typeface="Jungle" pitchFamily="2" charset="0"/>
              </a:rPr>
              <a:t>Conclusions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32" presetClass="emph" presetSubtype="0" repeatCount="indefinite" fill="hold" nodeType="withEffect">
                                  <p:stCondLst>
                                    <p:cond delay="0"/>
                                  </p:stCondLst>
                                  <p:childTnLst>
                                    <p:animRot by="120000">
                                      <p:cBhvr>
                                        <p:cTn id="9" dur="2000" fill="hold">
                                          <p:stCondLst>
                                            <p:cond delay="0"/>
                                          </p:stCondLst>
                                        </p:cTn>
                                        <p:tgtEl>
                                          <p:spTgt spid="25"/>
                                        </p:tgtEl>
                                        <p:attrNameLst>
                                          <p:attrName>r</p:attrName>
                                        </p:attrNameLst>
                                      </p:cBhvr>
                                    </p:animRot>
                                    <p:animRot by="-240000">
                                      <p:cBhvr>
                                        <p:cTn id="10" dur="4000" fill="hold">
                                          <p:stCondLst>
                                            <p:cond delay="4000"/>
                                          </p:stCondLst>
                                        </p:cTn>
                                        <p:tgtEl>
                                          <p:spTgt spid="25"/>
                                        </p:tgtEl>
                                        <p:attrNameLst>
                                          <p:attrName>r</p:attrName>
                                        </p:attrNameLst>
                                      </p:cBhvr>
                                    </p:animRot>
                                    <p:animRot by="240000">
                                      <p:cBhvr>
                                        <p:cTn id="11" dur="4000" fill="hold">
                                          <p:stCondLst>
                                            <p:cond delay="8000"/>
                                          </p:stCondLst>
                                        </p:cTn>
                                        <p:tgtEl>
                                          <p:spTgt spid="25"/>
                                        </p:tgtEl>
                                        <p:attrNameLst>
                                          <p:attrName>r</p:attrName>
                                        </p:attrNameLst>
                                      </p:cBhvr>
                                    </p:animRot>
                                    <p:animRot by="-240000">
                                      <p:cBhvr>
                                        <p:cTn id="12" dur="4000" fill="hold">
                                          <p:stCondLst>
                                            <p:cond delay="12000"/>
                                          </p:stCondLst>
                                        </p:cTn>
                                        <p:tgtEl>
                                          <p:spTgt spid="25"/>
                                        </p:tgtEl>
                                        <p:attrNameLst>
                                          <p:attrName>r</p:attrName>
                                        </p:attrNameLst>
                                      </p:cBhvr>
                                    </p:animRot>
                                    <p:animRot by="120000">
                                      <p:cBhvr>
                                        <p:cTn id="13" dur="4000" fill="hold">
                                          <p:stCondLst>
                                            <p:cond delay="16000"/>
                                          </p:stCondLst>
                                        </p:cTn>
                                        <p:tgtEl>
                                          <p:spTgt spid="25"/>
                                        </p:tgtEl>
                                        <p:attrNameLst>
                                          <p:attrName>r</p:attrName>
                                        </p:attrNameLst>
                                      </p:cBhvr>
                                    </p:animRot>
                                  </p:childTnLst>
                                </p:cTn>
                              </p:par>
                              <p:par>
                                <p:cTn id="14" presetID="10" presetClass="entr" presetSubtype="0" fill="hold"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par>
                                <p:cTn id="17" presetID="32" presetClass="emph" presetSubtype="0" repeatCount="indefinite" fill="hold" nodeType="withEffect">
                                  <p:stCondLst>
                                    <p:cond delay="0"/>
                                  </p:stCondLst>
                                  <p:childTnLst>
                                    <p:animRot by="120000">
                                      <p:cBhvr>
                                        <p:cTn id="18" dur="500" fill="hold">
                                          <p:stCondLst>
                                            <p:cond delay="0"/>
                                          </p:stCondLst>
                                        </p:cTn>
                                        <p:tgtEl>
                                          <p:spTgt spid="61"/>
                                        </p:tgtEl>
                                        <p:attrNameLst>
                                          <p:attrName>r</p:attrName>
                                        </p:attrNameLst>
                                      </p:cBhvr>
                                    </p:animRot>
                                    <p:animRot by="-240000">
                                      <p:cBhvr>
                                        <p:cTn id="19" dur="1000" fill="hold">
                                          <p:stCondLst>
                                            <p:cond delay="1000"/>
                                          </p:stCondLst>
                                        </p:cTn>
                                        <p:tgtEl>
                                          <p:spTgt spid="61"/>
                                        </p:tgtEl>
                                        <p:attrNameLst>
                                          <p:attrName>r</p:attrName>
                                        </p:attrNameLst>
                                      </p:cBhvr>
                                    </p:animRot>
                                    <p:animRot by="240000">
                                      <p:cBhvr>
                                        <p:cTn id="20" dur="1000" fill="hold">
                                          <p:stCondLst>
                                            <p:cond delay="2000"/>
                                          </p:stCondLst>
                                        </p:cTn>
                                        <p:tgtEl>
                                          <p:spTgt spid="61"/>
                                        </p:tgtEl>
                                        <p:attrNameLst>
                                          <p:attrName>r</p:attrName>
                                        </p:attrNameLst>
                                      </p:cBhvr>
                                    </p:animRot>
                                    <p:animRot by="-240000">
                                      <p:cBhvr>
                                        <p:cTn id="21" dur="1000" fill="hold">
                                          <p:stCondLst>
                                            <p:cond delay="3000"/>
                                          </p:stCondLst>
                                        </p:cTn>
                                        <p:tgtEl>
                                          <p:spTgt spid="61"/>
                                        </p:tgtEl>
                                        <p:attrNameLst>
                                          <p:attrName>r</p:attrName>
                                        </p:attrNameLst>
                                      </p:cBhvr>
                                    </p:animRot>
                                    <p:animRot by="120000">
                                      <p:cBhvr>
                                        <p:cTn id="22" dur="1000" fill="hold">
                                          <p:stCondLst>
                                            <p:cond delay="4000"/>
                                          </p:stCondLst>
                                        </p:cTn>
                                        <p:tgtEl>
                                          <p:spTgt spid="61"/>
                                        </p:tgtEl>
                                        <p:attrNameLst>
                                          <p:attrName>r</p:attrName>
                                        </p:attrNameLst>
                                      </p:cBhvr>
                                    </p:animRot>
                                  </p:childTnLst>
                                </p:cTn>
                              </p:par>
                            </p:childTnLst>
                          </p:cTn>
                        </p:par>
                        <p:par>
                          <p:cTn id="23" fill="hold">
                            <p:stCondLst>
                              <p:cond delay="500"/>
                            </p:stCondLst>
                            <p:childTnLst>
                              <p:par>
                                <p:cTn id="24" presetID="47"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down)">
                                      <p:cBhvr>
                                        <p:cTn id="32" dur="500"/>
                                        <p:tgtEl>
                                          <p:spTgt spid="6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right)">
                                      <p:cBhvr>
                                        <p:cTn id="36" dur="500"/>
                                        <p:tgtEl>
                                          <p:spTgt spid="44"/>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500"/>
                                        <p:tgtEl>
                                          <p:spTgt spid="46"/>
                                        </p:tgtEl>
                                      </p:cBhvr>
                                    </p:animEffect>
                                  </p:childTnLst>
                                </p:cTn>
                              </p:par>
                            </p:childTnLst>
                          </p:cTn>
                        </p:par>
                        <p:par>
                          <p:cTn id="41" fill="hold">
                            <p:stCondLst>
                              <p:cond delay="3000"/>
                            </p:stCondLst>
                            <p:childTnLst>
                              <p:par>
                                <p:cTn id="42" presetID="22" presetClass="entr" presetSubtype="4"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8699621" y="3983300"/>
            <a:ext cx="2568113" cy="2191374"/>
          </a:xfrm>
          <a:prstGeom prst="rect">
            <a:avLst/>
          </a:pr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22"/>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350" y="0"/>
            <a:ext cx="12198350" cy="6858000"/>
          </a:xfrm>
          <a:prstGeom prst="rect">
            <a:avLst/>
          </a:prstGeom>
        </p:spPr>
      </p:pic>
      <p:sp>
        <p:nvSpPr>
          <p:cNvPr id="10" name="Rectangle 64"/>
          <p:cNvSpPr/>
          <p:nvPr/>
        </p:nvSpPr>
        <p:spPr>
          <a:xfrm>
            <a:off x="946550" y="686356"/>
            <a:ext cx="4635234" cy="842442"/>
          </a:xfrm>
          <a:prstGeom prst="rect">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ahnschrift SemiBold SemiConden" panose="020B0502040204020203" pitchFamily="34" charset="0"/>
                <a:cs typeface="Jungle" pitchFamily="2" charset="0"/>
              </a:rPr>
              <a:t>FUTURE OUTLOOK</a:t>
            </a:r>
          </a:p>
        </p:txBody>
      </p:sp>
      <p:sp>
        <p:nvSpPr>
          <p:cNvPr id="11" name="Text Box 10"/>
          <p:cNvSpPr txBox="1"/>
          <p:nvPr/>
        </p:nvSpPr>
        <p:spPr>
          <a:xfrm>
            <a:off x="885322" y="1765263"/>
            <a:ext cx="7290435" cy="4062651"/>
          </a:xfrm>
          <a:prstGeom prst="rect">
            <a:avLst/>
          </a:prstGeom>
          <a:noFill/>
        </p:spPr>
        <p:txBody>
          <a:bodyPr wrap="square" rtlCol="0">
            <a:spAutoFit/>
          </a:bodyPr>
          <a:lstStyle/>
          <a:p>
            <a:endParaRPr lang="en-US" sz="2400" dirty="0">
              <a:latin typeface="MV Boli" panose="02000500030200090000" pitchFamily="2" charset="0"/>
              <a:cs typeface="MV Boli" panose="02000500030200090000" pitchFamily="2" charset="0"/>
            </a:endParaRPr>
          </a:p>
          <a:p>
            <a:r>
              <a:rPr lang="en-US" b="1" dirty="0">
                <a:latin typeface="MV Boli" panose="02000500030200090000" pitchFamily="2" charset="0"/>
                <a:cs typeface="MV Boli" panose="02000500030200090000" pitchFamily="2" charset="0"/>
              </a:rPr>
              <a:t>The global AI in agriculture market size is anticipated to reach at USD 186 billion by 2025. The extended usage of big data, and machine learning technology, along with artificial intelligence and probabilistic logic has paved the way for a greater development of AI in agriculture industry past few years.</a:t>
            </a:r>
          </a:p>
          <a:p>
            <a:endParaRPr lang="en-US" b="1" dirty="0">
              <a:latin typeface="MV Boli" panose="02000500030200090000" pitchFamily="2" charset="0"/>
              <a:cs typeface="MV Boli" panose="02000500030200090000" pitchFamily="2" charset="0"/>
            </a:endParaRPr>
          </a:p>
          <a:p>
            <a:r>
              <a:rPr lang="en-US" b="1" dirty="0">
                <a:latin typeface="MV Boli" panose="02000500030200090000" pitchFamily="2" charset="0"/>
                <a:cs typeface="MV Boli" panose="02000500030200090000" pitchFamily="2" charset="0"/>
              </a:rPr>
              <a:t>AI systems are helping to improve the overall harvest quality and accuracy – known as precision agriculture. AI technology helps in detecting disease in plants, pests and poor nutrition of farms. AI sensors can detect and target weeds and then decide which herbicide to apply within the region.</a:t>
            </a:r>
          </a:p>
          <a:p>
            <a:endParaRPr lang="en-US" b="1" dirty="0">
              <a:latin typeface="Jungle" pitchFamily="2" charset="0"/>
              <a:cs typeface="Jungle" pitchFamily="2" charset="0"/>
            </a:endParaRPr>
          </a:p>
          <a:p>
            <a:r>
              <a:rPr lang="en-US" b="1" dirty="0">
                <a:latin typeface="Jungle" pitchFamily="2" charset="0"/>
                <a:cs typeface="Jungle" pitchFamily="2" charset="0"/>
              </a:rPr>
              <a:t>I</a:t>
            </a:r>
          </a:p>
        </p:txBody>
      </p:sp>
      <p:pic>
        <p:nvPicPr>
          <p:cNvPr id="16" name="Content Placeholder 15" descr="OIP (1)"/>
          <p:cNvPicPr>
            <a:picLocks noGrp="1" noChangeAspect="1"/>
          </p:cNvPicPr>
          <p:nvPr>
            <p:ph sz="half" idx="2"/>
          </p:nvPr>
        </p:nvPicPr>
        <p:blipFill>
          <a:blip r:embed="rId4"/>
          <a:stretch>
            <a:fillRect/>
          </a:stretch>
        </p:blipFill>
        <p:spPr>
          <a:xfrm>
            <a:off x="8699621" y="3983300"/>
            <a:ext cx="2727799" cy="21913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childTnLst>
                                </p:cTn>
                              </p:par>
                            </p:childTnLst>
                          </p:cTn>
                        </p:par>
                        <p:par>
                          <p:cTn id="13" fill="hold">
                            <p:stCondLst>
                              <p:cond delay="125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10"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638</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vt:i4>
      </vt:variant>
    </vt:vector>
  </HeadingPairs>
  <TitlesOfParts>
    <vt:vector size="26" baseType="lpstr">
      <vt:lpstr>Arial</vt:lpstr>
      <vt:lpstr>Arial Black</vt:lpstr>
      <vt:lpstr>Bahnschrift SemiBold</vt:lpstr>
      <vt:lpstr>Bahnschrift SemiBold Condensed</vt:lpstr>
      <vt:lpstr>Bahnschrift SemiBold SemiConden</vt:lpstr>
      <vt:lpstr>Calibri</vt:lpstr>
      <vt:lpstr>Calibri Light</vt:lpstr>
      <vt:lpstr>Candara</vt:lpstr>
      <vt:lpstr>ff2</vt:lpstr>
      <vt:lpstr>HP Simplified</vt:lpstr>
      <vt:lpstr>Impact</vt:lpstr>
      <vt:lpstr>Jungle</vt:lpstr>
      <vt:lpstr>MV Boli</vt:lpstr>
      <vt:lpstr>No Virus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Rohan Divakar</cp:lastModifiedBy>
  <cp:revision>38</cp:revision>
  <dcterms:created xsi:type="dcterms:W3CDTF">2021-06-14T04:40:00Z</dcterms:created>
  <dcterms:modified xsi:type="dcterms:W3CDTF">2022-11-02T14:08:58Z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E0848166AFFE4C509960EEFFF61DB6B3</vt:lpwstr>
  </property>
  <property fmtid="{D5CDD505-2E9C-101B-9397-08002B2CF9AE}" pid="3" name="KSOProductBuildVer">
    <vt:lpwstr>1033-11.2.0.11156</vt:lpwstr>
  </property>
</Properties>
</file>