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202E97-15E5-4F75-8CDB-282C81439533}" v="31" dt="2025-08-01T08:10:27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an badshah" userId="619e97aec4eceab5" providerId="LiveId" clId="{5D202E97-15E5-4F75-8CDB-282C81439533}"/>
    <pc:docChg chg="undo custSel modSld">
      <pc:chgData name="rohan badshah" userId="619e97aec4eceab5" providerId="LiveId" clId="{5D202E97-15E5-4F75-8CDB-282C81439533}" dt="2025-08-01T08:12:20.056" v="96" actId="478"/>
      <pc:docMkLst>
        <pc:docMk/>
      </pc:docMkLst>
      <pc:sldChg chg="modSp">
        <pc:chgData name="rohan badshah" userId="619e97aec4eceab5" providerId="LiveId" clId="{5D202E97-15E5-4F75-8CDB-282C81439533}" dt="2025-08-01T08:10:27.301" v="83" actId="255"/>
        <pc:sldMkLst>
          <pc:docMk/>
          <pc:sldMk cId="0" sldId="256"/>
        </pc:sldMkLst>
        <pc:spChg chg="mod">
          <ac:chgData name="rohan badshah" userId="619e97aec4eceab5" providerId="LiveId" clId="{5D202E97-15E5-4F75-8CDB-282C81439533}" dt="2025-08-01T08:09:16.642" v="64"/>
          <ac:spMkLst>
            <pc:docMk/>
            <pc:sldMk cId="0" sldId="256"/>
            <ac:spMk id="54" creationId="{00000000-0000-0000-0000-000000000000}"/>
          </ac:spMkLst>
        </pc:spChg>
        <pc:spChg chg="mod">
          <ac:chgData name="rohan badshah" userId="619e97aec4eceab5" providerId="LiveId" clId="{5D202E97-15E5-4F75-8CDB-282C81439533}" dt="2025-08-01T08:10:27.301" v="83" actId="255"/>
          <ac:spMkLst>
            <pc:docMk/>
            <pc:sldMk cId="0" sldId="256"/>
            <ac:spMk id="55" creationId="{00000000-0000-0000-0000-000000000000}"/>
          </ac:spMkLst>
        </pc:spChg>
      </pc:sldChg>
      <pc:sldChg chg="modNotes">
        <pc:chgData name="rohan badshah" userId="619e97aec4eceab5" providerId="LiveId" clId="{5D202E97-15E5-4F75-8CDB-282C81439533}" dt="2025-08-01T08:07:25.783" v="47"/>
        <pc:sldMkLst>
          <pc:docMk/>
          <pc:sldMk cId="0" sldId="257"/>
        </pc:sldMkLst>
      </pc:sldChg>
      <pc:sldChg chg="modNotes">
        <pc:chgData name="rohan badshah" userId="619e97aec4eceab5" providerId="LiveId" clId="{5D202E97-15E5-4F75-8CDB-282C81439533}" dt="2025-08-01T08:07:25.783" v="47"/>
        <pc:sldMkLst>
          <pc:docMk/>
          <pc:sldMk cId="0" sldId="258"/>
        </pc:sldMkLst>
      </pc:sldChg>
      <pc:sldChg chg="modSp mod">
        <pc:chgData name="rohan badshah" userId="619e97aec4eceab5" providerId="LiveId" clId="{5D202E97-15E5-4F75-8CDB-282C81439533}" dt="2025-08-01T08:08:30.166" v="56" actId="27636"/>
        <pc:sldMkLst>
          <pc:docMk/>
          <pc:sldMk cId="0" sldId="260"/>
        </pc:sldMkLst>
        <pc:spChg chg="mod">
          <ac:chgData name="rohan badshah" userId="619e97aec4eceab5" providerId="LiveId" clId="{5D202E97-15E5-4F75-8CDB-282C81439533}" dt="2025-08-01T08:08:30.166" v="56" actId="27636"/>
          <ac:spMkLst>
            <pc:docMk/>
            <pc:sldMk cId="0" sldId="260"/>
            <ac:spMk id="78" creationId="{00000000-0000-0000-0000-000000000000}"/>
          </ac:spMkLst>
        </pc:spChg>
      </pc:sldChg>
      <pc:sldChg chg="modSp mod modNotes">
        <pc:chgData name="rohan badshah" userId="619e97aec4eceab5" providerId="LiveId" clId="{5D202E97-15E5-4F75-8CDB-282C81439533}" dt="2025-08-01T08:09:16.835" v="65" actId="27636"/>
        <pc:sldMkLst>
          <pc:docMk/>
          <pc:sldMk cId="0" sldId="261"/>
        </pc:sldMkLst>
        <pc:spChg chg="mod">
          <ac:chgData name="rohan badshah" userId="619e97aec4eceab5" providerId="LiveId" clId="{5D202E97-15E5-4F75-8CDB-282C81439533}" dt="2025-08-01T08:09:16.835" v="65" actId="27636"/>
          <ac:spMkLst>
            <pc:docMk/>
            <pc:sldMk cId="0" sldId="261"/>
            <ac:spMk id="84" creationId="{00000000-0000-0000-0000-000000000000}"/>
          </ac:spMkLst>
        </pc:spChg>
      </pc:sldChg>
      <pc:sldChg chg="modNotes">
        <pc:chgData name="rohan badshah" userId="619e97aec4eceab5" providerId="LiveId" clId="{5D202E97-15E5-4F75-8CDB-282C81439533}" dt="2025-08-01T08:07:25.783" v="47"/>
        <pc:sldMkLst>
          <pc:docMk/>
          <pc:sldMk cId="0" sldId="262"/>
        </pc:sldMkLst>
      </pc:sldChg>
      <pc:sldChg chg="modSp mod modNotes">
        <pc:chgData name="rohan badshah" userId="619e97aec4eceab5" providerId="LiveId" clId="{5D202E97-15E5-4F75-8CDB-282C81439533}" dt="2025-08-01T08:08:30.190" v="57" actId="27636"/>
        <pc:sldMkLst>
          <pc:docMk/>
          <pc:sldMk cId="0" sldId="263"/>
        </pc:sldMkLst>
        <pc:spChg chg="mod">
          <ac:chgData name="rohan badshah" userId="619e97aec4eceab5" providerId="LiveId" clId="{5D202E97-15E5-4F75-8CDB-282C81439533}" dt="2025-08-01T08:08:30.190" v="57" actId="27636"/>
          <ac:spMkLst>
            <pc:docMk/>
            <pc:sldMk cId="0" sldId="263"/>
            <ac:spMk id="96" creationId="{00000000-0000-0000-0000-000000000000}"/>
          </ac:spMkLst>
        </pc:spChg>
      </pc:sldChg>
      <pc:sldChg chg="modNotes">
        <pc:chgData name="rohan badshah" userId="619e97aec4eceab5" providerId="LiveId" clId="{5D202E97-15E5-4F75-8CDB-282C81439533}" dt="2025-08-01T08:07:25.783" v="47"/>
        <pc:sldMkLst>
          <pc:docMk/>
          <pc:sldMk cId="0" sldId="264"/>
        </pc:sldMkLst>
      </pc:sldChg>
      <pc:sldChg chg="addSp delSp modSp mod modTransition">
        <pc:chgData name="rohan badshah" userId="619e97aec4eceab5" providerId="LiveId" clId="{5D202E97-15E5-4F75-8CDB-282C81439533}" dt="2025-08-01T08:12:20.056" v="96" actId="478"/>
        <pc:sldMkLst>
          <pc:docMk/>
          <pc:sldMk cId="0" sldId="265"/>
        </pc:sldMkLst>
        <pc:spChg chg="add del mod">
          <ac:chgData name="rohan badshah" userId="619e97aec4eceab5" providerId="LiveId" clId="{5D202E97-15E5-4F75-8CDB-282C81439533}" dt="2025-08-01T08:11:46.180" v="93" actId="11529"/>
          <ac:spMkLst>
            <pc:docMk/>
            <pc:sldMk cId="0" sldId="265"/>
            <ac:spMk id="2" creationId="{4C54C294-4319-8F10-2139-E4B925BB7CF6}"/>
          </ac:spMkLst>
        </pc:spChg>
        <pc:spChg chg="add del mod">
          <ac:chgData name="rohan badshah" userId="619e97aec4eceab5" providerId="LiveId" clId="{5D202E97-15E5-4F75-8CDB-282C81439533}" dt="2025-08-01T08:12:20.056" v="96" actId="478"/>
          <ac:spMkLst>
            <pc:docMk/>
            <pc:sldMk cId="0" sldId="265"/>
            <ac:spMk id="3" creationId="{1D81ED3D-EA2E-C495-38F3-55967642BD18}"/>
          </ac:spMkLst>
        </pc:spChg>
        <pc:spChg chg="mod">
          <ac:chgData name="rohan badshah" userId="619e97aec4eceab5" providerId="LiveId" clId="{5D202E97-15E5-4F75-8CDB-282C81439533}" dt="2025-08-01T08:07:13.299" v="45" actId="20577"/>
          <ac:spMkLst>
            <pc:docMk/>
            <pc:sldMk cId="0" sldId="265"/>
            <ac:spMk id="108" creationId="{00000000-0000-0000-0000-000000000000}"/>
          </ac:spMkLst>
        </pc:spChg>
        <pc:spChg chg="mod">
          <ac:chgData name="rohan badshah" userId="619e97aec4eceab5" providerId="LiveId" clId="{5D202E97-15E5-4F75-8CDB-282C81439533}" dt="2025-08-01T08:06:28.734" v="8" actId="27636"/>
          <ac:spMkLst>
            <pc:docMk/>
            <pc:sldMk cId="0" sldId="265"/>
            <ac:spMk id="10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27722632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27722632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3f386e82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3f386e82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3f386e82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3f386e82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3f386e82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3f386e82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3f386e82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3f386e82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3f386e82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3f386e82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27722632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727722632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27722632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27722632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27722632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27722632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66652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3549649"/>
            <a:ext cx="7514033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509" y="699084"/>
            <a:ext cx="6169458" cy="23737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3974702"/>
            <a:ext cx="7514033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3512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3" cy="2286000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9870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27609" y="2571749"/>
            <a:ext cx="6399611" cy="28575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35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3" cy="10858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932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2481436"/>
            <a:ext cx="7514032" cy="1101600"/>
          </a:xfrm>
        </p:spPr>
        <p:txBody>
          <a:bodyPr anchor="b">
            <a:normAutofit/>
          </a:bodyPr>
          <a:lstStyle>
            <a:lvl1pPr algn="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3036"/>
            <a:ext cx="7514033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489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98959" y="6472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0069" y="211454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159" y="514351"/>
            <a:ext cx="6742509" cy="2057399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5" y="2914650"/>
            <a:ext cx="7514033" cy="66675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581400"/>
            <a:ext cx="7514033" cy="762000"/>
          </a:xfrm>
        </p:spPr>
        <p:txBody>
          <a:bodyPr anchor="t"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77712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5" y="514350"/>
            <a:ext cx="7514034" cy="204549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234" y="2628900"/>
            <a:ext cx="7514035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4" y="3257550"/>
            <a:ext cx="7514035" cy="10858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56385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9346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9492" y="514350"/>
            <a:ext cx="1327777" cy="3829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4" y="514350"/>
            <a:ext cx="6014807" cy="38290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46025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3893" y="4400349"/>
            <a:ext cx="41337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90523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210" y="2000249"/>
            <a:ext cx="6698060" cy="1582787"/>
          </a:xfrm>
        </p:spPr>
        <p:txBody>
          <a:bodyPr anchor="b"/>
          <a:lstStyle>
            <a:lvl1pPr algn="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9209" y="3583036"/>
            <a:ext cx="6698061" cy="645300"/>
          </a:xfrm>
        </p:spPr>
        <p:txBody>
          <a:bodyPr anchor="t">
            <a:normAutofit/>
          </a:bodyPr>
          <a:lstStyle>
            <a:lvl1pPr marL="0" indent="0" algn="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19630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35" y="2000250"/>
            <a:ext cx="3671291" cy="23431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5975" y="2000250"/>
            <a:ext cx="3671292" cy="234315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5142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134" y="1993900"/>
            <a:ext cx="345539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233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0366" y="2000250"/>
            <a:ext cx="3466903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5975" y="2501503"/>
            <a:ext cx="3671292" cy="18418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300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8/1/2025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37189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8/1/2025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43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00150"/>
            <a:ext cx="2661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6525" y="514350"/>
            <a:ext cx="4680743" cy="3829051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234" y="2228850"/>
            <a:ext cx="2661841" cy="13716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8/1/2025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8642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043" y="1314449"/>
            <a:ext cx="4069619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6011" y="685800"/>
            <a:ext cx="2460731" cy="3429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043" y="2343149"/>
            <a:ext cx="4069619" cy="13716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8/1/2025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47869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3109" y="0"/>
            <a:ext cx="1827610" cy="51435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34" y="514351"/>
            <a:ext cx="7514035" cy="131444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33" y="2000250"/>
            <a:ext cx="7514035" cy="2343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9492" y="4412457"/>
            <a:ext cx="8572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9210" y="4412457"/>
            <a:ext cx="531313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13893" y="4412457"/>
            <a:ext cx="4133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42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0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		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645925"/>
            <a:ext cx="8520600" cy="39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							</a:t>
            </a:r>
            <a:r>
              <a:rPr lang="en-GB" sz="2800" b="1" dirty="0">
                <a:solidFill>
                  <a:srgbClr val="F5F5F5"/>
                </a:solidFill>
              </a:rPr>
              <a:t>Project Title:</a:t>
            </a:r>
            <a:endParaRPr sz="2800" b="1" dirty="0">
              <a:solidFill>
                <a:srgbClr val="F5F5F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			</a:t>
            </a:r>
            <a:r>
              <a:rPr lang="en-GB" sz="2400" b="1" dirty="0">
                <a:solidFill>
                  <a:schemeClr val="lt1"/>
                </a:solidFill>
              </a:rPr>
              <a:t>Global Sales Performance Dashboard</a:t>
            </a:r>
            <a:endParaRPr sz="24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</a:rPr>
              <a:t>		Subtitle: </a:t>
            </a:r>
            <a:r>
              <a:rPr lang="en-GB" sz="1800" dirty="0">
                <a:solidFill>
                  <a:schemeClr val="lt1"/>
                </a:solidFill>
              </a:rPr>
              <a:t>Sales &amp; Profit Analysis (2020–2024)</a:t>
            </a:r>
            <a:endParaRPr sz="1800" dirty="0">
              <a:solidFill>
                <a:schemeClr val="lt1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</a:rPr>
              <a:t>		Presented by:</a:t>
            </a:r>
            <a:r>
              <a:rPr lang="en-GB" sz="1800" dirty="0">
                <a:solidFill>
                  <a:schemeClr val="lt1"/>
                </a:solidFill>
              </a:rPr>
              <a:t> Rohan Kumar</a:t>
            </a:r>
            <a:endParaRPr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ctrTitle"/>
          </p:nvPr>
        </p:nvSpPr>
        <p:spPr>
          <a:xfrm>
            <a:off x="611125" y="1244000"/>
            <a:ext cx="8199300" cy="240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			</a:t>
            </a:r>
            <a:r>
              <a:rPr lang="en-GB" dirty="0">
                <a:solidFill>
                  <a:schemeClr val="lt1"/>
                </a:solidFill>
              </a:rPr>
              <a:t>Thank</a:t>
            </a:r>
            <a:br>
              <a:rPr lang="en-GB" dirty="0">
                <a:solidFill>
                  <a:schemeClr val="lt1"/>
                </a:solidFill>
              </a:rPr>
            </a:br>
            <a:r>
              <a:rPr lang="en-GB" dirty="0">
                <a:solidFill>
                  <a:schemeClr val="lt1"/>
                </a:solidFill>
              </a:rPr>
              <a:t>				you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9" name="Google Shape;109;p22"/>
          <p:cNvSpPr txBox="1">
            <a:spLocks noGrp="1"/>
          </p:cNvSpPr>
          <p:nvPr>
            <p:ph type="subTitle" idx="1"/>
          </p:nvPr>
        </p:nvSpPr>
        <p:spPr>
          <a:xfrm>
            <a:off x="550950" y="4148254"/>
            <a:ext cx="8520600" cy="64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66075" y="1147550"/>
            <a:ext cx="8520600" cy="26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>
                <a:solidFill>
                  <a:schemeClr val="lt1"/>
                </a:solidFill>
              </a:rPr>
              <a:t>Provide a comprehensive overview of global sales and profitability.</a:t>
            </a:r>
            <a:br>
              <a:rPr lang="en-GB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>
                <a:solidFill>
                  <a:schemeClr val="lt1"/>
                </a:solidFill>
              </a:rPr>
              <a:t>Identify high-performing countries, continents, and product categories.</a:t>
            </a:r>
            <a:br>
              <a:rPr lang="en-GB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>
                <a:solidFill>
                  <a:schemeClr val="lt1"/>
                </a:solidFill>
              </a:rPr>
              <a:t>Highlight trends across years and months.</a:t>
            </a:r>
            <a:br>
              <a:rPr lang="en-GB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>
                <a:solidFill>
                  <a:schemeClr val="lt1"/>
                </a:solidFill>
              </a:rPr>
              <a:t>Facilitate data-driven decisions with interactive visuals.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					</a:t>
            </a:r>
            <a:endParaRPr sz="1500"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798150"/>
            <a:ext cx="8520600" cy="9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Objective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9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</a:rPr>
              <a:t>Total Summary KPIs					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311700" y="1972550"/>
            <a:ext cx="8520600" cy="24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 b="1">
                <a:solidFill>
                  <a:schemeClr val="lt1"/>
                </a:solidFill>
              </a:rPr>
              <a:t>Total Sales:</a:t>
            </a:r>
            <a:r>
              <a:rPr lang="en-GB" sz="1500">
                <a:solidFill>
                  <a:schemeClr val="lt1"/>
                </a:solidFill>
              </a:rPr>
              <a:t> 25.2M</a:t>
            </a:r>
            <a:br>
              <a:rPr lang="en-GB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 b="1">
                <a:solidFill>
                  <a:schemeClr val="lt1"/>
                </a:solidFill>
              </a:rPr>
              <a:t>Total Profit:</a:t>
            </a:r>
            <a:r>
              <a:rPr lang="en-GB" sz="1500">
                <a:solidFill>
                  <a:schemeClr val="lt1"/>
                </a:solidFill>
              </a:rPr>
              <a:t> 5.1M</a:t>
            </a:r>
            <a:br>
              <a:rPr lang="en-GB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 b="1">
                <a:solidFill>
                  <a:schemeClr val="lt1"/>
                </a:solidFill>
              </a:rPr>
              <a:t>Product Categories Analyzed:</a:t>
            </a:r>
            <a:r>
              <a:rPr lang="en-GB" sz="1500">
                <a:solidFill>
                  <a:schemeClr val="lt1"/>
                </a:solidFill>
              </a:rPr>
              <a:t> 7</a:t>
            </a:r>
            <a:br>
              <a:rPr lang="en-GB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 b="1">
                <a:solidFill>
                  <a:schemeClr val="lt1"/>
                </a:solidFill>
              </a:rPr>
              <a:t>Time Period:</a:t>
            </a:r>
            <a:r>
              <a:rPr lang="en-GB" sz="1500">
                <a:solidFill>
                  <a:schemeClr val="lt1"/>
                </a:solidFill>
              </a:rPr>
              <a:t> 2020–2024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</a:rPr>
              <a:t>Sales &amp; Profit Trends by Year	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"/>
          </p:nvPr>
        </p:nvSpPr>
        <p:spPr>
          <a:xfrm>
            <a:off x="311700" y="1776850"/>
            <a:ext cx="8520600" cy="23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>
                <a:solidFill>
                  <a:schemeClr val="lt1"/>
                </a:solidFill>
              </a:rPr>
              <a:t>Display of sales and profit trends across months (2020–2024).</a:t>
            </a:r>
            <a:br>
              <a:rPr lang="en-GB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>
                <a:solidFill>
                  <a:schemeClr val="lt1"/>
                </a:solidFill>
              </a:rPr>
              <a:t>Insights:</a:t>
            </a:r>
            <a:br>
              <a:rPr lang="en-GB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GB" sz="1500">
                <a:solidFill>
                  <a:schemeClr val="lt1"/>
                </a:solidFill>
              </a:rPr>
              <a:t>Seasonal peaks in </a:t>
            </a:r>
            <a:r>
              <a:rPr lang="en-GB" sz="1500" b="1">
                <a:solidFill>
                  <a:schemeClr val="lt1"/>
                </a:solidFill>
              </a:rPr>
              <a:t>May</a:t>
            </a:r>
            <a:r>
              <a:rPr lang="en-GB" sz="1500">
                <a:solidFill>
                  <a:schemeClr val="lt1"/>
                </a:solidFill>
              </a:rPr>
              <a:t>, </a:t>
            </a:r>
            <a:r>
              <a:rPr lang="en-GB" sz="1500" b="1">
                <a:solidFill>
                  <a:schemeClr val="lt1"/>
                </a:solidFill>
              </a:rPr>
              <a:t>September</a:t>
            </a:r>
            <a:r>
              <a:rPr lang="en-GB" sz="1500">
                <a:solidFill>
                  <a:schemeClr val="lt1"/>
                </a:solidFill>
              </a:rPr>
              <a:t>, and </a:t>
            </a:r>
            <a:r>
              <a:rPr lang="en-GB" sz="1500" b="1">
                <a:solidFill>
                  <a:schemeClr val="lt1"/>
                </a:solidFill>
              </a:rPr>
              <a:t>November</a:t>
            </a:r>
            <a:r>
              <a:rPr lang="en-GB" sz="1500">
                <a:solidFill>
                  <a:schemeClr val="lt1"/>
                </a:solidFill>
              </a:rPr>
              <a:t>.</a:t>
            </a:r>
            <a:br>
              <a:rPr lang="en-GB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GB" sz="1500">
                <a:solidFill>
                  <a:schemeClr val="lt1"/>
                </a:solidFill>
              </a:rPr>
              <a:t>Consistent growth in sales and profits year over year.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ctrTitle"/>
          </p:nvPr>
        </p:nvSpPr>
        <p:spPr>
          <a:xfrm>
            <a:off x="311700" y="287100"/>
            <a:ext cx="8520600" cy="93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</a:rPr>
              <a:t>Product Performance		</a:t>
            </a:r>
            <a:r>
              <a:rPr lang="en-GB"/>
              <a:t>			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ubTitle" idx="1"/>
          </p:nvPr>
        </p:nvSpPr>
        <p:spPr>
          <a:xfrm>
            <a:off x="311700" y="1559350"/>
            <a:ext cx="8520600" cy="27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 b="1">
                <a:solidFill>
                  <a:schemeClr val="lt1"/>
                </a:solidFill>
              </a:rPr>
              <a:t>Sales by Product:</a:t>
            </a:r>
            <a:br>
              <a:rPr lang="en-GB" sz="1500" b="1">
                <a:solidFill>
                  <a:schemeClr val="lt1"/>
                </a:solidFill>
              </a:rPr>
            </a:br>
            <a:endParaRPr sz="1500" b="1">
              <a:solidFill>
                <a:schemeClr val="lt1"/>
              </a:solidFill>
            </a:endParaRPr>
          </a:p>
          <a:p>
            <a:pPr marL="13716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GB" sz="1500">
                <a:solidFill>
                  <a:schemeClr val="lt1"/>
                </a:solidFill>
              </a:rPr>
              <a:t>Clothing leads with 4.3M, followed by Electronics (3.9M), and Food (3.8M).</a:t>
            </a:r>
            <a:br>
              <a:rPr lang="en-GB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 b="1">
                <a:solidFill>
                  <a:schemeClr val="lt1"/>
                </a:solidFill>
              </a:rPr>
              <a:t>Profit by Product:</a:t>
            </a:r>
            <a:br>
              <a:rPr lang="en-GB" sz="1500" b="1">
                <a:solidFill>
                  <a:schemeClr val="lt1"/>
                </a:solidFill>
              </a:rPr>
            </a:br>
            <a:endParaRPr sz="1500" b="1">
              <a:solidFill>
                <a:schemeClr val="lt1"/>
              </a:solidFill>
            </a:endParaRPr>
          </a:p>
          <a:p>
            <a:pPr marL="13716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GB" sz="1500">
                <a:solidFill>
                  <a:schemeClr val="lt1"/>
                </a:solidFill>
              </a:rPr>
              <a:t>Highest: Kojic Acid (827.63K), Lowest: Product with 569.51K.</a:t>
            </a:r>
            <a:br>
              <a:rPr lang="en-GB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>
                <a:solidFill>
                  <a:schemeClr val="lt1"/>
                </a:solidFill>
              </a:rPr>
              <a:t>Recommendation: Focus marketing on top 3 selling products.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ctrTitle"/>
          </p:nvPr>
        </p:nvSpPr>
        <p:spPr>
          <a:xfrm>
            <a:off x="311700" y="5039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</a:rPr>
              <a:t>Product Performance	</a:t>
            </a:r>
            <a:r>
              <a:rPr lang="en-GB"/>
              <a:t>				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311700" y="1385375"/>
            <a:ext cx="8520600" cy="33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 b="1">
                <a:solidFill>
                  <a:schemeClr val="lt1"/>
                </a:solidFill>
              </a:rPr>
              <a:t>Sales by Product:</a:t>
            </a:r>
            <a:br>
              <a:rPr lang="en-GB" sz="1500" b="1">
                <a:solidFill>
                  <a:schemeClr val="lt1"/>
                </a:solidFill>
              </a:rPr>
            </a:br>
            <a:endParaRPr sz="1500" b="1">
              <a:solidFill>
                <a:schemeClr val="lt1"/>
              </a:solidFill>
            </a:endParaRPr>
          </a:p>
          <a:p>
            <a:pPr marL="13716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GB" sz="1500">
                <a:solidFill>
                  <a:schemeClr val="lt1"/>
                </a:solidFill>
              </a:rPr>
              <a:t>Clothing leads with 4.3M, followed by Electronics (3.9M), and Food (3.8M).</a:t>
            </a:r>
            <a:br>
              <a:rPr lang="en-GB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 b="1">
                <a:solidFill>
                  <a:schemeClr val="lt1"/>
                </a:solidFill>
              </a:rPr>
              <a:t>Profit by Product:</a:t>
            </a:r>
            <a:br>
              <a:rPr lang="en-GB" sz="1500" b="1">
                <a:solidFill>
                  <a:schemeClr val="lt1"/>
                </a:solidFill>
              </a:rPr>
            </a:br>
            <a:endParaRPr sz="1500" b="1">
              <a:solidFill>
                <a:schemeClr val="lt1"/>
              </a:solidFill>
            </a:endParaRPr>
          </a:p>
          <a:p>
            <a:pPr marL="13716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GB" sz="1500">
                <a:solidFill>
                  <a:schemeClr val="lt1"/>
                </a:solidFill>
              </a:rPr>
              <a:t>Highest: Clothing (827.63K), Lowest: Home Goods with 569.51K.</a:t>
            </a:r>
            <a:br>
              <a:rPr lang="en-GB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>
                <a:solidFill>
                  <a:schemeClr val="lt1"/>
                </a:solidFill>
              </a:rPr>
              <a:t>Recommendation: Focus marketing on top 3 selling products.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ctrTitle"/>
          </p:nvPr>
        </p:nvSpPr>
        <p:spPr>
          <a:xfrm>
            <a:off x="311700" y="200075"/>
            <a:ext cx="8520600" cy="11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</a:rPr>
              <a:t>Country-wise Insights	</a:t>
            </a:r>
            <a:r>
              <a:rPr lang="en-GB"/>
              <a:t>	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ubTitle" idx="1"/>
          </p:nvPr>
        </p:nvSpPr>
        <p:spPr>
          <a:xfrm>
            <a:off x="311700" y="1537625"/>
            <a:ext cx="8520600" cy="30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-GB" sz="1500" b="1">
                <a:solidFill>
                  <a:schemeClr val="lt1"/>
                </a:solidFill>
              </a:rPr>
              <a:t>Top 3 Sales by Country:</a:t>
            </a:r>
            <a:br>
              <a:rPr lang="en-GB" sz="1100" b="1">
                <a:solidFill>
                  <a:schemeClr val="lt1"/>
                </a:solidFill>
              </a:rPr>
            </a:br>
            <a:endParaRPr sz="1500" b="1">
              <a:solidFill>
                <a:schemeClr val="lt1"/>
              </a:solidFill>
            </a:endParaRPr>
          </a:p>
          <a:p>
            <a:pPr marL="13716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GB" sz="1500">
                <a:solidFill>
                  <a:schemeClr val="lt1"/>
                </a:solidFill>
              </a:rPr>
              <a:t>Australia (2.7M), New Zealand (2.1M), USA (1.8M)</a:t>
            </a:r>
            <a:br>
              <a:rPr lang="en-GB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 b="1">
                <a:solidFill>
                  <a:schemeClr val="lt1"/>
                </a:solidFill>
              </a:rPr>
              <a:t>Top 3 Profit by Country:</a:t>
            </a:r>
            <a:br>
              <a:rPr lang="en-GB" sz="1500" b="1">
                <a:solidFill>
                  <a:schemeClr val="lt1"/>
                </a:solidFill>
              </a:rPr>
            </a:br>
            <a:endParaRPr sz="1500" b="1">
              <a:solidFill>
                <a:schemeClr val="lt1"/>
              </a:solidFill>
            </a:endParaRPr>
          </a:p>
          <a:p>
            <a:pPr marL="13716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-GB" sz="1500">
                <a:solidFill>
                  <a:schemeClr val="lt1"/>
                </a:solidFill>
              </a:rPr>
              <a:t>Australia (0.56M), New Zealand (0.42M), USA (0.36M)</a:t>
            </a:r>
            <a:br>
              <a:rPr lang="en-GB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>
                <a:solidFill>
                  <a:schemeClr val="lt1"/>
                </a:solidFill>
              </a:rPr>
              <a:t>Strategic Focus: Optimize logistics and promotions in these countries.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ctrTitle"/>
          </p:nvPr>
        </p:nvSpPr>
        <p:spPr>
          <a:xfrm>
            <a:off x="311700" y="569800"/>
            <a:ext cx="8520600" cy="97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</a:rPr>
              <a:t>Geographic Map Visualization</a:t>
            </a:r>
            <a:r>
              <a:rPr lang="en-GB"/>
              <a:t>				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1"/>
          </p:nvPr>
        </p:nvSpPr>
        <p:spPr>
          <a:xfrm>
            <a:off x="311700" y="1896450"/>
            <a:ext cx="8520600" cy="240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GB" sz="1600">
                <a:solidFill>
                  <a:schemeClr val="lt1"/>
                </a:solidFill>
              </a:rPr>
              <a:t>Map showing distribution of sales across key countries.</a:t>
            </a:r>
            <a:br>
              <a:rPr lang="en-GB" sz="1600">
                <a:solidFill>
                  <a:schemeClr val="lt1"/>
                </a:solidFill>
              </a:rPr>
            </a:br>
            <a:endParaRPr sz="1600">
              <a:solidFill>
                <a:schemeClr val="lt1"/>
              </a:solidFill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GB" sz="1600">
                <a:solidFill>
                  <a:schemeClr val="lt1"/>
                </a:solidFill>
              </a:rPr>
              <a:t>Useful for quick identification of high- and low-performing regions.</a:t>
            </a:r>
            <a:br>
              <a:rPr lang="en-GB" sz="1600">
                <a:solidFill>
                  <a:schemeClr val="lt1"/>
                </a:solidFill>
              </a:rPr>
            </a:br>
            <a:endParaRPr sz="1600">
              <a:solidFill>
                <a:schemeClr val="lt1"/>
              </a:solidFill>
            </a:endParaRPr>
          </a:p>
          <a:p>
            <a:pPr marL="9144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GB" sz="1600">
                <a:solidFill>
                  <a:schemeClr val="lt1"/>
                </a:solidFill>
              </a:rPr>
              <a:t>Enhances visual storytelling for stakeholders.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ctrTitle"/>
          </p:nvPr>
        </p:nvSpPr>
        <p:spPr>
          <a:xfrm>
            <a:off x="311700" y="243575"/>
            <a:ext cx="8520600" cy="12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lt1"/>
                </a:solidFill>
              </a:rPr>
              <a:t>Key Takeaways</a:t>
            </a:r>
            <a:r>
              <a:rPr lang="en-GB"/>
              <a:t>		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ubTitle" idx="1"/>
          </p:nvPr>
        </p:nvSpPr>
        <p:spPr>
          <a:xfrm>
            <a:off x="311700" y="1635475"/>
            <a:ext cx="8520600" cy="28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>
                <a:solidFill>
                  <a:schemeClr val="lt1"/>
                </a:solidFill>
              </a:rPr>
              <a:t>Sales and profits are steadily increasing across years.</a:t>
            </a:r>
            <a:br>
              <a:rPr lang="en-GB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>
                <a:solidFill>
                  <a:schemeClr val="lt1"/>
                </a:solidFill>
              </a:rPr>
              <a:t>Australia and New Zealand are consistently high performers.</a:t>
            </a:r>
            <a:br>
              <a:rPr lang="en-GB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>
                <a:solidFill>
                  <a:schemeClr val="lt1"/>
                </a:solidFill>
              </a:rPr>
              <a:t>Clothing and Electronics are the top-selling product categories.</a:t>
            </a:r>
            <a:br>
              <a:rPr lang="en-GB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GB" sz="1500">
                <a:solidFill>
                  <a:schemeClr val="lt1"/>
                </a:solidFill>
              </a:rPr>
              <a:t>There’s a diverse global spread in sales—opportunity to expand further.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</TotalTime>
  <Words>420</Words>
  <Application>Microsoft Office PowerPoint</Application>
  <PresentationFormat>On-screen Show (16:9)</PresentationFormat>
  <Paragraphs>54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     </vt:lpstr>
      <vt:lpstr>Provide a comprehensive overview of global sales and profitability.  Identify high-performing countries, continents, and product categories.  Highlight trends across years and months.  Facilitate data-driven decisions with interactive visuals.      </vt:lpstr>
      <vt:lpstr>Total Summary KPIs     </vt:lpstr>
      <vt:lpstr>Sales &amp; Profit Trends by Year </vt:lpstr>
      <vt:lpstr>Product Performance     </vt:lpstr>
      <vt:lpstr>Product Performance     </vt:lpstr>
      <vt:lpstr>Country-wise Insights  </vt:lpstr>
      <vt:lpstr>Geographic Map Visualization    </vt:lpstr>
      <vt:lpstr>Key Takeaways  </vt:lpstr>
      <vt:lpstr>   Thank   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rohan badshah</cp:lastModifiedBy>
  <cp:revision>1</cp:revision>
  <dcterms:modified xsi:type="dcterms:W3CDTF">2025-08-01T08:12:22Z</dcterms:modified>
</cp:coreProperties>
</file>