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3150" y="17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F3AC-05FF-F8A7-CE2F-3F6512969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6F8856-E426-C2AB-829D-1568991A8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35A26B-A744-F728-93D7-EDB347467678}"/>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5" name="Footer Placeholder 4">
            <a:extLst>
              <a:ext uri="{FF2B5EF4-FFF2-40B4-BE49-F238E27FC236}">
                <a16:creationId xmlns:a16="http://schemas.microsoft.com/office/drawing/2014/main" id="{9584F3AF-BF30-1917-3894-23C2B4CEF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7F9F2-820C-F800-68C8-FDE91064A375}"/>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122762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E29-F641-6DD0-0A86-B6FBCA9C66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E93686-2644-6828-FA20-8AF794EE7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62279-BDFC-2932-264F-2E98EA25743F}"/>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5" name="Footer Placeholder 4">
            <a:extLst>
              <a:ext uri="{FF2B5EF4-FFF2-40B4-BE49-F238E27FC236}">
                <a16:creationId xmlns:a16="http://schemas.microsoft.com/office/drawing/2014/main" id="{1D3686B3-09C7-039C-1658-F0D1F1F20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13B5D-0802-D962-9CD5-86366D65B778}"/>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916980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6B4A0-DE91-CBDA-69B2-789499392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62BA3-6C64-4FC4-69A8-3AA77D511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2B50C-1E6E-08F0-2472-6D921D3D3EDE}"/>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5" name="Footer Placeholder 4">
            <a:extLst>
              <a:ext uri="{FF2B5EF4-FFF2-40B4-BE49-F238E27FC236}">
                <a16:creationId xmlns:a16="http://schemas.microsoft.com/office/drawing/2014/main" id="{2F32F692-8754-18A2-0F9B-4B45ED36F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66B31-9229-9641-44D1-8F57DB21A2E9}"/>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168179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693-1E52-CBD7-86EB-19C33EF83A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CEBDA6-7A24-7414-0BC3-7A4C1CD1F5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6195D-CCB1-1A61-BCCA-DDCD21E7CCD4}"/>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5" name="Footer Placeholder 4">
            <a:extLst>
              <a:ext uri="{FF2B5EF4-FFF2-40B4-BE49-F238E27FC236}">
                <a16:creationId xmlns:a16="http://schemas.microsoft.com/office/drawing/2014/main" id="{593584B8-48D1-480E-7D81-7D888A232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2A12E-AC2F-2F78-2A39-4B6FA9961AB9}"/>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038204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A4FB-9237-4308-8744-5DEFAF266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D32A5-9C96-962A-457E-4435A8DA2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D6190-3DB2-FC44-F74D-4C02CDA122E3}"/>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5" name="Footer Placeholder 4">
            <a:extLst>
              <a:ext uri="{FF2B5EF4-FFF2-40B4-BE49-F238E27FC236}">
                <a16:creationId xmlns:a16="http://schemas.microsoft.com/office/drawing/2014/main" id="{58EC7E2B-EC93-BF05-14AF-6F09F6E87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FDC94-37F0-20C6-5190-AEB82EEC7DED}"/>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1297560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137E-FF4B-3CFF-C32D-B7A901C87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2DBD4A-675E-C7CC-78B2-6A82850DD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C1F94C-8F09-032E-1F50-623A16210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1899C-F237-C7DF-B283-CBB07549E70B}"/>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6" name="Footer Placeholder 5">
            <a:extLst>
              <a:ext uri="{FF2B5EF4-FFF2-40B4-BE49-F238E27FC236}">
                <a16:creationId xmlns:a16="http://schemas.microsoft.com/office/drawing/2014/main" id="{B32A504D-43DB-DA7B-8D79-8B275991C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C41FF-2AE5-18E7-515E-D3A385B1C9AA}"/>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474724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165E-0CE4-50F5-FBCA-28FCAAEEF4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0DBB12-947C-A683-87C0-097C20F58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58EB2-A10F-D4FD-73B8-10E292178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E3A501-69C8-437B-9482-8264541AE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10ED7-9C16-5532-93F6-E4CEAD13D0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570368-8BCF-CB3B-D4F2-1309F6341E08}"/>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8" name="Footer Placeholder 7">
            <a:extLst>
              <a:ext uri="{FF2B5EF4-FFF2-40B4-BE49-F238E27FC236}">
                <a16:creationId xmlns:a16="http://schemas.microsoft.com/office/drawing/2014/main" id="{04DDEDE5-30BD-ACA3-5BEC-6E5E542049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C28B92-663D-48B3-C9FA-4D59E78D8F55}"/>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250551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A9E8-CEDF-F94A-EBA2-AE4C6D31BB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BAFDF3-2CF9-96D0-4195-548E64666064}"/>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4" name="Footer Placeholder 3">
            <a:extLst>
              <a:ext uri="{FF2B5EF4-FFF2-40B4-BE49-F238E27FC236}">
                <a16:creationId xmlns:a16="http://schemas.microsoft.com/office/drawing/2014/main" id="{9720021D-2583-1BED-DECE-161B2547D6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4ED61E-0369-915B-75D0-09B80DB65E78}"/>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071147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5164CB-B595-ED9A-7E93-D911E842024F}"/>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3" name="Footer Placeholder 2">
            <a:extLst>
              <a:ext uri="{FF2B5EF4-FFF2-40B4-BE49-F238E27FC236}">
                <a16:creationId xmlns:a16="http://schemas.microsoft.com/office/drawing/2014/main" id="{6C7CCBC0-57BD-9A2D-16C1-74CEF1ABE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EA6D9E-2C5D-0569-ABBF-CF62C17B4E3C}"/>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3748788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7283-4D56-F821-38BB-BA460297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C6B451-69FF-8A2A-7D78-51F567F89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F523B-7117-BA08-57DA-A6F853619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99060-7D81-FCFD-72E3-4E1C9CDFDCC3}"/>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6" name="Footer Placeholder 5">
            <a:extLst>
              <a:ext uri="{FF2B5EF4-FFF2-40B4-BE49-F238E27FC236}">
                <a16:creationId xmlns:a16="http://schemas.microsoft.com/office/drawing/2014/main" id="{183DB1D6-BDB1-74C4-8B65-324313AAA4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05B28-AEF4-857E-9ABD-ECAC7BD632FF}"/>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915309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1BBC-5DE3-9DBE-6B0C-04ED1BB2F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5B14C1-04BD-0C77-1171-569001E0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856CD0-9321-18D9-978F-CF0D6559C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3640-EA26-C7B5-E0F6-F9EF0B0B68EF}"/>
              </a:ext>
            </a:extLst>
          </p:cNvPr>
          <p:cNvSpPr>
            <a:spLocks noGrp="1"/>
          </p:cNvSpPr>
          <p:nvPr>
            <p:ph type="dt" sz="half" idx="10"/>
          </p:nvPr>
        </p:nvSpPr>
        <p:spPr/>
        <p:txBody>
          <a:bodyPr/>
          <a:lstStyle/>
          <a:p>
            <a:fld id="{DA1264AA-4FB9-42D4-B081-0D116EE32D99}" type="datetimeFigureOut">
              <a:rPr lang="en-IN" smtClean="0"/>
              <a:t>12-12-2023</a:t>
            </a:fld>
            <a:endParaRPr lang="en-IN"/>
          </a:p>
        </p:txBody>
      </p:sp>
      <p:sp>
        <p:nvSpPr>
          <p:cNvPr id="6" name="Footer Placeholder 5">
            <a:extLst>
              <a:ext uri="{FF2B5EF4-FFF2-40B4-BE49-F238E27FC236}">
                <a16:creationId xmlns:a16="http://schemas.microsoft.com/office/drawing/2014/main" id="{05089318-54BB-8793-6B6F-6EDBB0544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4C9946-C71A-3CB8-ABE5-1DBE82DF41B4}"/>
              </a:ext>
            </a:extLst>
          </p:cNvPr>
          <p:cNvSpPr>
            <a:spLocks noGrp="1"/>
          </p:cNvSpPr>
          <p:nvPr>
            <p:ph type="sldNum" sz="quarter" idx="12"/>
          </p:nvPr>
        </p:nvSpPr>
        <p:spPr/>
        <p:txBody>
          <a:bodyPr/>
          <a:lstStyle/>
          <a:p>
            <a:fld id="{7F2BA5FA-388C-42A8-BDE6-ACE49C6ADF02}" type="slidenum">
              <a:rPr lang="en-IN" smtClean="0"/>
              <a:t>‹#›</a:t>
            </a:fld>
            <a:endParaRPr lang="en-IN"/>
          </a:p>
        </p:txBody>
      </p:sp>
    </p:spTree>
    <p:extLst>
      <p:ext uri="{BB962C8B-B14F-4D97-AF65-F5344CB8AC3E}">
        <p14:creationId xmlns:p14="http://schemas.microsoft.com/office/powerpoint/2010/main" val="2020862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A9728-E9A1-A5C9-353F-9D80DF40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E12E51-BEFE-3B84-04A0-B635EA4A0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4B358-73F4-1A9F-CC4E-09DF73691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264AA-4FB9-42D4-B081-0D116EE32D99}" type="datetimeFigureOut">
              <a:rPr lang="en-IN" smtClean="0"/>
              <a:t>12-12-2023</a:t>
            </a:fld>
            <a:endParaRPr lang="en-IN"/>
          </a:p>
        </p:txBody>
      </p:sp>
      <p:sp>
        <p:nvSpPr>
          <p:cNvPr id="5" name="Footer Placeholder 4">
            <a:extLst>
              <a:ext uri="{FF2B5EF4-FFF2-40B4-BE49-F238E27FC236}">
                <a16:creationId xmlns:a16="http://schemas.microsoft.com/office/drawing/2014/main" id="{B5EE967E-A6B3-4CDD-954D-0DBD59066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EA6C14-D32F-F53F-95D0-D0DAB4C07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BA5FA-388C-42A8-BDE6-ACE49C6ADF02}" type="slidenum">
              <a:rPr lang="en-IN" smtClean="0"/>
              <a:t>‹#›</a:t>
            </a:fld>
            <a:endParaRPr lang="en-IN"/>
          </a:p>
        </p:txBody>
      </p:sp>
    </p:spTree>
    <p:extLst>
      <p:ext uri="{BB962C8B-B14F-4D97-AF65-F5344CB8AC3E}">
        <p14:creationId xmlns:p14="http://schemas.microsoft.com/office/powerpoint/2010/main" val="295718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0.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3.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2.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1.jp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0.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3.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2.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1.jp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0.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3.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2.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4.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1.wdp"/><Relationship Id="rId18" Type="http://schemas.openxmlformats.org/officeDocument/2006/relationships/image" Target="../media/image2.png"/><Relationship Id="rId3" Type="http://schemas.openxmlformats.org/officeDocument/2006/relationships/image" Target="../media/image5.jpg"/><Relationship Id="rId7" Type="http://schemas.openxmlformats.org/officeDocument/2006/relationships/image" Target="../media/image9.png"/><Relationship Id="rId12" Type="http://schemas.openxmlformats.org/officeDocument/2006/relationships/image" Target="../media/image4.pn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7.png"/><Relationship Id="rId15" Type="http://schemas.openxmlformats.org/officeDocument/2006/relationships/image" Target="../media/image14.jpg"/><Relationship Id="rId10" Type="http://schemas.openxmlformats.org/officeDocument/2006/relationships/image" Target="../media/image12.png"/><Relationship Id="rId19"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18" Type="http://schemas.openxmlformats.org/officeDocument/2006/relationships/image" Target="../media/image13.png"/><Relationship Id="rId3" Type="http://schemas.openxmlformats.org/officeDocument/2006/relationships/image" Target="../media/image6.png"/><Relationship Id="rId21" Type="http://schemas.openxmlformats.org/officeDocument/2006/relationships/image" Target="../media/image16.pn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1.jpg"/><Relationship Id="rId2" Type="http://schemas.openxmlformats.org/officeDocument/2006/relationships/image" Target="../media/image5.jpg"/><Relationship Id="rId16" Type="http://schemas.openxmlformats.org/officeDocument/2006/relationships/image" Target="../media/image20.jp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9.jpg"/><Relationship Id="rId10" Type="http://schemas.openxmlformats.org/officeDocument/2006/relationships/image" Target="../media/image17.png"/><Relationship Id="rId19" Type="http://schemas.openxmlformats.org/officeDocument/2006/relationships/image" Target="../media/image14.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image" Target="../media/image3.png"/><Relationship Id="rId3" Type="http://schemas.openxmlformats.org/officeDocument/2006/relationships/image" Target="../media/image6.png"/><Relationship Id="rId21" Type="http://schemas.openxmlformats.org/officeDocument/2006/relationships/image" Target="../media/image22.jpg"/><Relationship Id="rId7" Type="http://schemas.openxmlformats.org/officeDocument/2006/relationships/image" Target="../media/image10.png"/><Relationship Id="rId12" Type="http://schemas.microsoft.com/office/2007/relationships/hdphoto" Target="../media/hdphoto1.wdp"/><Relationship Id="rId17" Type="http://schemas.openxmlformats.org/officeDocument/2006/relationships/image" Target="../media/image2.png"/><Relationship Id="rId2" Type="http://schemas.openxmlformats.org/officeDocument/2006/relationships/image" Target="../media/image5.jpg"/><Relationship Id="rId16" Type="http://schemas.openxmlformats.org/officeDocument/2006/relationships/image" Target="../media/image16.png"/><Relationship Id="rId20" Type="http://schemas.openxmlformats.org/officeDocument/2006/relationships/image" Target="../media/image2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7.png"/><Relationship Id="rId19" Type="http://schemas.openxmlformats.org/officeDocument/2006/relationships/image" Target="../media/image20.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jpg"/><Relationship Id="rId22"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0" y="260870"/>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618" y="1206776"/>
            <a:ext cx="8990467" cy="5651224"/>
          </a:xfrm>
          <a:prstGeom prst="rect">
            <a:avLst/>
          </a:prstGeom>
        </p:spPr>
      </p:pic>
      <p:pic>
        <p:nvPicPr>
          <p:cNvPr id="14" name="Picture 13" descr="A person looking at a cellphone">
            <a:extLst>
              <a:ext uri="{FF2B5EF4-FFF2-40B4-BE49-F238E27FC236}">
                <a16:creationId xmlns:a16="http://schemas.microsoft.com/office/drawing/2014/main" id="{8E8D25F1-A330-F970-58B5-24BF12592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915" y="6858000"/>
            <a:ext cx="5129834" cy="5371609"/>
          </a:xfrm>
          <a:prstGeom prst="rect">
            <a:avLst/>
          </a:prstGeom>
        </p:spPr>
      </p:pic>
      <p:sp>
        <p:nvSpPr>
          <p:cNvPr id="35" name="Rectangle 34">
            <a:extLst>
              <a:ext uri="{FF2B5EF4-FFF2-40B4-BE49-F238E27FC236}">
                <a16:creationId xmlns:a16="http://schemas.microsoft.com/office/drawing/2014/main" id="{E69F6D20-D0D6-4C49-2D59-214B8B605DE9}"/>
              </a:ext>
            </a:extLst>
          </p:cNvPr>
          <p:cNvSpPr/>
          <p:nvPr/>
        </p:nvSpPr>
        <p:spPr>
          <a:xfrm>
            <a:off x="11380760" y="1299444"/>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421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4" name="Rectangle 23">
            <a:extLst>
              <a:ext uri="{FF2B5EF4-FFF2-40B4-BE49-F238E27FC236}">
                <a16:creationId xmlns:a16="http://schemas.microsoft.com/office/drawing/2014/main" id="{66E5579D-70F9-69FE-D0BF-FF53582D1E51}"/>
              </a:ext>
            </a:extLst>
          </p:cNvPr>
          <p:cNvSpPr/>
          <p:nvPr/>
        </p:nvSpPr>
        <p:spPr>
          <a:xfrm>
            <a:off x="-3539695" y="156039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8120357" y="8469326"/>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204199" y="186463"/>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31" name="Rectangle 30">
            <a:extLst>
              <a:ext uri="{FF2B5EF4-FFF2-40B4-BE49-F238E27FC236}">
                <a16:creationId xmlns:a16="http://schemas.microsoft.com/office/drawing/2014/main" id="{07FF7AB3-E492-14F7-60A1-8B1484E85EB5}"/>
              </a:ext>
            </a:extLst>
          </p:cNvPr>
          <p:cNvSpPr/>
          <p:nvPr/>
        </p:nvSpPr>
        <p:spPr>
          <a:xfrm>
            <a:off x="1055790" y="4711530"/>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32" name="Rectangle 31">
            <a:extLst>
              <a:ext uri="{FF2B5EF4-FFF2-40B4-BE49-F238E27FC236}">
                <a16:creationId xmlns:a16="http://schemas.microsoft.com/office/drawing/2014/main" id="{CD580ABA-0D65-F03F-F6FA-F04B6C3DF95E}"/>
              </a:ext>
            </a:extLst>
          </p:cNvPr>
          <p:cNvSpPr/>
          <p:nvPr/>
        </p:nvSpPr>
        <p:spPr>
          <a:xfrm>
            <a:off x="6902367" y="2491061"/>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Created CSV file</a:t>
            </a:r>
          </a:p>
        </p:txBody>
      </p:sp>
      <p:pic>
        <p:nvPicPr>
          <p:cNvPr id="17" name="Picture 16" descr="A screenshot of a computer&#10;&#10;Description automatically generated">
            <a:extLst>
              <a:ext uri="{FF2B5EF4-FFF2-40B4-BE49-F238E27FC236}">
                <a16:creationId xmlns:a16="http://schemas.microsoft.com/office/drawing/2014/main" id="{101485AA-0368-2698-3678-3B2D7D80F0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8629" y="1158951"/>
            <a:ext cx="5477562" cy="3423476"/>
          </a:xfrm>
          <a:prstGeom prst="rect">
            <a:avLst/>
          </a:prstGeom>
        </p:spPr>
      </p:pic>
      <p:pic>
        <p:nvPicPr>
          <p:cNvPr id="34" name="Picture 33" descr="A screenshot of a computer">
            <a:extLst>
              <a:ext uri="{FF2B5EF4-FFF2-40B4-BE49-F238E27FC236}">
                <a16:creationId xmlns:a16="http://schemas.microsoft.com/office/drawing/2014/main" id="{1FA29B80-8B8B-46AA-D127-4CEEFFE0C7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15811" y="3140273"/>
            <a:ext cx="4914818" cy="3120827"/>
          </a:xfrm>
          <a:prstGeom prst="rect">
            <a:avLst/>
          </a:prstGeom>
        </p:spPr>
      </p:pic>
      <p:pic>
        <p:nvPicPr>
          <p:cNvPr id="36" name="Picture 35" descr="A screen shot of a computer&#10;&#10;Description automatically generated">
            <a:extLst>
              <a:ext uri="{FF2B5EF4-FFF2-40B4-BE49-F238E27FC236}">
                <a16:creationId xmlns:a16="http://schemas.microsoft.com/office/drawing/2014/main" id="{0C544CE5-1AE9-C5C4-AEBE-89C7D001D2B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784" y="7159458"/>
            <a:ext cx="5265251" cy="3155037"/>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7D23F226-2222-3EE4-2789-07F4FB2EB0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636697" y="-3203332"/>
            <a:ext cx="4777621" cy="2986013"/>
          </a:xfrm>
          <a:prstGeom prst="rect">
            <a:avLst/>
          </a:prstGeom>
        </p:spPr>
      </p:pic>
    </p:spTree>
    <p:extLst>
      <p:ext uri="{BB962C8B-B14F-4D97-AF65-F5344CB8AC3E}">
        <p14:creationId xmlns:p14="http://schemas.microsoft.com/office/powerpoint/2010/main" val="1558853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5167219" y="8682369"/>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849448" y="-103071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pic>
        <p:nvPicPr>
          <p:cNvPr id="17" name="Picture 16" descr="A screenshot of a computer&#10;&#10;Description automatically generated">
            <a:extLst>
              <a:ext uri="{FF2B5EF4-FFF2-40B4-BE49-F238E27FC236}">
                <a16:creationId xmlns:a16="http://schemas.microsoft.com/office/drawing/2014/main" id="{101485AA-0368-2698-3678-3B2D7D80F0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2536" y="7025238"/>
            <a:ext cx="5477562" cy="3423476"/>
          </a:xfrm>
          <a:prstGeom prst="rect">
            <a:avLst/>
          </a:prstGeom>
        </p:spPr>
      </p:pic>
      <p:pic>
        <p:nvPicPr>
          <p:cNvPr id="34" name="Picture 33" descr="A screenshot of a computer">
            <a:extLst>
              <a:ext uri="{FF2B5EF4-FFF2-40B4-BE49-F238E27FC236}">
                <a16:creationId xmlns:a16="http://schemas.microsoft.com/office/drawing/2014/main" id="{1FA29B80-8B8B-46AA-D127-4CEEFFE0C7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32037" y="-3362887"/>
            <a:ext cx="4914818" cy="3120827"/>
          </a:xfrm>
          <a:prstGeom prst="rect">
            <a:avLst/>
          </a:prstGeom>
        </p:spPr>
      </p:pic>
      <p:pic>
        <p:nvPicPr>
          <p:cNvPr id="36" name="Picture 35" descr="A screen shot of a computer&#10;&#10;Description automatically generated">
            <a:extLst>
              <a:ext uri="{FF2B5EF4-FFF2-40B4-BE49-F238E27FC236}">
                <a16:creationId xmlns:a16="http://schemas.microsoft.com/office/drawing/2014/main" id="{0C544CE5-1AE9-C5C4-AEBE-89C7D001D2B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784" y="7159458"/>
            <a:ext cx="5265251" cy="3155037"/>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7D23F226-2222-3EE4-2789-07F4FB2EB0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636697" y="-3203332"/>
            <a:ext cx="4777621" cy="2986013"/>
          </a:xfrm>
          <a:prstGeom prst="rect">
            <a:avLst/>
          </a:prstGeom>
        </p:spPr>
      </p:pic>
      <p:sp>
        <p:nvSpPr>
          <p:cNvPr id="24" name="Rectangle 23">
            <a:extLst>
              <a:ext uri="{FF2B5EF4-FFF2-40B4-BE49-F238E27FC236}">
                <a16:creationId xmlns:a16="http://schemas.microsoft.com/office/drawing/2014/main" id="{66E5579D-70F9-69FE-D0BF-FF53582D1E51}"/>
              </a:ext>
            </a:extLst>
          </p:cNvPr>
          <p:cNvSpPr/>
          <p:nvPr/>
        </p:nvSpPr>
        <p:spPr>
          <a:xfrm>
            <a:off x="70722" y="22690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15" name="Subtitle 2">
            <a:extLst>
              <a:ext uri="{FF2B5EF4-FFF2-40B4-BE49-F238E27FC236}">
                <a16:creationId xmlns:a16="http://schemas.microsoft.com/office/drawing/2014/main" id="{89C00776-DDF9-5130-3C09-020BC6FBFFBC}"/>
              </a:ext>
            </a:extLst>
          </p:cNvPr>
          <p:cNvSpPr>
            <a:spLocks noGrp="1"/>
          </p:cNvSpPr>
          <p:nvPr>
            <p:ph type="subTitle" idx="1"/>
          </p:nvPr>
        </p:nvSpPr>
        <p:spPr>
          <a:xfrm>
            <a:off x="925351" y="1374338"/>
            <a:ext cx="9501883" cy="4416862"/>
          </a:xfrm>
        </p:spPr>
        <p:txBody>
          <a:bodyPr>
            <a:normAutofit lnSpcReduction="10000"/>
          </a:bodyPr>
          <a:lstStyle/>
          <a:p>
            <a:pPr marL="285750" indent="-285750" algn="just">
              <a:buFont typeface="Arial" panose="020B0604020202020204" pitchFamily="34" charset="0"/>
              <a:buChar char="•"/>
            </a:pPr>
            <a:r>
              <a:rPr lang="en-US" b="0" i="0" dirty="0">
                <a:solidFill>
                  <a:schemeClr val="bg1"/>
                </a:solidFill>
                <a:effectLst/>
                <a:latin typeface="Tw Cen MT (Body)"/>
              </a:rPr>
              <a:t>offers a modern and efficient solution for tracking attendance in various settings, including schools, businesses, and organizations.</a:t>
            </a:r>
          </a:p>
          <a:p>
            <a:pPr marL="285750" indent="-285750" algn="just">
              <a:buFont typeface="Arial" panose="020B0604020202020204" pitchFamily="34" charset="0"/>
              <a:buChar char="•"/>
            </a:pPr>
            <a:r>
              <a:rPr lang="en-US" b="0" i="0" dirty="0">
                <a:solidFill>
                  <a:schemeClr val="bg1"/>
                </a:solidFill>
                <a:effectLst/>
                <a:latin typeface="Tw Cen MT (Body)"/>
              </a:rPr>
              <a:t>The Automated Classroom Attendance System helps to increase accuracy and speed</a:t>
            </a:r>
            <a:endParaRPr lang="en-IN" b="0" i="0" dirty="0">
              <a:solidFill>
                <a:schemeClr val="bg1"/>
              </a:solidFill>
              <a:effectLst/>
              <a:latin typeface="Tw Cen MT (Body)"/>
            </a:endParaRPr>
          </a:p>
          <a:p>
            <a:pPr marL="285750" indent="-285750" algn="just">
              <a:buFont typeface="Arial" panose="020B0604020202020204" pitchFamily="34" charset="0"/>
              <a:buChar char="•"/>
            </a:pPr>
            <a:r>
              <a:rPr lang="en-US" b="0" i="0" dirty="0">
                <a:solidFill>
                  <a:schemeClr val="bg1"/>
                </a:solidFill>
                <a:effectLst/>
                <a:latin typeface="Tw Cen MT (Body)"/>
              </a:rPr>
              <a:t>Face recognition attendance systems’ appeal is enhanced further by their fast image processing time and ease of integration.</a:t>
            </a:r>
          </a:p>
          <a:p>
            <a:pPr marL="285750" indent="-285750" algn="just">
              <a:buFont typeface="Arial" panose="020B0604020202020204" pitchFamily="34" charset="0"/>
              <a:buChar char="•"/>
            </a:pPr>
            <a:r>
              <a:rPr lang="en-US" b="0" i="0" dirty="0">
                <a:solidFill>
                  <a:schemeClr val="bg1"/>
                </a:solidFill>
                <a:effectLst/>
                <a:latin typeface="Tw Cen MT (Body)"/>
              </a:rPr>
              <a:t>Despite its numerous benefits, it is essential to acknowledge and address potential challenges associated with privacy concerns and ethical considerations.</a:t>
            </a:r>
          </a:p>
          <a:p>
            <a:pPr marL="285750" indent="-285750" algn="just">
              <a:buFont typeface="Arial" panose="020B0604020202020204" pitchFamily="34" charset="0"/>
              <a:buChar char="•"/>
            </a:pPr>
            <a:r>
              <a:rPr lang="en-US" b="0" i="0" dirty="0">
                <a:solidFill>
                  <a:schemeClr val="bg1"/>
                </a:solidFill>
                <a:effectLst/>
                <a:latin typeface="Tw Cen MT (Body)"/>
              </a:rPr>
              <a:t>If your school or college is still using a manual or fingerprint biometric attendance system, it’s time to switch to a facial recognition attendance system.</a:t>
            </a:r>
          </a:p>
          <a:p>
            <a:pPr marL="285750" indent="-285750" algn="just">
              <a:buFont typeface="Arial" panose="020B0604020202020204" pitchFamily="34" charset="0"/>
              <a:buChar char="•"/>
            </a:pPr>
            <a:endParaRPr lang="en-IN" sz="3200" dirty="0">
              <a:solidFill>
                <a:schemeClr val="bg1"/>
              </a:solidFill>
              <a:effectLst/>
              <a:latin typeface="Tw Cen MT (Body)"/>
              <a:ea typeface="Calibri" panose="020F0502020204030204" pitchFamily="34" charset="0"/>
            </a:endParaRPr>
          </a:p>
          <a:p>
            <a:pPr marL="285750" indent="-285750" algn="just">
              <a:buFont typeface="Arial" panose="020B0604020202020204" pitchFamily="34" charset="0"/>
              <a:buChar char="•"/>
            </a:pPr>
            <a:endParaRPr lang="en-IN" sz="3200" dirty="0">
              <a:solidFill>
                <a:schemeClr val="bg1"/>
              </a:solidFill>
              <a:effectLst/>
              <a:latin typeface="Tw Cen MT (Body)"/>
              <a:ea typeface="Calibri" panose="020F0502020204030204" pitchFamily="34" charset="0"/>
            </a:endParaRPr>
          </a:p>
          <a:p>
            <a:pPr marL="285750" indent="-285750" algn="just">
              <a:buFont typeface="Arial" panose="020B0604020202020204" pitchFamily="34" charset="0"/>
              <a:buChar char="•"/>
            </a:pPr>
            <a:endParaRPr lang="en-IN" sz="4000" dirty="0">
              <a:solidFill>
                <a:schemeClr val="bg1"/>
              </a:solidFill>
              <a:latin typeface="Tw Cen MT (Body)"/>
            </a:endParaRPr>
          </a:p>
        </p:txBody>
      </p:sp>
    </p:spTree>
    <p:extLst>
      <p:ext uri="{BB962C8B-B14F-4D97-AF65-F5344CB8AC3E}">
        <p14:creationId xmlns:p14="http://schemas.microsoft.com/office/powerpoint/2010/main" val="2097385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6485239" y="6762145"/>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05363" y="-706164"/>
            <a:ext cx="11988757" cy="7535888"/>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849448" y="-103071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pic>
        <p:nvPicPr>
          <p:cNvPr id="17" name="Picture 16" descr="A screenshot of a computer&#10;&#10;Description automatically generated">
            <a:extLst>
              <a:ext uri="{FF2B5EF4-FFF2-40B4-BE49-F238E27FC236}">
                <a16:creationId xmlns:a16="http://schemas.microsoft.com/office/drawing/2014/main" id="{101485AA-0368-2698-3678-3B2D7D80F0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2536" y="7025238"/>
            <a:ext cx="5477562" cy="3423476"/>
          </a:xfrm>
          <a:prstGeom prst="rect">
            <a:avLst/>
          </a:prstGeom>
        </p:spPr>
      </p:pic>
      <p:pic>
        <p:nvPicPr>
          <p:cNvPr id="34" name="Picture 33" descr="A screenshot of a computer">
            <a:extLst>
              <a:ext uri="{FF2B5EF4-FFF2-40B4-BE49-F238E27FC236}">
                <a16:creationId xmlns:a16="http://schemas.microsoft.com/office/drawing/2014/main" id="{1FA29B80-8B8B-46AA-D127-4CEEFFE0C71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32037" y="-3362887"/>
            <a:ext cx="4914818" cy="3120827"/>
          </a:xfrm>
          <a:prstGeom prst="rect">
            <a:avLst/>
          </a:prstGeom>
        </p:spPr>
      </p:pic>
      <p:pic>
        <p:nvPicPr>
          <p:cNvPr id="36" name="Picture 35" descr="A screen shot of a computer&#10;&#10;Description automatically generated">
            <a:extLst>
              <a:ext uri="{FF2B5EF4-FFF2-40B4-BE49-F238E27FC236}">
                <a16:creationId xmlns:a16="http://schemas.microsoft.com/office/drawing/2014/main" id="{0C544CE5-1AE9-C5C4-AEBE-89C7D001D2B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4784" y="7159458"/>
            <a:ext cx="5265251" cy="3155037"/>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7D23F226-2222-3EE4-2789-07F4FB2EB0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636697" y="-3203332"/>
            <a:ext cx="4777621" cy="2986013"/>
          </a:xfrm>
          <a:prstGeom prst="rect">
            <a:avLst/>
          </a:prstGeom>
        </p:spPr>
      </p:pic>
      <p:sp>
        <p:nvSpPr>
          <p:cNvPr id="24" name="Rectangle 23">
            <a:extLst>
              <a:ext uri="{FF2B5EF4-FFF2-40B4-BE49-F238E27FC236}">
                <a16:creationId xmlns:a16="http://schemas.microsoft.com/office/drawing/2014/main" id="{66E5579D-70F9-69FE-D0BF-FF53582D1E51}"/>
              </a:ext>
            </a:extLst>
          </p:cNvPr>
          <p:cNvSpPr/>
          <p:nvPr/>
        </p:nvSpPr>
        <p:spPr>
          <a:xfrm>
            <a:off x="1250924" y="-71248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30" name="Rectangle 29">
            <a:extLst>
              <a:ext uri="{FF2B5EF4-FFF2-40B4-BE49-F238E27FC236}">
                <a16:creationId xmlns:a16="http://schemas.microsoft.com/office/drawing/2014/main" id="{223C75C2-8117-EA5F-CC18-BCE1F31A5128}"/>
              </a:ext>
            </a:extLst>
          </p:cNvPr>
          <p:cNvSpPr/>
          <p:nvPr/>
        </p:nvSpPr>
        <p:spPr>
          <a:xfrm>
            <a:off x="-224344" y="4781806"/>
            <a:ext cx="11988757" cy="923330"/>
          </a:xfrm>
          <a:prstGeom prst="rect">
            <a:avLst/>
          </a:prstGeom>
          <a:noFill/>
        </p:spPr>
        <p:txBody>
          <a:bodyPr wrap="square" lIns="91440" tIns="45720" rIns="91440" bIns="45720">
            <a:spAutoFit/>
          </a:bodyPr>
          <a:lstStyle/>
          <a:p>
            <a:pPr algn="ctr"/>
            <a:r>
              <a:rPr lang="en-IN" sz="5400"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THANK YOU</a:t>
            </a:r>
            <a:endPar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endParaRPr>
          </a:p>
        </p:txBody>
      </p:sp>
    </p:spTree>
    <p:extLst>
      <p:ext uri="{BB962C8B-B14F-4D97-AF65-F5344CB8AC3E}">
        <p14:creationId xmlns:p14="http://schemas.microsoft.com/office/powerpoint/2010/main" val="1239352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53380" y="34536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239" y="3022329"/>
            <a:ext cx="6102125" cy="3835671"/>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6082303" y="1274187"/>
            <a:ext cx="4915855"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36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19D9B961-4B3E-D14D-7DE3-E4DB814FC28D}"/>
              </a:ext>
            </a:extLst>
          </p:cNvPr>
          <p:cNvGrpSpPr/>
          <p:nvPr/>
        </p:nvGrpSpPr>
        <p:grpSpPr>
          <a:xfrm>
            <a:off x="4716596" y="1942518"/>
            <a:ext cx="6437913" cy="4751893"/>
            <a:chOff x="4716596" y="1942518"/>
            <a:chExt cx="6437913" cy="4751893"/>
          </a:xfrm>
        </p:grpSpPr>
        <p:sp>
          <p:nvSpPr>
            <p:cNvPr id="12" name="Rectangle 11">
              <a:extLst>
                <a:ext uri="{FF2B5EF4-FFF2-40B4-BE49-F238E27FC236}">
                  <a16:creationId xmlns:a16="http://schemas.microsoft.com/office/drawing/2014/main" id="{F57480ED-E09E-B21D-405C-EFA9613E2017}"/>
                </a:ext>
              </a:extLst>
            </p:cNvPr>
            <p:cNvSpPr/>
            <p:nvPr/>
          </p:nvSpPr>
          <p:spPr>
            <a:xfrm>
              <a:off x="4716596" y="1942518"/>
              <a:ext cx="4915855" cy="584775"/>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869723" y="2606830"/>
              <a:ext cx="4284786"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50729" y="4187289"/>
              <a:ext cx="4560814"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A883F400-4143-90C0-F8EE-172A50934BDC}"/>
                </a:ext>
              </a:extLst>
            </p:cNvPr>
            <p:cNvSpPr/>
            <p:nvPr/>
          </p:nvSpPr>
          <p:spPr>
            <a:xfrm>
              <a:off x="6455089" y="343239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22" name="Rectangle 21">
              <a:extLst>
                <a:ext uri="{FF2B5EF4-FFF2-40B4-BE49-F238E27FC236}">
                  <a16:creationId xmlns:a16="http://schemas.microsoft.com/office/drawing/2014/main" id="{EB7289FF-3FEB-0D3B-25EA-518CB62DC9A9}"/>
                </a:ext>
              </a:extLst>
            </p:cNvPr>
            <p:cNvSpPr/>
            <p:nvPr/>
          </p:nvSpPr>
          <p:spPr>
            <a:xfrm>
              <a:off x="6629262" y="4858446"/>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6629262" y="5493829"/>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4" name="Rectangle 23">
              <a:extLst>
                <a:ext uri="{FF2B5EF4-FFF2-40B4-BE49-F238E27FC236}">
                  <a16:creationId xmlns:a16="http://schemas.microsoft.com/office/drawing/2014/main" id="{66E5579D-70F9-69FE-D0BF-FF53582D1E51}"/>
                </a:ext>
              </a:extLst>
            </p:cNvPr>
            <p:cNvSpPr/>
            <p:nvPr/>
          </p:nvSpPr>
          <p:spPr>
            <a:xfrm>
              <a:off x="6711325" y="6109636"/>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446" y="805572"/>
            <a:ext cx="5129834" cy="5371609"/>
          </a:xfrm>
          <a:prstGeom prst="rect">
            <a:avLst/>
          </a:prstGeom>
        </p:spPr>
      </p:pic>
      <p:sp>
        <p:nvSpPr>
          <p:cNvPr id="27" name="Rectangle: Rounded Corners 26">
            <a:extLst>
              <a:ext uri="{FF2B5EF4-FFF2-40B4-BE49-F238E27FC236}">
                <a16:creationId xmlns:a16="http://schemas.microsoft.com/office/drawing/2014/main" id="{FA4045A6-5DA8-C067-3E14-A2BCC7FEBAE4}"/>
              </a:ext>
            </a:extLst>
          </p:cNvPr>
          <p:cNvSpPr/>
          <p:nvPr/>
        </p:nvSpPr>
        <p:spPr>
          <a:xfrm>
            <a:off x="8467873" y="7473807"/>
            <a:ext cx="3731522" cy="3441915"/>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descr="A person looking at a cellphone with a person scanning his face">
            <a:extLst>
              <a:ext uri="{FF2B5EF4-FFF2-40B4-BE49-F238E27FC236}">
                <a16:creationId xmlns:a16="http://schemas.microsoft.com/office/drawing/2014/main" id="{424A6936-E174-5063-ACA3-615EB1F482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42778" y="1742878"/>
            <a:ext cx="4448330" cy="3372243"/>
          </a:xfrm>
          <a:prstGeom prst="rect">
            <a:avLst/>
          </a:prstGeom>
        </p:spPr>
      </p:pic>
    </p:spTree>
    <p:extLst>
      <p:ext uri="{BB962C8B-B14F-4D97-AF65-F5344CB8AC3E}">
        <p14:creationId xmlns:p14="http://schemas.microsoft.com/office/powerpoint/2010/main" val="625168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3117" y="371272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455657" y="251158"/>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172" y="-2363927"/>
            <a:ext cx="5129834" cy="4216852"/>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9484695" y="7062898"/>
            <a:ext cx="3731522" cy="3441915"/>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4702" y="2005559"/>
            <a:ext cx="4148935" cy="3145274"/>
          </a:xfrm>
          <a:prstGeom prst="rect">
            <a:avLst/>
          </a:prstGeom>
        </p:spPr>
      </p:pic>
      <p:sp>
        <p:nvSpPr>
          <p:cNvPr id="8" name="Rectangle 7">
            <a:extLst>
              <a:ext uri="{FF2B5EF4-FFF2-40B4-BE49-F238E27FC236}">
                <a16:creationId xmlns:a16="http://schemas.microsoft.com/office/drawing/2014/main" id="{3DEFD5F6-CB83-8429-A2B5-FC6E6277FEDE}"/>
              </a:ext>
            </a:extLst>
          </p:cNvPr>
          <p:cNvSpPr/>
          <p:nvPr/>
        </p:nvSpPr>
        <p:spPr>
          <a:xfrm>
            <a:off x="-6641156" y="1854949"/>
            <a:ext cx="4915855" cy="584775"/>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grpSp>
        <p:nvGrpSpPr>
          <p:cNvPr id="27" name="Group 26">
            <a:extLst>
              <a:ext uri="{FF2B5EF4-FFF2-40B4-BE49-F238E27FC236}">
                <a16:creationId xmlns:a16="http://schemas.microsoft.com/office/drawing/2014/main" id="{016C4557-E386-F50B-7024-50E4CE42FF80}"/>
              </a:ext>
            </a:extLst>
          </p:cNvPr>
          <p:cNvGrpSpPr/>
          <p:nvPr/>
        </p:nvGrpSpPr>
        <p:grpSpPr>
          <a:xfrm>
            <a:off x="-5207023" y="2519261"/>
            <a:ext cx="5003780" cy="4087581"/>
            <a:chOff x="-5207023" y="2519261"/>
            <a:chExt cx="5003780" cy="4087581"/>
          </a:xfrm>
        </p:grpSpPr>
        <p:sp>
          <p:nvSpPr>
            <p:cNvPr id="15" name="Rectangle 14">
              <a:extLst>
                <a:ext uri="{FF2B5EF4-FFF2-40B4-BE49-F238E27FC236}">
                  <a16:creationId xmlns:a16="http://schemas.microsoft.com/office/drawing/2014/main" id="{D9DC798A-9E50-6DFF-01B8-D7D342B1F482}"/>
                </a:ext>
              </a:extLst>
            </p:cNvPr>
            <p:cNvSpPr/>
            <p:nvPr/>
          </p:nvSpPr>
          <p:spPr>
            <a:xfrm>
              <a:off x="-4488029" y="2519261"/>
              <a:ext cx="4284786"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6" name="Rectangle 15">
              <a:extLst>
                <a:ext uri="{FF2B5EF4-FFF2-40B4-BE49-F238E27FC236}">
                  <a16:creationId xmlns:a16="http://schemas.microsoft.com/office/drawing/2014/main" id="{6DD5A1E5-F125-59A7-BC07-CAE6DCEB1B7A}"/>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17" name="Rectangle 16">
              <a:extLst>
                <a:ext uri="{FF2B5EF4-FFF2-40B4-BE49-F238E27FC236}">
                  <a16:creationId xmlns:a16="http://schemas.microsoft.com/office/drawing/2014/main" id="{81B616E3-4090-63D7-6693-D8A4E64FB6A2}"/>
                </a:ext>
              </a:extLst>
            </p:cNvPr>
            <p:cNvSpPr/>
            <p:nvPr/>
          </p:nvSpPr>
          <p:spPr>
            <a:xfrm>
              <a:off x="-4902663" y="3344828"/>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18" name="Rectangle 17">
              <a:extLst>
                <a:ext uri="{FF2B5EF4-FFF2-40B4-BE49-F238E27FC236}">
                  <a16:creationId xmlns:a16="http://schemas.microsoft.com/office/drawing/2014/main" id="{89388C3D-CB97-CF34-8E7C-4B912E9CACD9}"/>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1" name="Rectangle 20">
              <a:extLst>
                <a:ext uri="{FF2B5EF4-FFF2-40B4-BE49-F238E27FC236}">
                  <a16:creationId xmlns:a16="http://schemas.microsoft.com/office/drawing/2014/main" id="{2EC3086C-5A61-9FE8-AA65-F3976C14498F}"/>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5" name="Rectangle 24">
              <a:extLst>
                <a:ext uri="{FF2B5EF4-FFF2-40B4-BE49-F238E27FC236}">
                  <a16:creationId xmlns:a16="http://schemas.microsoft.com/office/drawing/2014/main" id="{B5B14833-0BF3-675C-0036-75EEE212A7A7}"/>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sp>
        <p:nvSpPr>
          <p:cNvPr id="28" name="Subtitle 2">
            <a:extLst>
              <a:ext uri="{FF2B5EF4-FFF2-40B4-BE49-F238E27FC236}">
                <a16:creationId xmlns:a16="http://schemas.microsoft.com/office/drawing/2014/main" id="{D576A5B5-1CD2-378D-19A9-353C6BBA26FA}"/>
              </a:ext>
            </a:extLst>
          </p:cNvPr>
          <p:cNvSpPr>
            <a:spLocks noGrp="1"/>
          </p:cNvSpPr>
          <p:nvPr>
            <p:ph type="subTitle" idx="1"/>
          </p:nvPr>
        </p:nvSpPr>
        <p:spPr>
          <a:xfrm>
            <a:off x="443510" y="1020600"/>
            <a:ext cx="7960261" cy="5475178"/>
          </a:xfrm>
        </p:spPr>
        <p:txBody>
          <a:bodyPr>
            <a:normAutofit fontScale="92500" lnSpcReduction="20000"/>
          </a:bodyPr>
          <a:lstStyle/>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Attendance is prime important for both the teacher and student of an educational organization. So it is very important to keep record of the attendance. The problem arises when we think about the traditional process of taking attendance in class room.</a:t>
            </a:r>
          </a:p>
          <a:p>
            <a:pPr marL="285750" indent="-285750" algn="just">
              <a:buFont typeface="Arial" panose="020B0604020202020204" pitchFamily="34" charset="0"/>
              <a:buChar char="•"/>
            </a:pPr>
            <a:r>
              <a:rPr lang="en-IN" sz="2200" dirty="0">
                <a:solidFill>
                  <a:schemeClr val="bg1"/>
                </a:solidFill>
                <a:effectLst/>
                <a:latin typeface="Tw Cen MT (Body)"/>
              </a:rPr>
              <a:t>Traditional ways of taking attendance </a:t>
            </a:r>
            <a:r>
              <a:rPr lang="en-IN" sz="2200" dirty="0">
                <a:solidFill>
                  <a:schemeClr val="bg1"/>
                </a:solidFill>
                <a:effectLst/>
                <a:latin typeface="Tw Cen MT (Body)"/>
                <a:ea typeface="Calibri" panose="020F0502020204030204" pitchFamily="34" charset="0"/>
              </a:rPr>
              <a:t>is not only a problem of time consumption but also it needs energy, so an automatic attendance system can solve all above problems. </a:t>
            </a:r>
            <a:endParaRPr lang="en-US" sz="2200" dirty="0">
              <a:solidFill>
                <a:schemeClr val="bg1"/>
              </a:solidFill>
              <a:latin typeface="Tw Cen MT (Body)"/>
            </a:endParaRPr>
          </a:p>
          <a:p>
            <a:pPr marL="285750" indent="-285750" algn="just">
              <a:buFont typeface="Arial" panose="020B0604020202020204" pitchFamily="34" charset="0"/>
              <a:buChar char="•"/>
            </a:pPr>
            <a:r>
              <a:rPr lang="en-US" sz="2200" dirty="0">
                <a:solidFill>
                  <a:schemeClr val="bg1"/>
                </a:solidFill>
                <a:latin typeface="Tw Cen MT (Body)"/>
              </a:rPr>
              <a:t>Currently available automatic attendance systems are : </a:t>
            </a:r>
          </a:p>
          <a:p>
            <a:pPr marL="742950" lvl="1"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biometric technique</a:t>
            </a:r>
            <a:endParaRPr lang="en-US" sz="2200" dirty="0">
              <a:solidFill>
                <a:schemeClr val="bg1"/>
              </a:solidFill>
              <a:effectLst/>
              <a:latin typeface="Tw Cen MT (Body)"/>
              <a:ea typeface="Calibri" panose="020F0502020204030204" pitchFamily="34" charset="0"/>
            </a:endParaRPr>
          </a:p>
          <a:p>
            <a:pPr marL="742950" lvl="1"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RFID system</a:t>
            </a:r>
          </a:p>
          <a:p>
            <a:pPr lvl="1" algn="just"/>
            <a:r>
              <a:rPr lang="en-IN" sz="2200" dirty="0">
                <a:solidFill>
                  <a:schemeClr val="bg1"/>
                </a:solidFill>
                <a:effectLst/>
                <a:latin typeface="Tw Cen MT (Body)"/>
                <a:ea typeface="Calibri" panose="020F0502020204030204" pitchFamily="34" charset="0"/>
              </a:rPr>
              <a:t>Although it is automatic and a step ahead of traditional method it fails to meet the time constraint. The student has to wait in queue for giving attendance, which is time taking.</a:t>
            </a:r>
            <a:endParaRPr lang="en-US" sz="2200" dirty="0">
              <a:solidFill>
                <a:schemeClr val="bg1"/>
              </a:solidFill>
              <a:effectLst/>
              <a:latin typeface="Tw Cen MT (Body)"/>
              <a:ea typeface="Calibri" panose="020F0502020204030204" pitchFamily="34" charset="0"/>
            </a:endParaRP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This project introduces an involuntary attendance marking system.</a:t>
            </a: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The system can be also implemented during exam sessions or in other teaching activities where attendance is highly essential.</a:t>
            </a:r>
          </a:p>
          <a:p>
            <a:pPr marL="285750" indent="-285750" algn="just">
              <a:buFont typeface="Arial" panose="020B0604020202020204" pitchFamily="34" charset="0"/>
              <a:buChar char="•"/>
            </a:pPr>
            <a:r>
              <a:rPr lang="en-IN" sz="2200" dirty="0">
                <a:solidFill>
                  <a:schemeClr val="bg1"/>
                </a:solidFill>
                <a:effectLst/>
                <a:latin typeface="Tw Cen MT (Body)"/>
                <a:ea typeface="Calibri" panose="020F0502020204030204" pitchFamily="34" charset="0"/>
              </a:rPr>
              <a:t>This system eliminates classical student identification such as calling name of the student, or checking respective identification cards of the student, which can not only interfere with the ongoing teaching process, but also can be stressful for students during examination sessions.</a:t>
            </a:r>
          </a:p>
          <a:p>
            <a:pPr algn="just"/>
            <a:endParaRPr lang="en-US" sz="2000" dirty="0">
              <a:solidFill>
                <a:schemeClr val="bg1"/>
              </a:solidFill>
              <a:effectLst/>
              <a:latin typeface="Tw Cen MT (Body)"/>
              <a:ea typeface="Calibri" panose="020F0502020204030204" pitchFamily="34" charset="0"/>
            </a:endParaRPr>
          </a:p>
        </p:txBody>
      </p:sp>
    </p:spTree>
    <p:extLst>
      <p:ext uri="{BB962C8B-B14F-4D97-AF65-F5344CB8AC3E}">
        <p14:creationId xmlns:p14="http://schemas.microsoft.com/office/powerpoint/2010/main" val="3769939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0161" y="372021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776833" y="46387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167" y="-2470814"/>
            <a:ext cx="5129834" cy="4216852"/>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8491249" y="2139498"/>
            <a:ext cx="3229995" cy="3067779"/>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25" name="Group 24">
            <a:extLst>
              <a:ext uri="{FF2B5EF4-FFF2-40B4-BE49-F238E27FC236}">
                <a16:creationId xmlns:a16="http://schemas.microsoft.com/office/drawing/2014/main" id="{B5FDD8B3-36AF-38A5-8C58-CB3B167121DD}"/>
              </a:ext>
            </a:extLst>
          </p:cNvPr>
          <p:cNvGrpSpPr/>
          <p:nvPr/>
        </p:nvGrpSpPr>
        <p:grpSpPr>
          <a:xfrm>
            <a:off x="9704092" y="7068647"/>
            <a:ext cx="4569330" cy="4885537"/>
            <a:chOff x="7194213" y="1488950"/>
            <a:chExt cx="4569330" cy="4885537"/>
          </a:xfrm>
        </p:grpSpPr>
        <p:sp>
          <p:nvSpPr>
            <p:cNvPr id="27" name="Arrow: Pentagon 26">
              <a:extLst>
                <a:ext uri="{FF2B5EF4-FFF2-40B4-BE49-F238E27FC236}">
                  <a16:creationId xmlns:a16="http://schemas.microsoft.com/office/drawing/2014/main" id="{B063EDE3-AD3A-DB7D-B66E-78E492DC60D2}"/>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8" name="Rectangle: Rounded Corners 27">
              <a:extLst>
                <a:ext uri="{FF2B5EF4-FFF2-40B4-BE49-F238E27FC236}">
                  <a16:creationId xmlns:a16="http://schemas.microsoft.com/office/drawing/2014/main" id="{986A56C1-155D-8A2E-ADE6-7B79AE80ACF9}"/>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9" name="Rectangle: Rounded Corners 28">
              <a:extLst>
                <a:ext uri="{FF2B5EF4-FFF2-40B4-BE49-F238E27FC236}">
                  <a16:creationId xmlns:a16="http://schemas.microsoft.com/office/drawing/2014/main" id="{13B125EC-2D6D-D77D-2E5B-95CA23E26A94}"/>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30" name="Rectangle: Rounded Corners 29">
              <a:extLst>
                <a:ext uri="{FF2B5EF4-FFF2-40B4-BE49-F238E27FC236}">
                  <a16:creationId xmlns:a16="http://schemas.microsoft.com/office/drawing/2014/main" id="{D72CDD9A-1438-5240-9EED-113A22B8452A}"/>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31" name="Picture 30" descr="A blue x in a white circle&#10;&#10;Description automatically generated">
              <a:extLst>
                <a:ext uri="{FF2B5EF4-FFF2-40B4-BE49-F238E27FC236}">
                  <a16:creationId xmlns:a16="http://schemas.microsoft.com/office/drawing/2014/main" id="{4FBE0A8A-3CD9-ABFD-2658-CBA6FE5615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32" name="Picture 31" descr="A computer with a gear on it&#10;&#10;Description automatically generated">
              <a:extLst>
                <a:ext uri="{FF2B5EF4-FFF2-40B4-BE49-F238E27FC236}">
                  <a16:creationId xmlns:a16="http://schemas.microsoft.com/office/drawing/2014/main" id="{DD5D7DAE-CC45-6760-2177-B25DCE549D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33" name="Picture 32" descr="A blue and yellow logo&#10;&#10;Description automatically generated">
              <a:extLst>
                <a:ext uri="{FF2B5EF4-FFF2-40B4-BE49-F238E27FC236}">
                  <a16:creationId xmlns:a16="http://schemas.microsoft.com/office/drawing/2014/main" id="{1C06849B-8B53-3256-6B1F-3B530E85E8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sp>
        <p:nvSpPr>
          <p:cNvPr id="35" name="Rectangle 34">
            <a:extLst>
              <a:ext uri="{FF2B5EF4-FFF2-40B4-BE49-F238E27FC236}">
                <a16:creationId xmlns:a16="http://schemas.microsoft.com/office/drawing/2014/main" id="{8BBA452D-8B4F-20C1-9EC5-F8EFEB5C9247}"/>
              </a:ext>
            </a:extLst>
          </p:cNvPr>
          <p:cNvSpPr/>
          <p:nvPr/>
        </p:nvSpPr>
        <p:spPr>
          <a:xfrm>
            <a:off x="-4488029" y="2519261"/>
            <a:ext cx="4284786"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grpSp>
        <p:nvGrpSpPr>
          <p:cNvPr id="41" name="Group 40">
            <a:extLst>
              <a:ext uri="{FF2B5EF4-FFF2-40B4-BE49-F238E27FC236}">
                <a16:creationId xmlns:a16="http://schemas.microsoft.com/office/drawing/2014/main" id="{0E6A14B8-3437-C531-3566-A17C1A9D4896}"/>
              </a:ext>
            </a:extLst>
          </p:cNvPr>
          <p:cNvGrpSpPr/>
          <p:nvPr/>
        </p:nvGrpSpPr>
        <p:grpSpPr>
          <a:xfrm>
            <a:off x="-5207023" y="3344828"/>
            <a:ext cx="5003780" cy="3262014"/>
            <a:chOff x="-5207023" y="3344828"/>
            <a:chExt cx="5003780" cy="3262014"/>
          </a:xfrm>
        </p:grpSpPr>
        <p:sp>
          <p:nvSpPr>
            <p:cNvPr id="36" name="Rectangle 35">
              <a:extLst>
                <a:ext uri="{FF2B5EF4-FFF2-40B4-BE49-F238E27FC236}">
                  <a16:creationId xmlns:a16="http://schemas.microsoft.com/office/drawing/2014/main" id="{02DFD17A-DF45-827E-10FC-EAE44DC5479F}"/>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37" name="Rectangle 36">
              <a:extLst>
                <a:ext uri="{FF2B5EF4-FFF2-40B4-BE49-F238E27FC236}">
                  <a16:creationId xmlns:a16="http://schemas.microsoft.com/office/drawing/2014/main" id="{47CB26B4-6BB9-F66D-7CF3-A43507994691}"/>
                </a:ext>
              </a:extLst>
            </p:cNvPr>
            <p:cNvSpPr/>
            <p:nvPr/>
          </p:nvSpPr>
          <p:spPr>
            <a:xfrm>
              <a:off x="-4902663" y="3344828"/>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38" name="Rectangle 37">
              <a:extLst>
                <a:ext uri="{FF2B5EF4-FFF2-40B4-BE49-F238E27FC236}">
                  <a16:creationId xmlns:a16="http://schemas.microsoft.com/office/drawing/2014/main" id="{FE773CEF-AC0C-CB14-E0A9-4E6D16B14B65}"/>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39" name="Rectangle 38">
              <a:extLst>
                <a:ext uri="{FF2B5EF4-FFF2-40B4-BE49-F238E27FC236}">
                  <a16:creationId xmlns:a16="http://schemas.microsoft.com/office/drawing/2014/main" id="{5AE28158-E0FB-49FE-0294-D79C0F69A853}"/>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40" name="Rectangle 39">
              <a:extLst>
                <a:ext uri="{FF2B5EF4-FFF2-40B4-BE49-F238E27FC236}">
                  <a16:creationId xmlns:a16="http://schemas.microsoft.com/office/drawing/2014/main" id="{CC96AB67-DAF9-499E-CC51-FA9283E21D7C}"/>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sp>
        <p:nvSpPr>
          <p:cNvPr id="42" name="Text Placeholder 3">
            <a:extLst>
              <a:ext uri="{FF2B5EF4-FFF2-40B4-BE49-F238E27FC236}">
                <a16:creationId xmlns:a16="http://schemas.microsoft.com/office/drawing/2014/main" id="{90A25F21-0616-28A4-945C-3B83FA834844}"/>
              </a:ext>
            </a:extLst>
          </p:cNvPr>
          <p:cNvSpPr txBox="1">
            <a:spLocks/>
          </p:cNvSpPr>
          <p:nvPr/>
        </p:nvSpPr>
        <p:spPr>
          <a:xfrm>
            <a:off x="799415" y="1492744"/>
            <a:ext cx="7561596" cy="460079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1"/>
                </a:solidFill>
                <a:latin typeface="Tw Cen MT (Body)"/>
              </a:rPr>
              <a:t>Face recognition Attendance System is developed to facilitate:</a:t>
            </a:r>
          </a:p>
          <a:p>
            <a:pPr marL="285750" indent="-285750" algn="just"/>
            <a:r>
              <a:rPr lang="en-US" dirty="0">
                <a:solidFill>
                  <a:schemeClr val="bg1"/>
                </a:solidFill>
                <a:latin typeface="Tw Cen MT (Body)"/>
              </a:rPr>
              <a:t>To maintain attendance records.</a:t>
            </a:r>
          </a:p>
          <a:p>
            <a:pPr marL="285750" indent="-285750" algn="just"/>
            <a:r>
              <a:rPr lang="en-US" dirty="0">
                <a:solidFill>
                  <a:schemeClr val="bg1"/>
                </a:solidFill>
                <a:latin typeface="Tw Cen MT (Body)"/>
              </a:rPr>
              <a:t>Easier and convenient method than taking attendance manually in classroom.</a:t>
            </a:r>
          </a:p>
          <a:p>
            <a:pPr marL="285750" indent="-285750" algn="just"/>
            <a:r>
              <a:rPr lang="en-US" dirty="0">
                <a:solidFill>
                  <a:schemeClr val="bg1"/>
                </a:solidFill>
                <a:latin typeface="Tw Cen MT (Body)"/>
              </a:rPr>
              <a:t>Using facial recognition technology to identify the person’s facial features and automatically mark attendance.</a:t>
            </a:r>
          </a:p>
          <a:p>
            <a:pPr marL="285750" indent="-285750" algn="just"/>
            <a:r>
              <a:rPr lang="en-US" dirty="0">
                <a:solidFill>
                  <a:schemeClr val="bg1"/>
                </a:solidFill>
                <a:latin typeface="Tw Cen MT (Body)"/>
              </a:rPr>
              <a:t>Less time consuming.</a:t>
            </a:r>
          </a:p>
          <a:p>
            <a:pPr marL="285750" indent="-285750" algn="just"/>
            <a:r>
              <a:rPr lang="en-US" dirty="0">
                <a:solidFill>
                  <a:schemeClr val="bg1"/>
                </a:solidFill>
                <a:latin typeface="Tw Cen MT (Body)"/>
              </a:rPr>
              <a:t>Verry fast than previous methods.</a:t>
            </a:r>
          </a:p>
          <a:p>
            <a:pPr marL="285750" indent="-285750" algn="just"/>
            <a:endParaRPr lang="en-IN" dirty="0">
              <a:solidFill>
                <a:schemeClr val="bg1"/>
              </a:solidFill>
              <a:latin typeface="Tw Cen MT (Body)"/>
            </a:endParaRPr>
          </a:p>
        </p:txBody>
      </p:sp>
      <p:grpSp>
        <p:nvGrpSpPr>
          <p:cNvPr id="46" name="Group 45">
            <a:extLst>
              <a:ext uri="{FF2B5EF4-FFF2-40B4-BE49-F238E27FC236}">
                <a16:creationId xmlns:a16="http://schemas.microsoft.com/office/drawing/2014/main" id="{A7A4A39F-B23E-E315-42AE-CE3DB82A89DD}"/>
              </a:ext>
            </a:extLst>
          </p:cNvPr>
          <p:cNvGrpSpPr/>
          <p:nvPr/>
        </p:nvGrpSpPr>
        <p:grpSpPr>
          <a:xfrm>
            <a:off x="-5073224" y="1390734"/>
            <a:ext cx="4869981" cy="5077738"/>
            <a:chOff x="322599" y="1440755"/>
            <a:chExt cx="4869981" cy="5077738"/>
          </a:xfrm>
        </p:grpSpPr>
        <p:sp>
          <p:nvSpPr>
            <p:cNvPr id="47" name="Rectangle: Rounded Corners 46">
              <a:extLst>
                <a:ext uri="{FF2B5EF4-FFF2-40B4-BE49-F238E27FC236}">
                  <a16:creationId xmlns:a16="http://schemas.microsoft.com/office/drawing/2014/main" id="{B294035B-2850-170B-D8F5-1936FE2F146D}"/>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48" name="Picture 47" descr="A blue circle with white text and a disk&#10;&#10;Description automatically generated">
              <a:extLst>
                <a:ext uri="{FF2B5EF4-FFF2-40B4-BE49-F238E27FC236}">
                  <a16:creationId xmlns:a16="http://schemas.microsoft.com/office/drawing/2014/main" id="{8664709C-DA1B-12B0-8833-666685D99A6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9" name="Arrow: Pentagon 48">
              <a:extLst>
                <a:ext uri="{FF2B5EF4-FFF2-40B4-BE49-F238E27FC236}">
                  <a16:creationId xmlns:a16="http://schemas.microsoft.com/office/drawing/2014/main" id="{E5BBFBD1-41E7-77DA-76E3-77D5C6E991B0}"/>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50" name="Rectangle: Rounded Corners 49">
              <a:extLst>
                <a:ext uri="{FF2B5EF4-FFF2-40B4-BE49-F238E27FC236}">
                  <a16:creationId xmlns:a16="http://schemas.microsoft.com/office/drawing/2014/main" id="{D0B23EFC-E32D-6709-4E06-95334B048E5B}"/>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51" name="Rectangle: Rounded Corners 50">
              <a:extLst>
                <a:ext uri="{FF2B5EF4-FFF2-40B4-BE49-F238E27FC236}">
                  <a16:creationId xmlns:a16="http://schemas.microsoft.com/office/drawing/2014/main" id="{707A8A48-A562-0243-B879-7ACD8030EAAC}"/>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52" name="Picture 51" descr="A camera on a yellow circle&#10;&#10;Description automatically generated">
              <a:extLst>
                <a:ext uri="{FF2B5EF4-FFF2-40B4-BE49-F238E27FC236}">
                  <a16:creationId xmlns:a16="http://schemas.microsoft.com/office/drawing/2014/main" id="{540C2838-700A-C4DA-DBA2-F5A3324540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3" name="Picture 52" descr="A computer screen with a long shadow&#10;&#10;Description automatically generated">
              <a:extLst>
                <a:ext uri="{FF2B5EF4-FFF2-40B4-BE49-F238E27FC236}">
                  <a16:creationId xmlns:a16="http://schemas.microsoft.com/office/drawing/2014/main" id="{17F9E485-7F1D-FE19-76FD-1654791769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spTree>
    <p:extLst>
      <p:ext uri="{BB962C8B-B14F-4D97-AF65-F5344CB8AC3E}">
        <p14:creationId xmlns:p14="http://schemas.microsoft.com/office/powerpoint/2010/main" val="592777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120542" y="402175"/>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7170756" y="1416348"/>
            <a:ext cx="4569330" cy="4885537"/>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78687" y="1378087"/>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grpSp>
        <p:nvGrpSpPr>
          <p:cNvPr id="53" name="Group 52">
            <a:extLst>
              <a:ext uri="{FF2B5EF4-FFF2-40B4-BE49-F238E27FC236}">
                <a16:creationId xmlns:a16="http://schemas.microsoft.com/office/drawing/2014/main" id="{F8A9D6C2-3F6B-1829-F8C9-B17E14B36A50}"/>
              </a:ext>
            </a:extLst>
          </p:cNvPr>
          <p:cNvGrpSpPr/>
          <p:nvPr/>
        </p:nvGrpSpPr>
        <p:grpSpPr>
          <a:xfrm>
            <a:off x="9479522" y="7440948"/>
            <a:ext cx="7970399" cy="3533518"/>
            <a:chOff x="408975" y="917229"/>
            <a:chExt cx="10733215" cy="5455425"/>
          </a:xfrm>
        </p:grpSpPr>
        <p:pic>
          <p:nvPicPr>
            <p:cNvPr id="54" name="Picture 53" descr="A camera on a yellow circle&#10;&#10;Description automatically generated">
              <a:extLst>
                <a:ext uri="{FF2B5EF4-FFF2-40B4-BE49-F238E27FC236}">
                  <a16:creationId xmlns:a16="http://schemas.microsoft.com/office/drawing/2014/main" id="{E437BBF6-3707-E8DA-9C1D-78428C0481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55" name="Picture 54" descr="A black and white silhouette of a person with a question mark&#10;&#10;Description automatically generated">
              <a:extLst>
                <a:ext uri="{FF2B5EF4-FFF2-40B4-BE49-F238E27FC236}">
                  <a16:creationId xmlns:a16="http://schemas.microsoft.com/office/drawing/2014/main" id="{25F4128D-3A3A-99B0-63C3-C25AE0F244F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56" name="Picture 55" descr="A clipboard with check marks and a pen&#10;&#10;Description automatically generated">
              <a:extLst>
                <a:ext uri="{FF2B5EF4-FFF2-40B4-BE49-F238E27FC236}">
                  <a16:creationId xmlns:a16="http://schemas.microsoft.com/office/drawing/2014/main" id="{085690F9-6E22-B47C-8CF4-E2D09987C3D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57" name="Picture 56" descr="A person in a tie&#10;&#10;Description automatically generated">
              <a:extLst>
                <a:ext uri="{FF2B5EF4-FFF2-40B4-BE49-F238E27FC236}">
                  <a16:creationId xmlns:a16="http://schemas.microsoft.com/office/drawing/2014/main" id="{CD03A67F-966F-2755-D64C-3E1B225ED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58" name="Picture 57" descr="A blue and green face&#10;&#10;Description automatically generated">
              <a:extLst>
                <a:ext uri="{FF2B5EF4-FFF2-40B4-BE49-F238E27FC236}">
                  <a16:creationId xmlns:a16="http://schemas.microsoft.com/office/drawing/2014/main" id="{6F6CFD8C-F23A-47F5-19A8-A316557AA5B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59" name="Picture 58" descr="A yellow arrow pointing to the right&#10;&#10;Description automatically generated">
              <a:extLst>
                <a:ext uri="{FF2B5EF4-FFF2-40B4-BE49-F238E27FC236}">
                  <a16:creationId xmlns:a16="http://schemas.microsoft.com/office/drawing/2014/main" id="{2AAF61D1-3EB3-4199-AE1D-AC919172133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60" name="Picture 59" descr="A yellow arrow pointing to the right&#10;&#10;Description automatically generated">
              <a:extLst>
                <a:ext uri="{FF2B5EF4-FFF2-40B4-BE49-F238E27FC236}">
                  <a16:creationId xmlns:a16="http://schemas.microsoft.com/office/drawing/2014/main" id="{4A9BB480-EA40-F157-FC5D-F181723AA3D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61" name="Picture 60" descr="A yellow arrow pointing to the right&#10;&#10;Description automatically generated">
              <a:extLst>
                <a:ext uri="{FF2B5EF4-FFF2-40B4-BE49-F238E27FC236}">
                  <a16:creationId xmlns:a16="http://schemas.microsoft.com/office/drawing/2014/main" id="{8B884797-355D-EF54-A643-4FFDC003DD4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62" name="Rectangle 61">
              <a:extLst>
                <a:ext uri="{FF2B5EF4-FFF2-40B4-BE49-F238E27FC236}">
                  <a16:creationId xmlns:a16="http://schemas.microsoft.com/office/drawing/2014/main" id="{1B64F961-CEDD-2432-F121-9E8C54774789}"/>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63" name="Rectangle 62">
              <a:extLst>
                <a:ext uri="{FF2B5EF4-FFF2-40B4-BE49-F238E27FC236}">
                  <a16:creationId xmlns:a16="http://schemas.microsoft.com/office/drawing/2014/main" id="{8904C981-315C-34E4-6D96-27EDBC99276E}"/>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64" name="Rectangle 63">
              <a:extLst>
                <a:ext uri="{FF2B5EF4-FFF2-40B4-BE49-F238E27FC236}">
                  <a16:creationId xmlns:a16="http://schemas.microsoft.com/office/drawing/2014/main" id="{662B8704-D346-9A19-8351-9CB442425F28}"/>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65" name="Rectangle 64">
              <a:extLst>
                <a:ext uri="{FF2B5EF4-FFF2-40B4-BE49-F238E27FC236}">
                  <a16:creationId xmlns:a16="http://schemas.microsoft.com/office/drawing/2014/main" id="{78C71CCC-6F6B-5793-4495-BA99D8BE9F11}"/>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66" name="Rectangle 65">
              <a:extLst>
                <a:ext uri="{FF2B5EF4-FFF2-40B4-BE49-F238E27FC236}">
                  <a16:creationId xmlns:a16="http://schemas.microsoft.com/office/drawing/2014/main" id="{2405EB70-7C50-6D4C-4081-A1F3F8AA4AB3}"/>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7" name="Rectangle 66">
              <a:extLst>
                <a:ext uri="{FF2B5EF4-FFF2-40B4-BE49-F238E27FC236}">
                  <a16:creationId xmlns:a16="http://schemas.microsoft.com/office/drawing/2014/main" id="{8EAEC0E5-6E44-5057-D6EB-EFA916E5F690}"/>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8" name="Rectangle 67">
              <a:extLst>
                <a:ext uri="{FF2B5EF4-FFF2-40B4-BE49-F238E27FC236}">
                  <a16:creationId xmlns:a16="http://schemas.microsoft.com/office/drawing/2014/main" id="{FA5136D7-2D7F-12C4-7F89-3FCD2CB42ABA}"/>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9" name="Picture 68" descr="A yellow arrow pointing to the right&#10;&#10;Description automatically generated">
              <a:extLst>
                <a:ext uri="{FF2B5EF4-FFF2-40B4-BE49-F238E27FC236}">
                  <a16:creationId xmlns:a16="http://schemas.microsoft.com/office/drawing/2014/main" id="{3A2F1504-2DFC-731B-C6FF-A7632C3DEC9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sp>
        <p:nvSpPr>
          <p:cNvPr id="72" name="Rectangle 71">
            <a:extLst>
              <a:ext uri="{FF2B5EF4-FFF2-40B4-BE49-F238E27FC236}">
                <a16:creationId xmlns:a16="http://schemas.microsoft.com/office/drawing/2014/main" id="{64D46C91-051B-BDAE-228C-11F1CB362817}"/>
              </a:ext>
            </a:extLst>
          </p:cNvPr>
          <p:cNvSpPr/>
          <p:nvPr/>
        </p:nvSpPr>
        <p:spPr>
          <a:xfrm>
            <a:off x="-3066207" y="1502348"/>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grpSp>
        <p:nvGrpSpPr>
          <p:cNvPr id="76" name="Group 75">
            <a:extLst>
              <a:ext uri="{FF2B5EF4-FFF2-40B4-BE49-F238E27FC236}">
                <a16:creationId xmlns:a16="http://schemas.microsoft.com/office/drawing/2014/main" id="{D9EAC5F6-3CA1-F44E-93B9-9C941B8230E5}"/>
              </a:ext>
            </a:extLst>
          </p:cNvPr>
          <p:cNvGrpSpPr/>
          <p:nvPr/>
        </p:nvGrpSpPr>
        <p:grpSpPr>
          <a:xfrm>
            <a:off x="-5207023" y="4099720"/>
            <a:ext cx="5003780" cy="2507122"/>
            <a:chOff x="-5207023" y="4099720"/>
            <a:chExt cx="5003780" cy="2507122"/>
          </a:xfrm>
        </p:grpSpPr>
        <p:sp>
          <p:nvSpPr>
            <p:cNvPr id="71" name="Rectangle 70">
              <a:extLst>
                <a:ext uri="{FF2B5EF4-FFF2-40B4-BE49-F238E27FC236}">
                  <a16:creationId xmlns:a16="http://schemas.microsoft.com/office/drawing/2014/main" id="{C3B8725C-5C8D-B60F-83D2-8FFA6B3ED6D4}"/>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73" name="Rectangle 72">
              <a:extLst>
                <a:ext uri="{FF2B5EF4-FFF2-40B4-BE49-F238E27FC236}">
                  <a16:creationId xmlns:a16="http://schemas.microsoft.com/office/drawing/2014/main" id="{A6A385D2-2CDF-93FD-4EFE-0A489914C5EE}"/>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74" name="Rectangle 73">
              <a:extLst>
                <a:ext uri="{FF2B5EF4-FFF2-40B4-BE49-F238E27FC236}">
                  <a16:creationId xmlns:a16="http://schemas.microsoft.com/office/drawing/2014/main" id="{0A5D7931-EDDC-36F5-17A8-341ED6019CD5}"/>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75" name="Rectangle 74">
              <a:extLst>
                <a:ext uri="{FF2B5EF4-FFF2-40B4-BE49-F238E27FC236}">
                  <a16:creationId xmlns:a16="http://schemas.microsoft.com/office/drawing/2014/main" id="{8BAFA321-1762-7C31-667C-3C5A4D5083A5}"/>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pic>
        <p:nvPicPr>
          <p:cNvPr id="77" name="Picture 76" descr="A hand pointing at a screen&#10;&#10;Description automatically generated">
            <a:extLst>
              <a:ext uri="{FF2B5EF4-FFF2-40B4-BE49-F238E27FC236}">
                <a16:creationId xmlns:a16="http://schemas.microsoft.com/office/drawing/2014/main" id="{D35DFDA0-95A7-11BA-1770-B17837D3F6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73174" y="6543865"/>
            <a:ext cx="4174404" cy="4174404"/>
          </a:xfrm>
          <a:prstGeom prst="rect">
            <a:avLst/>
          </a:prstGeom>
        </p:spPr>
      </p:pic>
    </p:spTree>
    <p:extLst>
      <p:ext uri="{BB962C8B-B14F-4D97-AF65-F5344CB8AC3E}">
        <p14:creationId xmlns:p14="http://schemas.microsoft.com/office/powerpoint/2010/main" val="204974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2262935" y="-2166079"/>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167" y="-2470814"/>
            <a:ext cx="5129834" cy="4216852"/>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392600" y="-3230884"/>
            <a:ext cx="2776576" cy="3154296"/>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120542"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grpSp>
        <p:nvGrpSpPr>
          <p:cNvPr id="4" name="Group 3">
            <a:extLst>
              <a:ext uri="{FF2B5EF4-FFF2-40B4-BE49-F238E27FC236}">
                <a16:creationId xmlns:a16="http://schemas.microsoft.com/office/drawing/2014/main" id="{8534FCF9-FC86-9D39-1346-6FC8EE2C294C}"/>
              </a:ext>
            </a:extLst>
          </p:cNvPr>
          <p:cNvGrpSpPr/>
          <p:nvPr/>
        </p:nvGrpSpPr>
        <p:grpSpPr>
          <a:xfrm>
            <a:off x="-5207023" y="4099720"/>
            <a:ext cx="5003780" cy="2507122"/>
            <a:chOff x="-5207023" y="4099720"/>
            <a:chExt cx="5003780" cy="2507122"/>
          </a:xfrm>
        </p:grpSpPr>
        <p:sp>
          <p:nvSpPr>
            <p:cNvPr id="7" name="Rectangle 6">
              <a:extLst>
                <a:ext uri="{FF2B5EF4-FFF2-40B4-BE49-F238E27FC236}">
                  <a16:creationId xmlns:a16="http://schemas.microsoft.com/office/drawing/2014/main" id="{8D18E367-68AC-08F0-C235-E2F41C9E44A5}"/>
                </a:ext>
              </a:extLst>
            </p:cNvPr>
            <p:cNvSpPr/>
            <p:nvPr/>
          </p:nvSpPr>
          <p:spPr>
            <a:xfrm>
              <a:off x="-5207023" y="4099720"/>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15" name="Rectangle 14">
              <a:extLst>
                <a:ext uri="{FF2B5EF4-FFF2-40B4-BE49-F238E27FC236}">
                  <a16:creationId xmlns:a16="http://schemas.microsoft.com/office/drawing/2014/main" id="{01CB558E-069E-67CF-D326-264F99F9ED19}"/>
                </a:ext>
              </a:extLst>
            </p:cNvPr>
            <p:cNvSpPr/>
            <p:nvPr/>
          </p:nvSpPr>
          <p:spPr>
            <a:xfrm>
              <a:off x="-4728490" y="477087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16" name="Rectangle 15">
              <a:extLst>
                <a:ext uri="{FF2B5EF4-FFF2-40B4-BE49-F238E27FC236}">
                  <a16:creationId xmlns:a16="http://schemas.microsoft.com/office/drawing/2014/main" id="{75B39C10-9978-4ADA-266C-F0575D16EBF0}"/>
                </a:ext>
              </a:extLst>
            </p:cNvPr>
            <p:cNvSpPr/>
            <p:nvPr/>
          </p:nvSpPr>
          <p:spPr>
            <a:xfrm>
              <a:off x="-4728490" y="540626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17" name="Rectangle 16">
              <a:extLst>
                <a:ext uri="{FF2B5EF4-FFF2-40B4-BE49-F238E27FC236}">
                  <a16:creationId xmlns:a16="http://schemas.microsoft.com/office/drawing/2014/main" id="{C9EA3357-E52B-908A-93EE-59D014267E92}"/>
                </a:ext>
              </a:extLst>
            </p:cNvPr>
            <p:cNvSpPr/>
            <p:nvPr/>
          </p:nvSpPr>
          <p:spPr>
            <a:xfrm>
              <a:off x="-4646427" y="6022067"/>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grpSp>
      <p:sp>
        <p:nvSpPr>
          <p:cNvPr id="29" name="Rectangle 28">
            <a:extLst>
              <a:ext uri="{FF2B5EF4-FFF2-40B4-BE49-F238E27FC236}">
                <a16:creationId xmlns:a16="http://schemas.microsoft.com/office/drawing/2014/main" id="{596C66DD-1F30-0527-53CB-A955901E6A1D}"/>
              </a:ext>
            </a:extLst>
          </p:cNvPr>
          <p:cNvSpPr/>
          <p:nvPr/>
        </p:nvSpPr>
        <p:spPr>
          <a:xfrm>
            <a:off x="-2167" y="40217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sp>
        <p:nvSpPr>
          <p:cNvPr id="35" name="Text Placeholder 3">
            <a:extLst>
              <a:ext uri="{FF2B5EF4-FFF2-40B4-BE49-F238E27FC236}">
                <a16:creationId xmlns:a16="http://schemas.microsoft.com/office/drawing/2014/main" id="{2DD2C3C1-D339-BFB7-7A18-A4A17C157487}"/>
              </a:ext>
            </a:extLst>
          </p:cNvPr>
          <p:cNvSpPr txBox="1">
            <a:spLocks/>
          </p:cNvSpPr>
          <p:nvPr/>
        </p:nvSpPr>
        <p:spPr>
          <a:xfrm>
            <a:off x="928056" y="1187315"/>
            <a:ext cx="7870850" cy="5100227"/>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b="1" dirty="0">
                <a:solidFill>
                  <a:schemeClr val="bg1"/>
                </a:solidFill>
                <a:latin typeface="Tw Cen MT (Body)"/>
              </a:rPr>
              <a:t>Facial </a:t>
            </a:r>
            <a:r>
              <a:rPr lang="en-IN" sz="2000" b="1" dirty="0" err="1">
                <a:solidFill>
                  <a:schemeClr val="bg1"/>
                </a:solidFill>
                <a:latin typeface="Tw Cen MT (Body)"/>
              </a:rPr>
              <a:t>Enrollment</a:t>
            </a:r>
            <a:r>
              <a:rPr lang="en-IN" sz="2000" b="1" dirty="0">
                <a:solidFill>
                  <a:schemeClr val="bg1"/>
                </a:solidFill>
                <a:latin typeface="Tw Cen MT (Body)"/>
              </a:rPr>
              <a:t>:</a:t>
            </a:r>
            <a:r>
              <a:rPr lang="en-US" sz="2000" dirty="0">
                <a:solidFill>
                  <a:schemeClr val="bg1"/>
                </a:solidFill>
                <a:latin typeface="Tw Cen MT (Body)"/>
              </a:rPr>
              <a:t> The system should allow administrators to enroll Students by capturing and storing facial images. This is usually done during the initial setup.</a:t>
            </a:r>
          </a:p>
          <a:p>
            <a:pPr marL="285750" indent="-285750" algn="just"/>
            <a:r>
              <a:rPr lang="en-IN" sz="2000" b="1" dirty="0">
                <a:solidFill>
                  <a:schemeClr val="bg1"/>
                </a:solidFill>
                <a:latin typeface="Tw Cen MT (Body)"/>
              </a:rPr>
              <a:t>Face Detection: </a:t>
            </a:r>
            <a:r>
              <a:rPr lang="en-US" sz="2000" dirty="0">
                <a:solidFill>
                  <a:schemeClr val="bg1"/>
                </a:solidFill>
                <a:latin typeface="Tw Cen MT (Body)"/>
              </a:rPr>
              <a:t>Accurate face detection algorithms are crucial for identifying and isolating facial features in an image or video frame.</a:t>
            </a:r>
          </a:p>
          <a:p>
            <a:pPr marL="285750" indent="-285750" algn="just"/>
            <a:r>
              <a:rPr lang="en-IN" sz="2000" b="1" dirty="0">
                <a:solidFill>
                  <a:schemeClr val="bg1"/>
                </a:solidFill>
                <a:latin typeface="Tw Cen MT (Body)"/>
              </a:rPr>
              <a:t>Feature Extraction: </a:t>
            </a:r>
            <a:r>
              <a:rPr lang="en-US" sz="2000" dirty="0">
                <a:solidFill>
                  <a:schemeClr val="bg1"/>
                </a:solidFill>
                <a:latin typeface="Tw Cen MT (Body)"/>
              </a:rPr>
              <a:t>Extracting unique facial features from the detected face, such as the distance between eyes, nose shape, etc., to create a facial template for comparison.</a:t>
            </a:r>
          </a:p>
          <a:p>
            <a:pPr marL="285750" indent="-285750" algn="just"/>
            <a:r>
              <a:rPr lang="en-IN" sz="2000" b="1" dirty="0">
                <a:solidFill>
                  <a:schemeClr val="bg1"/>
                </a:solidFill>
                <a:latin typeface="Tw Cen MT (Body)"/>
              </a:rPr>
              <a:t>Matching Algorithm: </a:t>
            </a:r>
            <a:r>
              <a:rPr lang="en-US" sz="2000" dirty="0">
                <a:solidFill>
                  <a:schemeClr val="bg1"/>
                </a:solidFill>
                <a:latin typeface="Tw Cen MT (Body)"/>
              </a:rPr>
              <a:t>Utilizes advanced matching algorithms to compare the captured facial features with the stored templates and determine a match.</a:t>
            </a:r>
          </a:p>
          <a:p>
            <a:pPr marL="285750" indent="-285750" algn="just"/>
            <a:r>
              <a:rPr lang="en-IN" sz="2000" b="1" dirty="0">
                <a:solidFill>
                  <a:schemeClr val="bg1"/>
                </a:solidFill>
                <a:latin typeface="Tw Cen MT (Body)"/>
              </a:rPr>
              <a:t>Real-time Recognition:</a:t>
            </a:r>
            <a:r>
              <a:rPr lang="en-US" sz="2000" dirty="0">
                <a:solidFill>
                  <a:schemeClr val="bg1"/>
                </a:solidFill>
                <a:latin typeface="Tw Cen MT (Body)"/>
              </a:rPr>
              <a:t> Capable of performing facial recognition in real-time to ensure timely attendance tracking.</a:t>
            </a:r>
          </a:p>
          <a:p>
            <a:pPr marL="285750" indent="-285750" algn="just"/>
            <a:r>
              <a:rPr lang="en-IN" sz="2000" b="1" dirty="0">
                <a:solidFill>
                  <a:schemeClr val="bg1"/>
                </a:solidFill>
                <a:latin typeface="Tw Cen MT (Body)"/>
              </a:rPr>
              <a:t>User Management: </a:t>
            </a:r>
            <a:r>
              <a:rPr lang="en-US" sz="2000" dirty="0">
                <a:solidFill>
                  <a:schemeClr val="bg1"/>
                </a:solidFill>
                <a:latin typeface="Tw Cen MT (Body)"/>
              </a:rPr>
              <a:t>A user-friendly interface for administrators to manage and update user profiles, access logs, and attendance records.</a:t>
            </a:r>
          </a:p>
          <a:p>
            <a:pPr marL="285750" indent="-285750" algn="just"/>
            <a:r>
              <a:rPr lang="en-IN" sz="2000" b="1" dirty="0">
                <a:solidFill>
                  <a:schemeClr val="bg1"/>
                </a:solidFill>
                <a:latin typeface="Tw Cen MT (Body)"/>
              </a:rPr>
              <a:t>Attendance Tracking:</a:t>
            </a:r>
            <a:r>
              <a:rPr lang="en-US" sz="2000" dirty="0">
                <a:solidFill>
                  <a:schemeClr val="bg1"/>
                </a:solidFill>
                <a:latin typeface="Tw Cen MT (Body)"/>
              </a:rPr>
              <a:t> Recording and storing attendance data, including timestamps, for future analysis and reporting.</a:t>
            </a:r>
          </a:p>
        </p:txBody>
      </p:sp>
      <p:sp>
        <p:nvSpPr>
          <p:cNvPr id="36" name="Rectangle 35">
            <a:extLst>
              <a:ext uri="{FF2B5EF4-FFF2-40B4-BE49-F238E27FC236}">
                <a16:creationId xmlns:a16="http://schemas.microsoft.com/office/drawing/2014/main" id="{A5D1C8B7-8524-6D75-508B-998179C82E71}"/>
              </a:ext>
            </a:extLst>
          </p:cNvPr>
          <p:cNvSpPr/>
          <p:nvPr/>
        </p:nvSpPr>
        <p:spPr>
          <a:xfrm>
            <a:off x="-3919782" y="1343959"/>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pic>
        <p:nvPicPr>
          <p:cNvPr id="70" name="Picture 69" descr="A hand pointing at a screen&#10;&#10;Description automatically generated">
            <a:extLst>
              <a:ext uri="{FF2B5EF4-FFF2-40B4-BE49-F238E27FC236}">
                <a16:creationId xmlns:a16="http://schemas.microsoft.com/office/drawing/2014/main" id="{07022795-F647-CF51-33BF-1287AF3C34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67998" y="1216446"/>
            <a:ext cx="4174404" cy="4174404"/>
          </a:xfrm>
          <a:prstGeom prst="rect">
            <a:avLst/>
          </a:prstGeom>
        </p:spPr>
      </p:pic>
      <p:grpSp>
        <p:nvGrpSpPr>
          <p:cNvPr id="71" name="Group 70">
            <a:extLst>
              <a:ext uri="{FF2B5EF4-FFF2-40B4-BE49-F238E27FC236}">
                <a16:creationId xmlns:a16="http://schemas.microsoft.com/office/drawing/2014/main" id="{41B5AA35-6E0D-8B1C-FD9B-59CD3609AE8B}"/>
              </a:ext>
            </a:extLst>
          </p:cNvPr>
          <p:cNvGrpSpPr/>
          <p:nvPr/>
        </p:nvGrpSpPr>
        <p:grpSpPr>
          <a:xfrm>
            <a:off x="9757423" y="7376227"/>
            <a:ext cx="10733215" cy="5455425"/>
            <a:chOff x="408975" y="917229"/>
            <a:chExt cx="10733215" cy="5455425"/>
          </a:xfrm>
        </p:grpSpPr>
        <p:pic>
          <p:nvPicPr>
            <p:cNvPr id="72" name="Picture 71" descr="A camera on a yellow circle&#10;&#10;Description automatically generated">
              <a:extLst>
                <a:ext uri="{FF2B5EF4-FFF2-40B4-BE49-F238E27FC236}">
                  <a16:creationId xmlns:a16="http://schemas.microsoft.com/office/drawing/2014/main" id="{89752374-EB07-F7D4-D062-8DA07CDEC4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73" name="Picture 72" descr="A black and white silhouette of a person with a question mark&#10;&#10;Description automatically generated">
              <a:extLst>
                <a:ext uri="{FF2B5EF4-FFF2-40B4-BE49-F238E27FC236}">
                  <a16:creationId xmlns:a16="http://schemas.microsoft.com/office/drawing/2014/main" id="{C82E3E22-6BD0-7087-AFE0-6233EEEC632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74" name="Picture 73" descr="A clipboard with check marks and a pen&#10;&#10;Description automatically generated">
              <a:extLst>
                <a:ext uri="{FF2B5EF4-FFF2-40B4-BE49-F238E27FC236}">
                  <a16:creationId xmlns:a16="http://schemas.microsoft.com/office/drawing/2014/main" id="{549F685A-7734-4A5C-B151-784960DBFE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75" name="Picture 74" descr="A person in a tie&#10;&#10;Description automatically generated">
              <a:extLst>
                <a:ext uri="{FF2B5EF4-FFF2-40B4-BE49-F238E27FC236}">
                  <a16:creationId xmlns:a16="http://schemas.microsoft.com/office/drawing/2014/main" id="{CDE57CC5-5511-C26F-7AE5-34E4E7B74E2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76" name="Picture 75" descr="A blue and green face&#10;&#10;Description automatically generated">
              <a:extLst>
                <a:ext uri="{FF2B5EF4-FFF2-40B4-BE49-F238E27FC236}">
                  <a16:creationId xmlns:a16="http://schemas.microsoft.com/office/drawing/2014/main" id="{6D0433D8-0ADC-FC56-9A72-979E85B374B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77" name="Picture 76" descr="A yellow arrow pointing to the right&#10;&#10;Description automatically generated">
              <a:extLst>
                <a:ext uri="{FF2B5EF4-FFF2-40B4-BE49-F238E27FC236}">
                  <a16:creationId xmlns:a16="http://schemas.microsoft.com/office/drawing/2014/main" id="{922EED36-E4B0-E30F-2ED6-5EB0058B860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78" name="Picture 77" descr="A yellow arrow pointing to the right&#10;&#10;Description automatically generated">
              <a:extLst>
                <a:ext uri="{FF2B5EF4-FFF2-40B4-BE49-F238E27FC236}">
                  <a16:creationId xmlns:a16="http://schemas.microsoft.com/office/drawing/2014/main" id="{4ED9BBDD-6F61-C862-BBA3-85F6D27CE55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79" name="Picture 78" descr="A yellow arrow pointing to the right&#10;&#10;Description automatically generated">
              <a:extLst>
                <a:ext uri="{FF2B5EF4-FFF2-40B4-BE49-F238E27FC236}">
                  <a16:creationId xmlns:a16="http://schemas.microsoft.com/office/drawing/2014/main" id="{E5696A3F-2AE3-7174-CF2E-7499C023B62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80" name="Rectangle 79">
              <a:extLst>
                <a:ext uri="{FF2B5EF4-FFF2-40B4-BE49-F238E27FC236}">
                  <a16:creationId xmlns:a16="http://schemas.microsoft.com/office/drawing/2014/main" id="{8CFFA464-809C-0875-113A-5B3AA43EBCAD}"/>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81" name="Rectangle 80">
              <a:extLst>
                <a:ext uri="{FF2B5EF4-FFF2-40B4-BE49-F238E27FC236}">
                  <a16:creationId xmlns:a16="http://schemas.microsoft.com/office/drawing/2014/main" id="{B64466BF-36DB-04B9-12F3-EF40AB17B3AF}"/>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82" name="Rectangle 81">
              <a:extLst>
                <a:ext uri="{FF2B5EF4-FFF2-40B4-BE49-F238E27FC236}">
                  <a16:creationId xmlns:a16="http://schemas.microsoft.com/office/drawing/2014/main" id="{B56DB914-1856-FC4B-7117-316FB09E0443}"/>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83" name="Rectangle 82">
              <a:extLst>
                <a:ext uri="{FF2B5EF4-FFF2-40B4-BE49-F238E27FC236}">
                  <a16:creationId xmlns:a16="http://schemas.microsoft.com/office/drawing/2014/main" id="{38DAA346-BA74-EF6D-144A-D21C0F4A9F7A}"/>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84" name="Rectangle 83">
              <a:extLst>
                <a:ext uri="{FF2B5EF4-FFF2-40B4-BE49-F238E27FC236}">
                  <a16:creationId xmlns:a16="http://schemas.microsoft.com/office/drawing/2014/main" id="{C84F6705-E7A2-9EFF-1BD0-FE9A2F366CCF}"/>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85" name="Rectangle 84">
              <a:extLst>
                <a:ext uri="{FF2B5EF4-FFF2-40B4-BE49-F238E27FC236}">
                  <a16:creationId xmlns:a16="http://schemas.microsoft.com/office/drawing/2014/main" id="{425E9D69-9453-8864-0232-B1C42EB88888}"/>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86" name="Rectangle 85">
              <a:extLst>
                <a:ext uri="{FF2B5EF4-FFF2-40B4-BE49-F238E27FC236}">
                  <a16:creationId xmlns:a16="http://schemas.microsoft.com/office/drawing/2014/main" id="{979CF987-121D-C1B8-E6A6-CBB69FC2C737}"/>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87" name="Picture 86" descr="A yellow arrow pointing to the right&#10;&#10;Description automatically generated">
              <a:extLst>
                <a:ext uri="{FF2B5EF4-FFF2-40B4-BE49-F238E27FC236}">
                  <a16:creationId xmlns:a16="http://schemas.microsoft.com/office/drawing/2014/main" id="{4FD5D6F3-6B6F-A48D-BA40-949D7BB6B52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spTree>
    <p:extLst>
      <p:ext uri="{BB962C8B-B14F-4D97-AF65-F5344CB8AC3E}">
        <p14:creationId xmlns:p14="http://schemas.microsoft.com/office/powerpoint/2010/main" val="3206951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2" name="Rectangle 21">
            <a:extLst>
              <a:ext uri="{FF2B5EF4-FFF2-40B4-BE49-F238E27FC236}">
                <a16:creationId xmlns:a16="http://schemas.microsoft.com/office/drawing/2014/main" id="{EB7289FF-3FEB-0D3B-25EA-518CB62DC9A9}"/>
              </a:ext>
            </a:extLst>
          </p:cNvPr>
          <p:cNvSpPr/>
          <p:nvPr/>
        </p:nvSpPr>
        <p:spPr>
          <a:xfrm>
            <a:off x="-2962646" y="144204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4284786" y="550876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4" name="Rectangle 23">
            <a:extLst>
              <a:ext uri="{FF2B5EF4-FFF2-40B4-BE49-F238E27FC236}">
                <a16:creationId xmlns:a16="http://schemas.microsoft.com/office/drawing/2014/main" id="{66E5579D-70F9-69FE-D0BF-FF53582D1E51}"/>
              </a:ext>
            </a:extLst>
          </p:cNvPr>
          <p:cNvSpPr/>
          <p:nvPr/>
        </p:nvSpPr>
        <p:spPr>
          <a:xfrm>
            <a:off x="-4066095" y="627322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167" y="-2470814"/>
            <a:ext cx="4352462" cy="3577833"/>
          </a:xfrm>
          <a:prstGeom prst="rect">
            <a:avLst/>
          </a:prstGeom>
        </p:spPr>
      </p:pic>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2">
            <a:alphaModFix amt="20000"/>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04609" y="154102"/>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408975" y="917229"/>
            <a:ext cx="10733215" cy="5455425"/>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sp>
        <p:nvSpPr>
          <p:cNvPr id="66" name="Rectangle 65">
            <a:extLst>
              <a:ext uri="{FF2B5EF4-FFF2-40B4-BE49-F238E27FC236}">
                <a16:creationId xmlns:a16="http://schemas.microsoft.com/office/drawing/2014/main" id="{CCA4DB79-9F7B-913B-839E-4CDDCF5A85BC}"/>
              </a:ext>
            </a:extLst>
          </p:cNvPr>
          <p:cNvSpPr/>
          <p:nvPr/>
        </p:nvSpPr>
        <p:spPr>
          <a:xfrm>
            <a:off x="1083995" y="-1012456"/>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Features</a:t>
            </a:r>
          </a:p>
        </p:txBody>
      </p:sp>
      <p:pic>
        <p:nvPicPr>
          <p:cNvPr id="67" name="Picture 66" descr="A hand pointing at a screen&#10;&#10;Description automatically generated">
            <a:extLst>
              <a:ext uri="{FF2B5EF4-FFF2-40B4-BE49-F238E27FC236}">
                <a16:creationId xmlns:a16="http://schemas.microsoft.com/office/drawing/2014/main" id="{095CBEE2-C2C2-A6E5-F599-B54CF912E19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713331" y="-4174404"/>
            <a:ext cx="4174404" cy="4174404"/>
          </a:xfrm>
          <a:prstGeom prst="rect">
            <a:avLst/>
          </a:prstGeom>
        </p:spPr>
      </p:pic>
    </p:spTree>
    <p:extLst>
      <p:ext uri="{BB962C8B-B14F-4D97-AF65-F5344CB8AC3E}">
        <p14:creationId xmlns:p14="http://schemas.microsoft.com/office/powerpoint/2010/main" val="2929875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3" name="Rectangle 22">
            <a:extLst>
              <a:ext uri="{FF2B5EF4-FFF2-40B4-BE49-F238E27FC236}">
                <a16:creationId xmlns:a16="http://schemas.microsoft.com/office/drawing/2014/main" id="{7056F79B-7180-0809-F19F-73EB6ECC9324}"/>
              </a:ext>
            </a:extLst>
          </p:cNvPr>
          <p:cNvSpPr/>
          <p:nvPr/>
        </p:nvSpPr>
        <p:spPr>
          <a:xfrm>
            <a:off x="-3229708" y="1342494"/>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sp>
        <p:nvSpPr>
          <p:cNvPr id="24" name="Rectangle 23">
            <a:extLst>
              <a:ext uri="{FF2B5EF4-FFF2-40B4-BE49-F238E27FC236}">
                <a16:creationId xmlns:a16="http://schemas.microsoft.com/office/drawing/2014/main" id="{66E5579D-70F9-69FE-D0BF-FF53582D1E51}"/>
              </a:ext>
            </a:extLst>
          </p:cNvPr>
          <p:cNvSpPr/>
          <p:nvPr/>
        </p:nvSpPr>
        <p:spPr>
          <a:xfrm>
            <a:off x="-4066095" y="6273225"/>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04610" y="15613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pic>
        <p:nvPicPr>
          <p:cNvPr id="17" name="Picture 16" descr="A diagram of a system">
            <a:extLst>
              <a:ext uri="{FF2B5EF4-FFF2-40B4-BE49-F238E27FC236}">
                <a16:creationId xmlns:a16="http://schemas.microsoft.com/office/drawing/2014/main" id="{F706C02D-0097-CF83-D804-F6F0DBBA71F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74766" y="958532"/>
            <a:ext cx="7077075" cy="5549604"/>
          </a:xfrm>
          <a:prstGeom prst="rect">
            <a:avLst/>
          </a:prstGeom>
        </p:spPr>
      </p:pic>
      <p:pic>
        <p:nvPicPr>
          <p:cNvPr id="29" name="Picture 28" descr="A screen shot of a computer&#10;&#10;Description automatically generated">
            <a:extLst>
              <a:ext uri="{FF2B5EF4-FFF2-40B4-BE49-F238E27FC236}">
                <a16:creationId xmlns:a16="http://schemas.microsoft.com/office/drawing/2014/main" id="{E5BBE764-0F79-DA36-21C7-3B0DD310378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68494" y="2155815"/>
            <a:ext cx="5265251" cy="3155037"/>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397BF0B0-96F1-F025-5CD4-E997DC9A87A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63743" y="7047194"/>
            <a:ext cx="4777621" cy="2986013"/>
          </a:xfrm>
          <a:prstGeom prst="rect">
            <a:avLst/>
          </a:prstGeom>
        </p:spPr>
      </p:pic>
      <p:grpSp>
        <p:nvGrpSpPr>
          <p:cNvPr id="31" name="Group 30">
            <a:extLst>
              <a:ext uri="{FF2B5EF4-FFF2-40B4-BE49-F238E27FC236}">
                <a16:creationId xmlns:a16="http://schemas.microsoft.com/office/drawing/2014/main" id="{DB74AA2B-91D3-021B-5BAF-573141D28C21}"/>
              </a:ext>
            </a:extLst>
          </p:cNvPr>
          <p:cNvGrpSpPr/>
          <p:nvPr/>
        </p:nvGrpSpPr>
        <p:grpSpPr>
          <a:xfrm>
            <a:off x="-10835102" y="7512617"/>
            <a:ext cx="10733215" cy="5455425"/>
            <a:chOff x="408975" y="917229"/>
            <a:chExt cx="10733215" cy="5455425"/>
          </a:xfrm>
        </p:grpSpPr>
        <p:pic>
          <p:nvPicPr>
            <p:cNvPr id="32" name="Picture 31" descr="A camera on a yellow circle&#10;&#10;Description automatically generated">
              <a:extLst>
                <a:ext uri="{FF2B5EF4-FFF2-40B4-BE49-F238E27FC236}">
                  <a16:creationId xmlns:a16="http://schemas.microsoft.com/office/drawing/2014/main" id="{571C99B4-61B7-BF20-4A35-28716EFDFC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34" name="Picture 33" descr="A black and white silhouette of a person with a question mark&#10;&#10;Description automatically generated">
              <a:extLst>
                <a:ext uri="{FF2B5EF4-FFF2-40B4-BE49-F238E27FC236}">
                  <a16:creationId xmlns:a16="http://schemas.microsoft.com/office/drawing/2014/main" id="{B98A4B96-6B49-F9E9-4D7D-F282AAE9698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36" name="Picture 35" descr="A clipboard with check marks and a pen&#10;&#10;Description automatically generated">
              <a:extLst>
                <a:ext uri="{FF2B5EF4-FFF2-40B4-BE49-F238E27FC236}">
                  <a16:creationId xmlns:a16="http://schemas.microsoft.com/office/drawing/2014/main" id="{EB7CAD56-B7A7-4559-863C-47CC60FBBCA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8" name="Picture 37" descr="A person in a tie&#10;&#10;Description automatically generated">
              <a:extLst>
                <a:ext uri="{FF2B5EF4-FFF2-40B4-BE49-F238E27FC236}">
                  <a16:creationId xmlns:a16="http://schemas.microsoft.com/office/drawing/2014/main" id="{EA19B184-69D8-8E3C-AF20-9761C188094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9" name="Picture 38" descr="A blue and green face&#10;&#10;Description automatically generated">
              <a:extLst>
                <a:ext uri="{FF2B5EF4-FFF2-40B4-BE49-F238E27FC236}">
                  <a16:creationId xmlns:a16="http://schemas.microsoft.com/office/drawing/2014/main" id="{C11888A3-F8F0-DEE0-00D9-9CD5A93D15A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0" name="Picture 39" descr="A yellow arrow pointing to the right&#10;&#10;Description automatically generated">
              <a:extLst>
                <a:ext uri="{FF2B5EF4-FFF2-40B4-BE49-F238E27FC236}">
                  <a16:creationId xmlns:a16="http://schemas.microsoft.com/office/drawing/2014/main" id="{00758597-C85F-922D-5903-E1B2D5FD57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62" name="Picture 61" descr="A yellow arrow pointing to the right&#10;&#10;Description automatically generated">
              <a:extLst>
                <a:ext uri="{FF2B5EF4-FFF2-40B4-BE49-F238E27FC236}">
                  <a16:creationId xmlns:a16="http://schemas.microsoft.com/office/drawing/2014/main" id="{15DEA52E-3C0F-FA08-CA01-A3220216B2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66" name="Picture 65" descr="A yellow arrow pointing to the right&#10;&#10;Description automatically generated">
              <a:extLst>
                <a:ext uri="{FF2B5EF4-FFF2-40B4-BE49-F238E27FC236}">
                  <a16:creationId xmlns:a16="http://schemas.microsoft.com/office/drawing/2014/main" id="{0FA284F9-DDCE-66BC-625A-85C8D29D50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67" name="Rectangle 66">
              <a:extLst>
                <a:ext uri="{FF2B5EF4-FFF2-40B4-BE49-F238E27FC236}">
                  <a16:creationId xmlns:a16="http://schemas.microsoft.com/office/drawing/2014/main" id="{4178A76C-CA69-CE90-299B-39276E44D6B5}"/>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68" name="Rectangle 67">
              <a:extLst>
                <a:ext uri="{FF2B5EF4-FFF2-40B4-BE49-F238E27FC236}">
                  <a16:creationId xmlns:a16="http://schemas.microsoft.com/office/drawing/2014/main" id="{0742C344-1788-A79C-83FB-28D0856A5C3C}"/>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69" name="Rectangle 68">
              <a:extLst>
                <a:ext uri="{FF2B5EF4-FFF2-40B4-BE49-F238E27FC236}">
                  <a16:creationId xmlns:a16="http://schemas.microsoft.com/office/drawing/2014/main" id="{DB9878D9-1FEA-2882-1D30-3910BCAA2A0B}"/>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70" name="Rectangle 69">
              <a:extLst>
                <a:ext uri="{FF2B5EF4-FFF2-40B4-BE49-F238E27FC236}">
                  <a16:creationId xmlns:a16="http://schemas.microsoft.com/office/drawing/2014/main" id="{27A9862D-4988-4730-CBF9-FE2DBFBBF54A}"/>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71" name="Rectangle 70">
              <a:extLst>
                <a:ext uri="{FF2B5EF4-FFF2-40B4-BE49-F238E27FC236}">
                  <a16:creationId xmlns:a16="http://schemas.microsoft.com/office/drawing/2014/main" id="{D5179101-CA3F-7914-C528-731F6A545F1C}"/>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72" name="Rectangle 71">
              <a:extLst>
                <a:ext uri="{FF2B5EF4-FFF2-40B4-BE49-F238E27FC236}">
                  <a16:creationId xmlns:a16="http://schemas.microsoft.com/office/drawing/2014/main" id="{C1B4E3C5-5044-09F6-62E4-E7C0F4DCA457}"/>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73" name="Rectangle 72">
              <a:extLst>
                <a:ext uri="{FF2B5EF4-FFF2-40B4-BE49-F238E27FC236}">
                  <a16:creationId xmlns:a16="http://schemas.microsoft.com/office/drawing/2014/main" id="{396A07D6-1E42-516F-1411-DA259FF795C2}"/>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74" name="Picture 73" descr="A yellow arrow pointing to the right&#10;&#10;Description automatically generated">
              <a:extLst>
                <a:ext uri="{FF2B5EF4-FFF2-40B4-BE49-F238E27FC236}">
                  <a16:creationId xmlns:a16="http://schemas.microsoft.com/office/drawing/2014/main" id="{106ACAB1-57F0-1235-9A98-1D3A27F399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spTree>
    <p:extLst>
      <p:ext uri="{BB962C8B-B14F-4D97-AF65-F5344CB8AC3E}">
        <p14:creationId xmlns:p14="http://schemas.microsoft.com/office/powerpoint/2010/main" val="3741714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E39AD-A855-F353-8557-D691F36F81E3}"/>
              </a:ext>
            </a:extLst>
          </p:cNvPr>
          <p:cNvSpPr/>
          <p:nvPr/>
        </p:nvSpPr>
        <p:spPr>
          <a:xfrm>
            <a:off x="5994378" y="-1349223"/>
            <a:ext cx="4915855" cy="830997"/>
          </a:xfrm>
          <a:prstGeom prst="rect">
            <a:avLst/>
          </a:prstGeom>
          <a:noFill/>
        </p:spPr>
        <p:txBody>
          <a:bodyPr wrap="square" lIns="91440" tIns="45720" rIns="91440" bIns="45720">
            <a:spAutoFit/>
          </a:bodyPr>
          <a:lstStyle/>
          <a:p>
            <a:pPr algn="ctr"/>
            <a:r>
              <a:rPr lang="en-IN"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CONTENT</a:t>
            </a:r>
            <a:endParaRPr lang="en-IN" sz="5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2063D7-DB74-39CB-BC87-9001DD4EC310}"/>
              </a:ext>
            </a:extLst>
          </p:cNvPr>
          <p:cNvSpPr/>
          <p:nvPr/>
        </p:nvSpPr>
        <p:spPr>
          <a:xfrm>
            <a:off x="0" y="2145165"/>
            <a:ext cx="11988757" cy="923330"/>
          </a:xfrm>
          <a:prstGeom prst="rect">
            <a:avLst/>
          </a:prstGeom>
          <a:noFill/>
        </p:spPr>
        <p:txBody>
          <a:bodyPr wrap="square" lIns="91440" tIns="45720" rIns="91440" bIns="45720">
            <a:spAutoFit/>
          </a:bodyPr>
          <a:lstStyle/>
          <a:p>
            <a:pPr algn="ctr"/>
            <a:endParaRPr lang="en-IN" sz="5400" cap="none" spc="50" dirty="0">
              <a:ln w="9525" cmpd="sng">
                <a:solidFill>
                  <a:schemeClr val="accent1"/>
                </a:solidFill>
                <a:prstDash val="solid"/>
              </a:ln>
              <a:effectLst>
                <a:glow rad="38100">
                  <a:schemeClr val="accent1">
                    <a:alpha val="40000"/>
                  </a:schemeClr>
                </a:glow>
              </a:effectLst>
              <a:latin typeface="Copperplate Gothic Bold" panose="020E0705020206020404" pitchFamily="34" charset="0"/>
            </a:endParaRPr>
          </a:p>
        </p:txBody>
      </p:sp>
      <p:sp>
        <p:nvSpPr>
          <p:cNvPr id="5" name="Rectangle 4">
            <a:extLst>
              <a:ext uri="{FF2B5EF4-FFF2-40B4-BE49-F238E27FC236}">
                <a16:creationId xmlns:a16="http://schemas.microsoft.com/office/drawing/2014/main" id="{7B3FB9C7-59FF-2148-C01D-FDE7B3CC2831}"/>
              </a:ext>
            </a:extLst>
          </p:cNvPr>
          <p:cNvSpPr/>
          <p:nvPr/>
        </p:nvSpPr>
        <p:spPr>
          <a:xfrm>
            <a:off x="254021" y="-1705815"/>
            <a:ext cx="11988757" cy="1754326"/>
          </a:xfrm>
          <a:prstGeom prst="rect">
            <a:avLst/>
          </a:prstGeom>
          <a:noFill/>
        </p:spPr>
        <p:txBody>
          <a:bodyPr wrap="square" lIns="91440" tIns="45720" rIns="91440" bIns="45720">
            <a:spAutoFit/>
          </a:bodyPr>
          <a:lstStyle/>
          <a:p>
            <a:pPr algn="ctr"/>
            <a:r>
              <a:rPr lang="en-IN" sz="5400" cap="none" spc="50" dirty="0">
                <a:ln w="9525" cmpd="sng">
                  <a:solidFill>
                    <a:schemeClr val="accent1"/>
                  </a:solidFill>
                  <a:prstDash val="solid"/>
                </a:ln>
                <a:solidFill>
                  <a:schemeClr val="bg1"/>
                </a:solidFill>
                <a:effectLst>
                  <a:glow rad="38100">
                    <a:schemeClr val="accent1">
                      <a:alpha val="40000"/>
                    </a:schemeClr>
                  </a:glow>
                </a:effectLst>
                <a:latin typeface="Copperplate Gothic Bold" panose="020E0705020206020404" pitchFamily="34" charset="0"/>
              </a:rPr>
              <a:t>FACE RECODNITION BASED ATTENDANCE SYSTEM</a:t>
            </a:r>
          </a:p>
        </p:txBody>
      </p:sp>
      <p:sp>
        <p:nvSpPr>
          <p:cNvPr id="10" name="Rectangle 9">
            <a:extLst>
              <a:ext uri="{FF2B5EF4-FFF2-40B4-BE49-F238E27FC236}">
                <a16:creationId xmlns:a16="http://schemas.microsoft.com/office/drawing/2014/main" id="{7C7D85D7-228C-7003-22DC-69BFE6654A58}"/>
              </a:ext>
            </a:extLst>
          </p:cNvPr>
          <p:cNvSpPr/>
          <p:nvPr/>
        </p:nvSpPr>
        <p:spPr>
          <a:xfrm>
            <a:off x="2262935" y="-1144269"/>
            <a:ext cx="5172253" cy="76944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
            </a:pPr>
            <a:r>
              <a:rPr lang="en-IN" sz="4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Introduction</a:t>
            </a:r>
            <a:endParaRPr lang="en-IN" sz="4400" cap="none"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57480ED-E09E-B21D-405C-EFA9613E2017}"/>
              </a:ext>
            </a:extLst>
          </p:cNvPr>
          <p:cNvSpPr/>
          <p:nvPr/>
        </p:nvSpPr>
        <p:spPr>
          <a:xfrm>
            <a:off x="1557182" y="-1228609"/>
            <a:ext cx="4915855" cy="646331"/>
          </a:xfrm>
          <a:prstGeom prst="rect">
            <a:avLst/>
          </a:prstGeom>
          <a:noFill/>
        </p:spPr>
        <p:txBody>
          <a:bodyPr wrap="square" lIns="91440" tIns="45720" rIns="91440" bIns="45720">
            <a:spAutoFit/>
          </a:bodyPr>
          <a:lstStyle/>
          <a:p>
            <a:pPr marL="2286000" lvl="4"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B01D9F25-9B89-1022-982C-60F29174E3EB}"/>
              </a:ext>
            </a:extLst>
          </p:cNvPr>
          <p:cNvSpPr/>
          <p:nvPr/>
        </p:nvSpPr>
        <p:spPr>
          <a:xfrm>
            <a:off x="621805" y="-846697"/>
            <a:ext cx="4807408"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Requirements Tools</a:t>
            </a:r>
          </a:p>
        </p:txBody>
      </p:sp>
      <p:sp>
        <p:nvSpPr>
          <p:cNvPr id="19" name="Rectangle 18">
            <a:extLst>
              <a:ext uri="{FF2B5EF4-FFF2-40B4-BE49-F238E27FC236}">
                <a16:creationId xmlns:a16="http://schemas.microsoft.com/office/drawing/2014/main" id="{E3FD0836-53F7-B6E4-A706-B3D45C49E140}"/>
              </a:ext>
            </a:extLst>
          </p:cNvPr>
          <p:cNvSpPr/>
          <p:nvPr/>
        </p:nvSpPr>
        <p:spPr>
          <a:xfrm>
            <a:off x="-619974" y="173391"/>
            <a:ext cx="5003780"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Block Diagram</a:t>
            </a:r>
          </a:p>
        </p:txBody>
      </p:sp>
      <p:sp>
        <p:nvSpPr>
          <p:cNvPr id="24" name="Rectangle 23">
            <a:extLst>
              <a:ext uri="{FF2B5EF4-FFF2-40B4-BE49-F238E27FC236}">
                <a16:creationId xmlns:a16="http://schemas.microsoft.com/office/drawing/2014/main" id="{66E5579D-70F9-69FE-D0BF-FF53582D1E51}"/>
              </a:ext>
            </a:extLst>
          </p:cNvPr>
          <p:cNvSpPr/>
          <p:nvPr/>
        </p:nvSpPr>
        <p:spPr>
          <a:xfrm>
            <a:off x="-3539695" y="1560390"/>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Conclusion</a:t>
            </a:r>
          </a:p>
        </p:txBody>
      </p:sp>
      <p:sp>
        <p:nvSpPr>
          <p:cNvPr id="2" name="Rectangle: Rounded Corners 1">
            <a:extLst>
              <a:ext uri="{FF2B5EF4-FFF2-40B4-BE49-F238E27FC236}">
                <a16:creationId xmlns:a16="http://schemas.microsoft.com/office/drawing/2014/main" id="{90A8567C-5ABA-6947-5A09-534E8D590D9A}"/>
              </a:ext>
            </a:extLst>
          </p:cNvPr>
          <p:cNvSpPr/>
          <p:nvPr/>
        </p:nvSpPr>
        <p:spPr>
          <a:xfrm>
            <a:off x="10631038" y="-3631108"/>
            <a:ext cx="3731522" cy="3441915"/>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person looking at a cellphone with a person scanning his face">
            <a:extLst>
              <a:ext uri="{FF2B5EF4-FFF2-40B4-BE49-F238E27FC236}">
                <a16:creationId xmlns:a16="http://schemas.microsoft.com/office/drawing/2014/main" id="{CD691642-F40A-03EF-8EC1-4F70D70B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718" y="-3312696"/>
            <a:ext cx="4448330" cy="3372243"/>
          </a:xfrm>
          <a:prstGeom prst="rect">
            <a:avLst/>
          </a:prstGeom>
        </p:spPr>
      </p:pic>
      <p:grpSp>
        <p:nvGrpSpPr>
          <p:cNvPr id="52" name="Group 51">
            <a:extLst>
              <a:ext uri="{FF2B5EF4-FFF2-40B4-BE49-F238E27FC236}">
                <a16:creationId xmlns:a16="http://schemas.microsoft.com/office/drawing/2014/main" id="{18CB72F0-85EE-4835-48A2-6DC243C1EAF4}"/>
              </a:ext>
            </a:extLst>
          </p:cNvPr>
          <p:cNvGrpSpPr/>
          <p:nvPr/>
        </p:nvGrpSpPr>
        <p:grpSpPr>
          <a:xfrm>
            <a:off x="11825527" y="-4700296"/>
            <a:ext cx="3182991" cy="3742354"/>
            <a:chOff x="7194213" y="1488950"/>
            <a:chExt cx="4569330" cy="4885537"/>
          </a:xfrm>
        </p:grpSpPr>
        <p:sp>
          <p:nvSpPr>
            <p:cNvPr id="8" name="Arrow: Pentagon 7">
              <a:extLst>
                <a:ext uri="{FF2B5EF4-FFF2-40B4-BE49-F238E27FC236}">
                  <a16:creationId xmlns:a16="http://schemas.microsoft.com/office/drawing/2014/main" id="{C73ECB47-220D-638B-8A2C-E8B7EF05683C}"/>
                </a:ext>
              </a:extLst>
            </p:cNvPr>
            <p:cNvSpPr/>
            <p:nvPr/>
          </p:nvSpPr>
          <p:spPr>
            <a:xfrm>
              <a:off x="7900730" y="1488950"/>
              <a:ext cx="2730307" cy="923330"/>
            </a:xfrm>
            <a:prstGeom prst="homePlat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F0502020204030204" pitchFamily="34" charset="0"/>
                </a:rPr>
                <a:t>SOFTWARE</a:t>
              </a:r>
            </a:p>
          </p:txBody>
        </p:sp>
        <p:sp>
          <p:nvSpPr>
            <p:cNvPr id="21" name="Rectangle: Rounded Corners 20">
              <a:extLst>
                <a:ext uri="{FF2B5EF4-FFF2-40B4-BE49-F238E27FC236}">
                  <a16:creationId xmlns:a16="http://schemas.microsoft.com/office/drawing/2014/main" id="{772A1E63-9B8A-CB91-0257-AF02406CE9A5}"/>
                </a:ext>
              </a:extLst>
            </p:cNvPr>
            <p:cNvSpPr/>
            <p:nvPr/>
          </p:nvSpPr>
          <p:spPr>
            <a:xfrm>
              <a:off x="7756651" y="5347504"/>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    Visual Studio Code</a:t>
              </a:r>
            </a:p>
          </p:txBody>
        </p:sp>
        <p:sp>
          <p:nvSpPr>
            <p:cNvPr id="25" name="Rectangle: Rounded Corners 24">
              <a:extLst>
                <a:ext uri="{FF2B5EF4-FFF2-40B4-BE49-F238E27FC236}">
                  <a16:creationId xmlns:a16="http://schemas.microsoft.com/office/drawing/2014/main" id="{5B95B874-3380-7A5A-F745-98A415B6E5B8}"/>
                </a:ext>
              </a:extLst>
            </p:cNvPr>
            <p:cNvSpPr/>
            <p:nvPr/>
          </p:nvSpPr>
          <p:spPr>
            <a:xfrm>
              <a:off x="7739251" y="4078541"/>
              <a:ext cx="4006892"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Python, HTML</a:t>
              </a:r>
            </a:p>
          </p:txBody>
        </p:sp>
        <p:sp>
          <p:nvSpPr>
            <p:cNvPr id="27" name="Rectangle: Rounded Corners 26">
              <a:extLst>
                <a:ext uri="{FF2B5EF4-FFF2-40B4-BE49-F238E27FC236}">
                  <a16:creationId xmlns:a16="http://schemas.microsoft.com/office/drawing/2014/main" id="{A71453F5-12BE-F5F4-7C74-4E7230082490}"/>
                </a:ext>
              </a:extLst>
            </p:cNvPr>
            <p:cNvSpPr/>
            <p:nvPr/>
          </p:nvSpPr>
          <p:spPr>
            <a:xfrm>
              <a:off x="7719075" y="2720904"/>
              <a:ext cx="4027068" cy="721011"/>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Windows 10</a:t>
              </a:r>
            </a:p>
          </p:txBody>
        </p:sp>
        <p:pic>
          <p:nvPicPr>
            <p:cNvPr id="41" name="Picture 40" descr="A blue x in a white circle&#10;&#10;Description automatically generated">
              <a:extLst>
                <a:ext uri="{FF2B5EF4-FFF2-40B4-BE49-F238E27FC236}">
                  <a16:creationId xmlns:a16="http://schemas.microsoft.com/office/drawing/2014/main" id="{C4DACCBC-F8A6-3B2D-FA0C-3CA53B94C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785" y="5154910"/>
              <a:ext cx="1347731" cy="1219577"/>
            </a:xfrm>
            <a:prstGeom prst="rect">
              <a:avLst/>
            </a:prstGeom>
          </p:spPr>
        </p:pic>
        <p:pic>
          <p:nvPicPr>
            <p:cNvPr id="43" name="Picture 42" descr="A computer with a gear on it&#10;&#10;Description automatically generated">
              <a:extLst>
                <a:ext uri="{FF2B5EF4-FFF2-40B4-BE49-F238E27FC236}">
                  <a16:creationId xmlns:a16="http://schemas.microsoft.com/office/drawing/2014/main" id="{7EA9DE98-CF5D-571F-BF74-BD90294D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213" y="2527121"/>
              <a:ext cx="1234167" cy="1132339"/>
            </a:xfrm>
            <a:prstGeom prst="rect">
              <a:avLst/>
            </a:prstGeom>
          </p:spPr>
        </p:pic>
        <p:pic>
          <p:nvPicPr>
            <p:cNvPr id="45" name="Picture 44" descr="A blue and yellow logo&#10;&#10;Description automatically generated">
              <a:extLst>
                <a:ext uri="{FF2B5EF4-FFF2-40B4-BE49-F238E27FC236}">
                  <a16:creationId xmlns:a16="http://schemas.microsoft.com/office/drawing/2014/main" id="{A1E2328E-FDCE-EAEE-7BF7-A577B4C2A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8754" y="3971395"/>
              <a:ext cx="1285762" cy="1160500"/>
            </a:xfrm>
            <a:prstGeom prst="rect">
              <a:avLst/>
            </a:prstGeom>
          </p:spPr>
        </p:pic>
      </p:grpSp>
      <p:grpSp>
        <p:nvGrpSpPr>
          <p:cNvPr id="51" name="Group 50">
            <a:extLst>
              <a:ext uri="{FF2B5EF4-FFF2-40B4-BE49-F238E27FC236}">
                <a16:creationId xmlns:a16="http://schemas.microsoft.com/office/drawing/2014/main" id="{309228A0-EFC3-0F90-F640-4DE3826A94F9}"/>
              </a:ext>
            </a:extLst>
          </p:cNvPr>
          <p:cNvGrpSpPr/>
          <p:nvPr/>
        </p:nvGrpSpPr>
        <p:grpSpPr>
          <a:xfrm>
            <a:off x="492536" y="7211665"/>
            <a:ext cx="4869981" cy="5077738"/>
            <a:chOff x="322599" y="1440755"/>
            <a:chExt cx="4869981" cy="5077738"/>
          </a:xfrm>
        </p:grpSpPr>
        <p:sp>
          <p:nvSpPr>
            <p:cNvPr id="18" name="Rectangle: Rounded Corners 17">
              <a:extLst>
                <a:ext uri="{FF2B5EF4-FFF2-40B4-BE49-F238E27FC236}">
                  <a16:creationId xmlns:a16="http://schemas.microsoft.com/office/drawing/2014/main" id="{99FC1638-9875-7089-8DD2-6C580EE0DAA3}"/>
                </a:ext>
              </a:extLst>
            </p:cNvPr>
            <p:cNvSpPr/>
            <p:nvPr/>
          </p:nvSpPr>
          <p:spPr>
            <a:xfrm>
              <a:off x="1166874" y="5467245"/>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75000"/>
                      <a:lumOff val="25000"/>
                    </a:schemeClr>
                  </a:solidFill>
                </a:rPr>
                <a:t>SSD- 1TB</a:t>
              </a:r>
            </a:p>
          </p:txBody>
        </p:sp>
        <p:pic>
          <p:nvPicPr>
            <p:cNvPr id="33" name="Picture 32" descr="A blue circle with white text and a disk&#10;&#10;Description automatically generated">
              <a:extLst>
                <a:ext uri="{FF2B5EF4-FFF2-40B4-BE49-F238E27FC236}">
                  <a16:creationId xmlns:a16="http://schemas.microsoft.com/office/drawing/2014/main" id="{CBBEFF79-864D-B831-9355-35D272194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599" y="5108793"/>
              <a:ext cx="1409700" cy="1409700"/>
            </a:xfrm>
            <a:prstGeom prst="rect">
              <a:avLst/>
            </a:prstGeom>
          </p:spPr>
        </p:pic>
        <p:sp>
          <p:nvSpPr>
            <p:cNvPr id="46" name="Arrow: Pentagon 45">
              <a:extLst>
                <a:ext uri="{FF2B5EF4-FFF2-40B4-BE49-F238E27FC236}">
                  <a16:creationId xmlns:a16="http://schemas.microsoft.com/office/drawing/2014/main" id="{5BFEDC55-CF7B-C4A7-10D7-5B522D30BE6B}"/>
                </a:ext>
              </a:extLst>
            </p:cNvPr>
            <p:cNvSpPr/>
            <p:nvPr/>
          </p:nvSpPr>
          <p:spPr>
            <a:xfrm>
              <a:off x="1185688" y="1440755"/>
              <a:ext cx="3209935" cy="923330"/>
            </a:xfrm>
            <a:prstGeom prst="homePlate">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ptos Black" panose="020B0004020202020204" pitchFamily="34" charset="0"/>
                  <a:cs typeface="Times New Roman" panose="02020603050405020304" pitchFamily="18" charset="0"/>
                </a:rPr>
                <a:t>HARDWARE</a:t>
              </a:r>
            </a:p>
          </p:txBody>
        </p:sp>
        <p:sp>
          <p:nvSpPr>
            <p:cNvPr id="47" name="Rectangle: Rounded Corners 46">
              <a:extLst>
                <a:ext uri="{FF2B5EF4-FFF2-40B4-BE49-F238E27FC236}">
                  <a16:creationId xmlns:a16="http://schemas.microsoft.com/office/drawing/2014/main" id="{428C4043-A6FC-6D00-7994-394F49DD5AB8}"/>
                </a:ext>
              </a:extLst>
            </p:cNvPr>
            <p:cNvSpPr/>
            <p:nvPr/>
          </p:nvSpPr>
          <p:spPr>
            <a:xfrm>
              <a:off x="1185688" y="2698416"/>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Computer(</a:t>
              </a:r>
              <a:r>
                <a:rPr lang="en-IN" sz="2400" b="1" dirty="0" err="1">
                  <a:solidFill>
                    <a:schemeClr val="tx1"/>
                  </a:solidFill>
                </a:rPr>
                <a:t>Ryzen</a:t>
              </a:r>
              <a:r>
                <a:rPr lang="en-IN" sz="2400" b="1" dirty="0">
                  <a:solidFill>
                    <a:schemeClr val="tx1"/>
                  </a:solidFill>
                </a:rPr>
                <a:t> 7, 16gb)</a:t>
              </a:r>
            </a:p>
          </p:txBody>
        </p:sp>
        <p:sp>
          <p:nvSpPr>
            <p:cNvPr id="48" name="Rectangle: Rounded Corners 47">
              <a:extLst>
                <a:ext uri="{FF2B5EF4-FFF2-40B4-BE49-F238E27FC236}">
                  <a16:creationId xmlns:a16="http://schemas.microsoft.com/office/drawing/2014/main" id="{80C11AEB-FD9E-3DC5-DAC1-0E232A3C6474}"/>
                </a:ext>
              </a:extLst>
            </p:cNvPr>
            <p:cNvSpPr/>
            <p:nvPr/>
          </p:nvSpPr>
          <p:spPr>
            <a:xfrm>
              <a:off x="1160935" y="4030347"/>
              <a:ext cx="4006892" cy="721011"/>
            </a:xfrm>
            <a:prstGeom prst="round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Camera</a:t>
              </a:r>
            </a:p>
          </p:txBody>
        </p:sp>
        <p:pic>
          <p:nvPicPr>
            <p:cNvPr id="49" name="Picture 48" descr="A camera on a yellow circle&#10;&#10;Description automatically generated">
              <a:extLst>
                <a:ext uri="{FF2B5EF4-FFF2-40B4-BE49-F238E27FC236}">
                  <a16:creationId xmlns:a16="http://schemas.microsoft.com/office/drawing/2014/main" id="{0885434E-BECB-25B7-97A8-C9808A1DF8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60" y="3764570"/>
              <a:ext cx="1581150" cy="1409700"/>
            </a:xfrm>
            <a:prstGeom prst="rect">
              <a:avLst/>
            </a:prstGeom>
          </p:spPr>
        </p:pic>
        <p:pic>
          <p:nvPicPr>
            <p:cNvPr id="50" name="Picture 49" descr="A computer screen with a long shadow&#10;&#10;Description automatically generated">
              <a:extLst>
                <a:ext uri="{FF2B5EF4-FFF2-40B4-BE49-F238E27FC236}">
                  <a16:creationId xmlns:a16="http://schemas.microsoft.com/office/drawing/2014/main" id="{B4977CFC-A990-AF86-213B-041EFCE980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8" y="2564451"/>
              <a:ext cx="1234167" cy="1148784"/>
            </a:xfrm>
            <a:prstGeom prst="rect">
              <a:avLst/>
            </a:prstGeom>
          </p:spPr>
        </p:pic>
      </p:grpSp>
      <p:pic>
        <p:nvPicPr>
          <p:cNvPr id="44" name="Picture 43" descr="A yellow arrow pointing to the right&#10;&#10;Description automatically generated">
            <a:extLst>
              <a:ext uri="{FF2B5EF4-FFF2-40B4-BE49-F238E27FC236}">
                <a16:creationId xmlns:a16="http://schemas.microsoft.com/office/drawing/2014/main" id="{9D9AEB48-0A63-7E01-E480-13CCA376EA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58974">
            <a:off x="4269597" y="1296226"/>
            <a:ext cx="1332301" cy="2043492"/>
          </a:xfrm>
          <a:prstGeom prst="rect">
            <a:avLst/>
          </a:prstGeom>
        </p:spPr>
      </p:pic>
      <p:pic>
        <p:nvPicPr>
          <p:cNvPr id="11" name="Picture 10" descr="A person with a digital screen">
            <a:extLst>
              <a:ext uri="{FF2B5EF4-FFF2-40B4-BE49-F238E27FC236}">
                <a16:creationId xmlns:a16="http://schemas.microsoft.com/office/drawing/2014/main" id="{89CB2E7B-1AF6-01E7-99BF-5978F15C6DE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12192000" cy="6858001"/>
          </a:xfrm>
          <a:prstGeom prst="rect">
            <a:avLst/>
          </a:prstGeom>
          <a:solidFill>
            <a:schemeClr val="tx1"/>
          </a:solidFill>
        </p:spPr>
      </p:pic>
      <p:sp>
        <p:nvSpPr>
          <p:cNvPr id="63" name="Rectangle 62">
            <a:extLst>
              <a:ext uri="{FF2B5EF4-FFF2-40B4-BE49-F238E27FC236}">
                <a16:creationId xmlns:a16="http://schemas.microsoft.com/office/drawing/2014/main" id="{4C9585D3-2733-F22D-C892-735FE907494B}"/>
              </a:ext>
            </a:extLst>
          </p:cNvPr>
          <p:cNvSpPr/>
          <p:nvPr/>
        </p:nvSpPr>
        <p:spPr>
          <a:xfrm>
            <a:off x="1334696" y="-949530"/>
            <a:ext cx="4669633"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6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Working Process </a:t>
            </a:r>
          </a:p>
        </p:txBody>
      </p:sp>
      <p:grpSp>
        <p:nvGrpSpPr>
          <p:cNvPr id="65" name="Group 64">
            <a:extLst>
              <a:ext uri="{FF2B5EF4-FFF2-40B4-BE49-F238E27FC236}">
                <a16:creationId xmlns:a16="http://schemas.microsoft.com/office/drawing/2014/main" id="{071EADD5-885D-DF22-6867-806BFBE67635}"/>
              </a:ext>
            </a:extLst>
          </p:cNvPr>
          <p:cNvGrpSpPr/>
          <p:nvPr/>
        </p:nvGrpSpPr>
        <p:grpSpPr>
          <a:xfrm>
            <a:off x="-8024099" y="8909753"/>
            <a:ext cx="5953542" cy="3441916"/>
            <a:chOff x="408975" y="917229"/>
            <a:chExt cx="10733215" cy="5455425"/>
          </a:xfrm>
        </p:grpSpPr>
        <p:pic>
          <p:nvPicPr>
            <p:cNvPr id="7" name="Picture 6" descr="A camera on a yellow circle&#10;&#10;Description automatically generated">
              <a:extLst>
                <a:ext uri="{FF2B5EF4-FFF2-40B4-BE49-F238E27FC236}">
                  <a16:creationId xmlns:a16="http://schemas.microsoft.com/office/drawing/2014/main" id="{880BB2F6-8110-9583-0744-3BBEB17AB3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531" y="917229"/>
              <a:ext cx="2085975" cy="1734864"/>
            </a:xfrm>
            <a:prstGeom prst="rect">
              <a:avLst/>
            </a:prstGeom>
          </p:spPr>
        </p:pic>
        <p:pic>
          <p:nvPicPr>
            <p:cNvPr id="16" name="Picture 15" descr="A black and white silhouette of a person with a question mark&#10;&#10;Description automatically generated">
              <a:extLst>
                <a:ext uri="{FF2B5EF4-FFF2-40B4-BE49-F238E27FC236}">
                  <a16:creationId xmlns:a16="http://schemas.microsoft.com/office/drawing/2014/main" id="{A7B83701-54FF-169D-6BE5-A1CA8B7DFF9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82344" y="3820048"/>
              <a:ext cx="2295525" cy="1990725"/>
            </a:xfrm>
            <a:prstGeom prst="rect">
              <a:avLst/>
            </a:prstGeom>
          </p:spPr>
        </p:pic>
        <p:pic>
          <p:nvPicPr>
            <p:cNvPr id="28" name="Picture 27" descr="A clipboard with check marks and a pen&#10;&#10;Description automatically generated">
              <a:extLst>
                <a:ext uri="{FF2B5EF4-FFF2-40B4-BE49-F238E27FC236}">
                  <a16:creationId xmlns:a16="http://schemas.microsoft.com/office/drawing/2014/main" id="{BCBDAE64-ACD6-ACD0-A31E-051BBF06A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28284" y="931640"/>
              <a:ext cx="2203643" cy="1902352"/>
            </a:xfrm>
            <a:prstGeom prst="rect">
              <a:avLst/>
            </a:prstGeom>
          </p:spPr>
        </p:pic>
        <p:pic>
          <p:nvPicPr>
            <p:cNvPr id="35" name="Picture 34" descr="A person in a tie&#10;&#10;Description automatically generated">
              <a:extLst>
                <a:ext uri="{FF2B5EF4-FFF2-40B4-BE49-F238E27FC236}">
                  <a16:creationId xmlns:a16="http://schemas.microsoft.com/office/drawing/2014/main" id="{4CF8DAC9-CC2D-A89F-0C2A-A27F3092931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21128" y="2393295"/>
              <a:ext cx="2085975" cy="2190750"/>
            </a:xfrm>
            <a:prstGeom prst="rect">
              <a:avLst/>
            </a:prstGeom>
          </p:spPr>
        </p:pic>
        <p:pic>
          <p:nvPicPr>
            <p:cNvPr id="37" name="Picture 36" descr="A blue and green face&#10;&#10;Description automatically generated">
              <a:extLst>
                <a:ext uri="{FF2B5EF4-FFF2-40B4-BE49-F238E27FC236}">
                  <a16:creationId xmlns:a16="http://schemas.microsoft.com/office/drawing/2014/main" id="{6584EFE0-FEDE-9A2B-5138-3DDE0B7F7C0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18340" y="2902156"/>
              <a:ext cx="3709101" cy="1866308"/>
            </a:xfrm>
            <a:prstGeom prst="rect">
              <a:avLst/>
            </a:prstGeom>
          </p:spPr>
        </p:pic>
        <p:pic>
          <p:nvPicPr>
            <p:cNvPr id="42" name="Picture 41" descr="A yellow arrow pointing to the right&#10;&#10;Description automatically generated">
              <a:extLst>
                <a:ext uri="{FF2B5EF4-FFF2-40B4-BE49-F238E27FC236}">
                  <a16:creationId xmlns:a16="http://schemas.microsoft.com/office/drawing/2014/main" id="{52234F2C-A642-3553-9AA3-81BAC05CD7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418555">
              <a:off x="1687870" y="1217491"/>
              <a:ext cx="1332301" cy="2043492"/>
            </a:xfrm>
            <a:prstGeom prst="rect">
              <a:avLst/>
            </a:prstGeom>
          </p:spPr>
        </p:pic>
        <p:pic>
          <p:nvPicPr>
            <p:cNvPr id="53" name="Picture 52" descr="A yellow arrow pointing to the right&#10;&#10;Description automatically generated">
              <a:extLst>
                <a:ext uri="{FF2B5EF4-FFF2-40B4-BE49-F238E27FC236}">
                  <a16:creationId xmlns:a16="http://schemas.microsoft.com/office/drawing/2014/main" id="{B62E7658-DFA0-9B26-0A67-2B79EBA993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7802877">
              <a:off x="6169904" y="927164"/>
              <a:ext cx="2207835" cy="3433354"/>
            </a:xfrm>
            <a:prstGeom prst="rect">
              <a:avLst/>
            </a:prstGeom>
          </p:spPr>
        </p:pic>
        <p:pic>
          <p:nvPicPr>
            <p:cNvPr id="54" name="Picture 53" descr="A yellow arrow pointing to the right&#10;&#10;Description automatically generated">
              <a:extLst>
                <a:ext uri="{FF2B5EF4-FFF2-40B4-BE49-F238E27FC236}">
                  <a16:creationId xmlns:a16="http://schemas.microsoft.com/office/drawing/2014/main" id="{73702E45-F27B-E7BF-6462-65D9CEA083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90353">
              <a:off x="6163836" y="2950442"/>
              <a:ext cx="2580447" cy="3422212"/>
            </a:xfrm>
            <a:prstGeom prst="rect">
              <a:avLst/>
            </a:prstGeom>
          </p:spPr>
        </p:pic>
        <p:sp>
          <p:nvSpPr>
            <p:cNvPr id="55" name="Rectangle 54">
              <a:extLst>
                <a:ext uri="{FF2B5EF4-FFF2-40B4-BE49-F238E27FC236}">
                  <a16:creationId xmlns:a16="http://schemas.microsoft.com/office/drawing/2014/main" id="{20BA9D0F-2EAE-1D8B-DCF4-D48938EDB553}"/>
                </a:ext>
              </a:extLst>
            </p:cNvPr>
            <p:cNvSpPr/>
            <p:nvPr/>
          </p:nvSpPr>
          <p:spPr>
            <a:xfrm>
              <a:off x="408975" y="4521870"/>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Student</a:t>
              </a:r>
            </a:p>
          </p:txBody>
        </p:sp>
        <p:sp>
          <p:nvSpPr>
            <p:cNvPr id="56" name="Rectangle 55">
              <a:extLst>
                <a:ext uri="{FF2B5EF4-FFF2-40B4-BE49-F238E27FC236}">
                  <a16:creationId xmlns:a16="http://schemas.microsoft.com/office/drawing/2014/main" id="{D1BE6D4E-C3D8-07D2-01BF-94BC64EB585B}"/>
                </a:ext>
              </a:extLst>
            </p:cNvPr>
            <p:cNvSpPr/>
            <p:nvPr/>
          </p:nvSpPr>
          <p:spPr>
            <a:xfrm>
              <a:off x="2623290" y="2441508"/>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Camera</a:t>
              </a:r>
            </a:p>
          </p:txBody>
        </p:sp>
        <p:sp>
          <p:nvSpPr>
            <p:cNvPr id="57" name="Rectangle 56">
              <a:extLst>
                <a:ext uri="{FF2B5EF4-FFF2-40B4-BE49-F238E27FC236}">
                  <a16:creationId xmlns:a16="http://schemas.microsoft.com/office/drawing/2014/main" id="{3B2DB0B2-B467-D842-7DA1-1F3EBB516276}"/>
                </a:ext>
              </a:extLst>
            </p:cNvPr>
            <p:cNvSpPr/>
            <p:nvPr/>
          </p:nvSpPr>
          <p:spPr>
            <a:xfrm>
              <a:off x="4009780" y="4761354"/>
              <a:ext cx="2437055" cy="1077218"/>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Face Recognition</a:t>
              </a:r>
            </a:p>
          </p:txBody>
        </p:sp>
        <p:sp>
          <p:nvSpPr>
            <p:cNvPr id="58" name="Rectangle 57">
              <a:extLst>
                <a:ext uri="{FF2B5EF4-FFF2-40B4-BE49-F238E27FC236}">
                  <a16:creationId xmlns:a16="http://schemas.microsoft.com/office/drawing/2014/main" id="{B24EC2F5-408D-9652-768D-8E6507C2DF68}"/>
                </a:ext>
              </a:extLst>
            </p:cNvPr>
            <p:cNvSpPr/>
            <p:nvPr/>
          </p:nvSpPr>
          <p:spPr>
            <a:xfrm>
              <a:off x="8400640" y="2897818"/>
              <a:ext cx="2741550"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Attendance Marked</a:t>
              </a:r>
            </a:p>
          </p:txBody>
        </p:sp>
        <p:sp>
          <p:nvSpPr>
            <p:cNvPr id="59" name="Rectangle 58">
              <a:extLst>
                <a:ext uri="{FF2B5EF4-FFF2-40B4-BE49-F238E27FC236}">
                  <a16:creationId xmlns:a16="http://schemas.microsoft.com/office/drawing/2014/main" id="{200BF6CB-871F-D9E2-7B43-564EB3493EAA}"/>
                </a:ext>
              </a:extLst>
            </p:cNvPr>
            <p:cNvSpPr/>
            <p:nvPr/>
          </p:nvSpPr>
          <p:spPr>
            <a:xfrm>
              <a:off x="8582344" y="5837723"/>
              <a:ext cx="2559846" cy="461665"/>
            </a:xfrm>
            <a:prstGeom prst="rect">
              <a:avLst/>
            </a:prstGeom>
            <a:noFill/>
          </p:spPr>
          <p:txBody>
            <a:bodyPr wrap="square" lIns="91440" tIns="45720" rIns="91440" bIns="45720">
              <a:spAutoFit/>
            </a:bodyPr>
            <a:lstStyle/>
            <a:p>
              <a:pPr algn="ctr"/>
              <a:r>
                <a:rPr lang="en-IN" sz="24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Unknown Face</a:t>
              </a:r>
            </a:p>
          </p:txBody>
        </p:sp>
        <p:sp>
          <p:nvSpPr>
            <p:cNvPr id="60" name="Rectangle 59">
              <a:extLst>
                <a:ext uri="{FF2B5EF4-FFF2-40B4-BE49-F238E27FC236}">
                  <a16:creationId xmlns:a16="http://schemas.microsoft.com/office/drawing/2014/main" id="{1261117D-4531-5E37-F9BC-FD4339A63BDE}"/>
                </a:ext>
              </a:extLst>
            </p:cNvPr>
            <p:cNvSpPr/>
            <p:nvPr/>
          </p:nvSpPr>
          <p:spPr>
            <a:xfrm rot="1658810">
              <a:off x="6392742" y="3897782"/>
              <a:ext cx="2230398"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False</a:t>
              </a:r>
            </a:p>
          </p:txBody>
        </p:sp>
        <p:sp>
          <p:nvSpPr>
            <p:cNvPr id="61" name="Rectangle 60">
              <a:extLst>
                <a:ext uri="{FF2B5EF4-FFF2-40B4-BE49-F238E27FC236}">
                  <a16:creationId xmlns:a16="http://schemas.microsoft.com/office/drawing/2014/main" id="{6651DB4C-6913-F273-E1D4-19A1CD4C4731}"/>
                </a:ext>
              </a:extLst>
            </p:cNvPr>
            <p:cNvSpPr/>
            <p:nvPr/>
          </p:nvSpPr>
          <p:spPr>
            <a:xfrm rot="18976568">
              <a:off x="6096831" y="2150936"/>
              <a:ext cx="1382251" cy="584775"/>
            </a:xfrm>
            <a:prstGeom prst="rect">
              <a:avLst/>
            </a:prstGeom>
            <a:noFill/>
          </p:spPr>
          <p:txBody>
            <a:bodyPr wrap="square" lIns="91440" tIns="45720" rIns="91440" bIns="45720">
              <a:spAutoFit/>
            </a:bodyPr>
            <a:lstStyle/>
            <a:p>
              <a:pPr algn="ct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True</a:t>
              </a:r>
            </a:p>
          </p:txBody>
        </p:sp>
        <p:pic>
          <p:nvPicPr>
            <p:cNvPr id="64" name="Picture 63" descr="A yellow arrow pointing to the right&#10;&#10;Description automatically generated">
              <a:extLst>
                <a:ext uri="{FF2B5EF4-FFF2-40B4-BE49-F238E27FC236}">
                  <a16:creationId xmlns:a16="http://schemas.microsoft.com/office/drawing/2014/main" id="{E0C35093-B06B-96E5-18FB-E447000503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38673">
              <a:off x="4168408" y="1296226"/>
              <a:ext cx="1332301" cy="2043492"/>
            </a:xfrm>
            <a:prstGeom prst="rect">
              <a:avLst/>
            </a:prstGeom>
          </p:spPr>
        </p:pic>
      </p:grpSp>
      <p:pic>
        <p:nvPicPr>
          <p:cNvPr id="13" name="Picture 12" descr="A person with a grid on her face&#10;&#10;Description automatically generated">
            <a:extLst>
              <a:ext uri="{FF2B5EF4-FFF2-40B4-BE49-F238E27FC236}">
                <a16:creationId xmlns:a16="http://schemas.microsoft.com/office/drawing/2014/main" id="{F68223DD-8FA2-F1D9-5435-573A6658C29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84718" y="3718046"/>
            <a:ext cx="5003780" cy="3145274"/>
          </a:xfrm>
          <a:prstGeom prst="rect">
            <a:avLst/>
          </a:prstGeom>
        </p:spPr>
      </p:pic>
      <p:pic>
        <p:nvPicPr>
          <p:cNvPr id="26" name="Picture 25" descr="A person looking at a cellphone">
            <a:extLst>
              <a:ext uri="{FF2B5EF4-FFF2-40B4-BE49-F238E27FC236}">
                <a16:creationId xmlns:a16="http://schemas.microsoft.com/office/drawing/2014/main" id="{AE075F9A-7A5B-22C1-D55E-230AB88FD23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46167" y="-2470814"/>
            <a:ext cx="2775610" cy="2281621"/>
          </a:xfrm>
          <a:prstGeom prst="rect">
            <a:avLst/>
          </a:prstGeom>
        </p:spPr>
      </p:pic>
      <p:sp>
        <p:nvSpPr>
          <p:cNvPr id="4" name="Rectangle 3">
            <a:extLst>
              <a:ext uri="{FF2B5EF4-FFF2-40B4-BE49-F238E27FC236}">
                <a16:creationId xmlns:a16="http://schemas.microsoft.com/office/drawing/2014/main" id="{C3077447-398A-9C27-61A8-3430E1A18B8F}"/>
              </a:ext>
            </a:extLst>
          </p:cNvPr>
          <p:cNvSpPr/>
          <p:nvPr/>
        </p:nvSpPr>
        <p:spPr>
          <a:xfrm>
            <a:off x="614958" y="-1020566"/>
            <a:ext cx="4669633"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Methodology</a:t>
            </a:r>
          </a:p>
        </p:txBody>
      </p:sp>
      <p:sp>
        <p:nvSpPr>
          <p:cNvPr id="22" name="Rectangle 21">
            <a:extLst>
              <a:ext uri="{FF2B5EF4-FFF2-40B4-BE49-F238E27FC236}">
                <a16:creationId xmlns:a16="http://schemas.microsoft.com/office/drawing/2014/main" id="{EB7289FF-3FEB-0D3B-25EA-518CB62DC9A9}"/>
              </a:ext>
            </a:extLst>
          </p:cNvPr>
          <p:cNvSpPr/>
          <p:nvPr/>
        </p:nvSpPr>
        <p:spPr>
          <a:xfrm>
            <a:off x="1522556" y="-910021"/>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Flowchart</a:t>
            </a:r>
          </a:p>
        </p:txBody>
      </p:sp>
      <p:sp>
        <p:nvSpPr>
          <p:cNvPr id="23" name="Rectangle 22">
            <a:extLst>
              <a:ext uri="{FF2B5EF4-FFF2-40B4-BE49-F238E27FC236}">
                <a16:creationId xmlns:a16="http://schemas.microsoft.com/office/drawing/2014/main" id="{7056F79B-7180-0809-F19F-73EB6ECC9324}"/>
              </a:ext>
            </a:extLst>
          </p:cNvPr>
          <p:cNvSpPr/>
          <p:nvPr/>
        </p:nvSpPr>
        <p:spPr>
          <a:xfrm>
            <a:off x="-204199" y="186463"/>
            <a:ext cx="3229708" cy="584775"/>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
            </a:pPr>
            <a:r>
              <a:rPr lang="en-IN"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Snapshots</a:t>
            </a:r>
          </a:p>
        </p:txBody>
      </p:sp>
      <p:pic>
        <p:nvPicPr>
          <p:cNvPr id="20" name="Picture 19" descr="A screen shot of a computer&#10;&#10;Description automatically generated">
            <a:extLst>
              <a:ext uri="{FF2B5EF4-FFF2-40B4-BE49-F238E27FC236}">
                <a16:creationId xmlns:a16="http://schemas.microsoft.com/office/drawing/2014/main" id="{8138E90A-4D42-8B6D-2316-80F3431249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57704" y="1474053"/>
            <a:ext cx="5265251" cy="3155037"/>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707E26F5-9E3A-EDC4-4910-6C5361B9A4B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42929" y="3044780"/>
            <a:ext cx="4777621" cy="2986013"/>
          </a:xfrm>
          <a:prstGeom prst="rect">
            <a:avLst/>
          </a:prstGeom>
        </p:spPr>
      </p:pic>
      <p:sp>
        <p:nvSpPr>
          <p:cNvPr id="31" name="Rectangle 30">
            <a:extLst>
              <a:ext uri="{FF2B5EF4-FFF2-40B4-BE49-F238E27FC236}">
                <a16:creationId xmlns:a16="http://schemas.microsoft.com/office/drawing/2014/main" id="{07FF7AB3-E492-14F7-60A1-8B1484E85EB5}"/>
              </a:ext>
            </a:extLst>
          </p:cNvPr>
          <p:cNvSpPr/>
          <p:nvPr/>
        </p:nvSpPr>
        <p:spPr>
          <a:xfrm>
            <a:off x="1055790" y="4711530"/>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Before attendance</a:t>
            </a:r>
          </a:p>
        </p:txBody>
      </p:sp>
      <p:sp>
        <p:nvSpPr>
          <p:cNvPr id="32" name="Rectangle 31">
            <a:extLst>
              <a:ext uri="{FF2B5EF4-FFF2-40B4-BE49-F238E27FC236}">
                <a16:creationId xmlns:a16="http://schemas.microsoft.com/office/drawing/2014/main" id="{CD580ABA-0D65-F03F-F6FA-F04B6C3DF95E}"/>
              </a:ext>
            </a:extLst>
          </p:cNvPr>
          <p:cNvSpPr/>
          <p:nvPr/>
        </p:nvSpPr>
        <p:spPr>
          <a:xfrm>
            <a:off x="6902367" y="2491061"/>
            <a:ext cx="3696474" cy="400110"/>
          </a:xfrm>
          <a:prstGeom prst="rect">
            <a:avLst/>
          </a:prstGeom>
          <a:noFill/>
        </p:spPr>
        <p:txBody>
          <a:bodyPr wrap="square" lIns="91440" tIns="45720" rIns="91440" bIns="45720">
            <a:spAutoFit/>
          </a:bodyPr>
          <a:lstStyle/>
          <a:p>
            <a:pPr algn="ctr"/>
            <a:r>
              <a:rPr lang="en-IN" sz="20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Taking Video feed</a:t>
            </a:r>
          </a:p>
        </p:txBody>
      </p:sp>
      <p:pic>
        <p:nvPicPr>
          <p:cNvPr id="34" name="Picture 33" descr="A screenshot of a computer&#10;&#10;Description automatically generated">
            <a:extLst>
              <a:ext uri="{FF2B5EF4-FFF2-40B4-BE49-F238E27FC236}">
                <a16:creationId xmlns:a16="http://schemas.microsoft.com/office/drawing/2014/main" id="{DE0070CA-0F84-A8C0-5B06-8285ADDEF6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888065" y="1488109"/>
            <a:ext cx="5477562" cy="3423476"/>
          </a:xfrm>
          <a:prstGeom prst="rect">
            <a:avLst/>
          </a:prstGeom>
        </p:spPr>
      </p:pic>
      <p:pic>
        <p:nvPicPr>
          <p:cNvPr id="36" name="Picture 35" descr="A screenshot of a computer">
            <a:extLst>
              <a:ext uri="{FF2B5EF4-FFF2-40B4-BE49-F238E27FC236}">
                <a16:creationId xmlns:a16="http://schemas.microsoft.com/office/drawing/2014/main" id="{50BC5676-52B7-0C16-58A5-DAC22A1C2C2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47727" y="7192340"/>
            <a:ext cx="4914818" cy="3120827"/>
          </a:xfrm>
          <a:prstGeom prst="rect">
            <a:avLst/>
          </a:prstGeom>
        </p:spPr>
      </p:pic>
    </p:spTree>
    <p:extLst>
      <p:ext uri="{BB962C8B-B14F-4D97-AF65-F5344CB8AC3E}">
        <p14:creationId xmlns:p14="http://schemas.microsoft.com/office/powerpoint/2010/main" val="3927096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978</Words>
  <Application>Microsoft Office PowerPoint</Application>
  <PresentationFormat>Widescreen</PresentationFormat>
  <Paragraphs>280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Black</vt:lpstr>
      <vt:lpstr>Arial</vt:lpstr>
      <vt:lpstr>Calibri</vt:lpstr>
      <vt:lpstr>Calibri Light</vt:lpstr>
      <vt:lpstr>Copperplate Gothic Bold</vt:lpstr>
      <vt:lpstr>Times New Roman</vt:lpstr>
      <vt:lpstr>Tw Cen MT (Body)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uix chaudang</dc:creator>
  <cp:lastModifiedBy>uix chaudang</cp:lastModifiedBy>
  <cp:revision>1</cp:revision>
  <dcterms:created xsi:type="dcterms:W3CDTF">2023-12-12T12:05:43Z</dcterms:created>
  <dcterms:modified xsi:type="dcterms:W3CDTF">2023-12-12T16:43:57Z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2023-12-12T13:09:14Z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db6f2b4b-6e63-4230-9f97-4abcf943fa2e</vt:lpwstr>
  </property>
  <property fmtid="{D5CDD505-2E9C-101B-9397-08002B2CF9AE}" pid="7" name="MSIP_Label_defa4170-0d19-0005-0004-bc88714345d2_ActionId">
    <vt:lpwstr>cc33d213-00fc-4aed-b266-463fe9ff1b85</vt:lpwstr>
  </property>
  <property fmtid="{D5CDD505-2E9C-101B-9397-08002B2CF9AE}" pid="8" name="MSIP_Label_defa4170-0d19-0005-0004-bc88714345d2_ContentBits">
    <vt:lpwstr>0</vt:lpwstr>
  </property>
</Properties>
</file>