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8128000" cy="4572000"/>
  <p:notesSz cx="8128000" cy="4572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994" y="10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22663" cy="2286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03750" y="0"/>
            <a:ext cx="3522663" cy="228600"/>
          </a:xfrm>
          <a:prstGeom prst="rect">
            <a:avLst/>
          </a:prstGeom>
        </p:spPr>
        <p:txBody>
          <a:bodyPr vert="horz" lIns="91440" tIns="45720" rIns="91440" bIns="45720" rtlCol="0"/>
          <a:lstStyle>
            <a:lvl1pPr algn="r">
              <a:defRPr sz="1200"/>
            </a:lvl1pPr>
          </a:lstStyle>
          <a:p>
            <a:fld id="{FD4EE95F-EC79-4B5A-8EE7-28425862485D}" type="datetimeFigureOut">
              <a:rPr lang="en-IN" smtClean="0"/>
              <a:t>27-12-2024</a:t>
            </a:fld>
            <a:endParaRPr lang="en-IN"/>
          </a:p>
        </p:txBody>
      </p:sp>
      <p:sp>
        <p:nvSpPr>
          <p:cNvPr id="4" name="Slide Image Placeholder 3"/>
          <p:cNvSpPr>
            <a:spLocks noGrp="1" noRot="1" noChangeAspect="1"/>
          </p:cNvSpPr>
          <p:nvPr>
            <p:ph type="sldImg" idx="2"/>
          </p:nvPr>
        </p:nvSpPr>
        <p:spPr>
          <a:xfrm>
            <a:off x="2692400" y="571500"/>
            <a:ext cx="2743200" cy="15430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12800" y="2200275"/>
            <a:ext cx="6502400" cy="1800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343400"/>
            <a:ext cx="3522663" cy="2286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03750" y="4343400"/>
            <a:ext cx="3522663" cy="228600"/>
          </a:xfrm>
          <a:prstGeom prst="rect">
            <a:avLst/>
          </a:prstGeom>
        </p:spPr>
        <p:txBody>
          <a:bodyPr vert="horz" lIns="91440" tIns="45720" rIns="91440" bIns="45720" rtlCol="0" anchor="b"/>
          <a:lstStyle>
            <a:lvl1pPr algn="r">
              <a:defRPr sz="1200"/>
            </a:lvl1pPr>
          </a:lstStyle>
          <a:p>
            <a:fld id="{5E68D6E2-ED9D-4E1C-A9E8-58AA7394BE60}" type="slidenum">
              <a:rPr lang="en-IN" smtClean="0"/>
              <a:t>‹#›</a:t>
            </a:fld>
            <a:endParaRPr lang="en-IN"/>
          </a:p>
        </p:txBody>
      </p:sp>
    </p:spTree>
    <p:extLst>
      <p:ext uri="{BB962C8B-B14F-4D97-AF65-F5344CB8AC3E}">
        <p14:creationId xmlns:p14="http://schemas.microsoft.com/office/powerpoint/2010/main" val="1947647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68D6E2-ED9D-4E1C-A9E8-58AA7394BE60}" type="slidenum">
              <a:rPr lang="en-IN" smtClean="0"/>
              <a:t>9</a:t>
            </a:fld>
            <a:endParaRPr lang="en-IN"/>
          </a:p>
        </p:txBody>
      </p:sp>
    </p:spTree>
    <p:extLst>
      <p:ext uri="{BB962C8B-B14F-4D97-AF65-F5344CB8AC3E}">
        <p14:creationId xmlns:p14="http://schemas.microsoft.com/office/powerpoint/2010/main" val="336451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09600" y="1417320"/>
            <a:ext cx="6908800" cy="960120"/>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219200" y="2560320"/>
            <a:ext cx="5689600" cy="1143000"/>
          </a:xfrm>
          <a:prstGeom prst="rect">
            <a:avLst/>
          </a:prstGeom>
        </p:spPr>
        <p:txBody>
          <a:bodyPr wrap="square" lIns="0" tIns="0" rIns="0" bIns="0">
            <a:spAutoFit/>
          </a:bodyPr>
          <a:lstStyle>
            <a:lvl1pPr>
              <a:defRPr sz="11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613333" y="4194047"/>
            <a:ext cx="1350645" cy="210820"/>
          </a:xfrm>
          <a:custGeom>
            <a:avLst/>
            <a:gdLst/>
            <a:ahLst/>
            <a:cxnLst/>
            <a:rect l="l" t="t" r="r" b="b"/>
            <a:pathLst>
              <a:path w="1350645" h="210820">
                <a:moveTo>
                  <a:pt x="1350264" y="210311"/>
                </a:moveTo>
                <a:lnTo>
                  <a:pt x="0" y="210311"/>
                </a:lnTo>
                <a:lnTo>
                  <a:pt x="0" y="0"/>
                </a:lnTo>
                <a:lnTo>
                  <a:pt x="1350264" y="0"/>
                </a:lnTo>
                <a:lnTo>
                  <a:pt x="1350264" y="210311"/>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1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Arial MT"/>
                <a:cs typeface="Arial MT"/>
              </a:defRPr>
            </a:lvl1pPr>
          </a:lstStyle>
          <a:p>
            <a:endParaRPr/>
          </a:p>
        </p:txBody>
      </p:sp>
      <p:sp>
        <p:nvSpPr>
          <p:cNvPr id="3" name="Holder 3"/>
          <p:cNvSpPr>
            <a:spLocks noGrp="1"/>
          </p:cNvSpPr>
          <p:nvPr>
            <p:ph sz="half" idx="2"/>
          </p:nvPr>
        </p:nvSpPr>
        <p:spPr>
          <a:xfrm>
            <a:off x="695340" y="1271270"/>
            <a:ext cx="3252470" cy="2667635"/>
          </a:xfrm>
          <a:prstGeom prst="rect">
            <a:avLst/>
          </a:prstGeom>
        </p:spPr>
        <p:txBody>
          <a:bodyPr wrap="square" lIns="0" tIns="0" rIns="0" bIns="0">
            <a:spAutoFit/>
          </a:bodyPr>
          <a:lstStyle>
            <a:lvl1pPr>
              <a:defRPr sz="1050" b="0" i="0">
                <a:solidFill>
                  <a:schemeClr val="tx1"/>
                </a:solidFill>
                <a:latin typeface="Calibri"/>
                <a:cs typeface="Calibri"/>
              </a:defRPr>
            </a:lvl1pPr>
          </a:lstStyle>
          <a:p>
            <a:endParaRPr/>
          </a:p>
        </p:txBody>
      </p:sp>
      <p:sp>
        <p:nvSpPr>
          <p:cNvPr id="4" name="Holder 4"/>
          <p:cNvSpPr>
            <a:spLocks noGrp="1"/>
          </p:cNvSpPr>
          <p:nvPr>
            <p:ph sz="half" idx="3"/>
          </p:nvPr>
        </p:nvSpPr>
        <p:spPr>
          <a:xfrm>
            <a:off x="4529777" y="1225042"/>
            <a:ext cx="3164840" cy="2713990"/>
          </a:xfrm>
          <a:prstGeom prst="rect">
            <a:avLst/>
          </a:prstGeom>
        </p:spPr>
        <p:txBody>
          <a:bodyPr wrap="square" lIns="0" tIns="0" rIns="0" bIns="0">
            <a:spAutoFit/>
          </a:bodyPr>
          <a:lstStyle>
            <a:lvl1pPr>
              <a:defRPr sz="850" b="1"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9990" y="140177"/>
            <a:ext cx="7488019" cy="653415"/>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3" name="Holder 3"/>
          <p:cNvSpPr>
            <a:spLocks noGrp="1"/>
          </p:cNvSpPr>
          <p:nvPr>
            <p:ph type="body" idx="1"/>
          </p:nvPr>
        </p:nvSpPr>
        <p:spPr>
          <a:xfrm>
            <a:off x="324002" y="1490217"/>
            <a:ext cx="7238365" cy="2212975"/>
          </a:xfrm>
          <a:prstGeom prst="rect">
            <a:avLst/>
          </a:prstGeom>
        </p:spPr>
        <p:txBody>
          <a:bodyPr wrap="square" lIns="0" tIns="0" rIns="0" bIns="0">
            <a:spAutoFit/>
          </a:bodyPr>
          <a:lstStyle>
            <a:lvl1pPr>
              <a:defRPr sz="11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763520" y="4251960"/>
            <a:ext cx="2600960" cy="2286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06400" y="4251960"/>
            <a:ext cx="1869440" cy="2286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6" name="Holder 6"/>
          <p:cNvSpPr>
            <a:spLocks noGrp="1"/>
          </p:cNvSpPr>
          <p:nvPr>
            <p:ph type="sldNum" sz="quarter" idx="7"/>
          </p:nvPr>
        </p:nvSpPr>
        <p:spPr>
          <a:xfrm>
            <a:off x="5852160" y="4251960"/>
            <a:ext cx="1869440" cy="2286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presentations.ai/"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1.jpg"/><Relationship Id="rId2" Type="http://schemas.openxmlformats.org/officeDocument/2006/relationships/hyperlink" Target="https://presentations.ai/" TargetMode="Externa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14.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resentations.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presentations.ai/" TargetMode="External"/><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723809" y="2965704"/>
            <a:ext cx="2739809" cy="978408"/>
          </a:xfrm>
          <a:prstGeom prst="rect">
            <a:avLst/>
          </a:prstGeom>
        </p:spPr>
      </p:pic>
      <p:pic>
        <p:nvPicPr>
          <p:cNvPr id="3" name="object 3"/>
          <p:cNvPicPr/>
          <p:nvPr/>
        </p:nvPicPr>
        <p:blipFill>
          <a:blip r:embed="rId3" cstate="print"/>
          <a:stretch>
            <a:fillRect/>
          </a:stretch>
        </p:blipFill>
        <p:spPr>
          <a:xfrm>
            <a:off x="6003809" y="338327"/>
            <a:ext cx="591238" cy="1155191"/>
          </a:xfrm>
          <a:prstGeom prst="rect">
            <a:avLst/>
          </a:prstGeom>
        </p:spPr>
      </p:pic>
      <p:pic>
        <p:nvPicPr>
          <p:cNvPr id="5" name="object 5"/>
          <p:cNvPicPr/>
          <p:nvPr/>
        </p:nvPicPr>
        <p:blipFill>
          <a:blip r:embed="rId4" cstate="print"/>
          <a:stretch>
            <a:fillRect/>
          </a:stretch>
        </p:blipFill>
        <p:spPr>
          <a:xfrm>
            <a:off x="6229333" y="2584704"/>
            <a:ext cx="1566476" cy="249936"/>
          </a:xfrm>
          <a:prstGeom prst="rect">
            <a:avLst/>
          </a:prstGeom>
        </p:spPr>
      </p:pic>
      <p:sp>
        <p:nvSpPr>
          <p:cNvPr id="6" name="object 6"/>
          <p:cNvSpPr txBox="1">
            <a:spLocks noGrp="1"/>
          </p:cNvSpPr>
          <p:nvPr>
            <p:ph type="title"/>
          </p:nvPr>
        </p:nvSpPr>
        <p:spPr>
          <a:xfrm>
            <a:off x="314097" y="1046479"/>
            <a:ext cx="4664303" cy="1816266"/>
          </a:xfrm>
          <a:prstGeom prst="rect">
            <a:avLst/>
          </a:prstGeom>
        </p:spPr>
        <p:txBody>
          <a:bodyPr vert="horz" wrap="square" lIns="0" tIns="71755" rIns="0" bIns="0" rtlCol="0">
            <a:spAutoFit/>
          </a:bodyPr>
          <a:lstStyle/>
          <a:p>
            <a:pPr marL="12700" marR="141605" indent="5715">
              <a:lnSpc>
                <a:spcPct val="88200"/>
              </a:lnSpc>
              <a:spcBef>
                <a:spcPts val="565"/>
              </a:spcBef>
            </a:pPr>
            <a:r>
              <a:rPr sz="3300" dirty="0"/>
              <a:t>REAL-TIME WEATHER APPLICATION </a:t>
            </a:r>
            <a:r>
              <a:rPr sz="3350" dirty="0"/>
              <a:t>DEVELOPMENT</a:t>
            </a:r>
          </a:p>
          <a:p>
            <a:pPr marL="28575" marR="5080" indent="1270">
              <a:lnSpc>
                <a:spcPct val="124200"/>
              </a:lnSpc>
              <a:spcBef>
                <a:spcPts val="385"/>
              </a:spcBef>
            </a:pPr>
            <a:r>
              <a:rPr sz="950" dirty="0">
                <a:solidFill>
                  <a:srgbClr val="4D4D4D"/>
                </a:solidFill>
              </a:rPr>
              <a:t>This</a:t>
            </a:r>
            <a:r>
              <a:rPr sz="950" spc="95" dirty="0">
                <a:solidFill>
                  <a:srgbClr val="4D4D4D"/>
                </a:solidFill>
              </a:rPr>
              <a:t> </a:t>
            </a:r>
            <a:r>
              <a:rPr sz="950" dirty="0">
                <a:solidFill>
                  <a:srgbClr val="4F4F4F"/>
                </a:solidFill>
              </a:rPr>
              <a:t>presentation</a:t>
            </a:r>
            <a:r>
              <a:rPr sz="950" spc="180" dirty="0">
                <a:solidFill>
                  <a:srgbClr val="4F4F4F"/>
                </a:solidFill>
              </a:rPr>
              <a:t> </a:t>
            </a:r>
            <a:r>
              <a:rPr sz="950" dirty="0">
                <a:solidFill>
                  <a:srgbClr val="4F4F4F"/>
                </a:solidFill>
              </a:rPr>
              <a:t>explores</a:t>
            </a:r>
            <a:r>
              <a:rPr sz="950" spc="75" dirty="0">
                <a:solidFill>
                  <a:srgbClr val="4F4F4F"/>
                </a:solidFill>
              </a:rPr>
              <a:t> </a:t>
            </a:r>
            <a:r>
              <a:rPr sz="950" dirty="0">
                <a:solidFill>
                  <a:srgbClr val="525252"/>
                </a:solidFill>
              </a:rPr>
              <a:t>the</a:t>
            </a:r>
            <a:r>
              <a:rPr sz="950" spc="85" dirty="0">
                <a:solidFill>
                  <a:srgbClr val="525252"/>
                </a:solidFill>
              </a:rPr>
              <a:t> </a:t>
            </a:r>
            <a:r>
              <a:rPr sz="950" dirty="0">
                <a:solidFill>
                  <a:srgbClr val="505050"/>
                </a:solidFill>
              </a:rPr>
              <a:t>creation</a:t>
            </a:r>
            <a:r>
              <a:rPr sz="950" spc="125" dirty="0">
                <a:solidFill>
                  <a:srgbClr val="505050"/>
                </a:solidFill>
              </a:rPr>
              <a:t> </a:t>
            </a:r>
            <a:r>
              <a:rPr sz="950" dirty="0">
                <a:solidFill>
                  <a:srgbClr val="505050"/>
                </a:solidFill>
              </a:rPr>
              <a:t>of</a:t>
            </a:r>
            <a:r>
              <a:rPr sz="950" spc="35" dirty="0">
                <a:solidFill>
                  <a:srgbClr val="505050"/>
                </a:solidFill>
              </a:rPr>
              <a:t> </a:t>
            </a:r>
            <a:r>
              <a:rPr sz="950" dirty="0">
                <a:solidFill>
                  <a:srgbClr val="525252"/>
                </a:solidFill>
              </a:rPr>
              <a:t>a</a:t>
            </a:r>
            <a:r>
              <a:rPr sz="950" spc="20" dirty="0">
                <a:solidFill>
                  <a:srgbClr val="525252"/>
                </a:solidFill>
              </a:rPr>
              <a:t> </a:t>
            </a:r>
            <a:r>
              <a:rPr sz="950" dirty="0">
                <a:solidFill>
                  <a:srgbClr val="505050"/>
                </a:solidFill>
              </a:rPr>
              <a:t>Python</a:t>
            </a:r>
            <a:r>
              <a:rPr sz="950" spc="150" dirty="0">
                <a:solidFill>
                  <a:srgbClr val="505050"/>
                </a:solidFill>
              </a:rPr>
              <a:t> </a:t>
            </a:r>
            <a:r>
              <a:rPr sz="950" dirty="0">
                <a:solidFill>
                  <a:srgbClr val="545454"/>
                </a:solidFill>
              </a:rPr>
              <a:t>and</a:t>
            </a:r>
            <a:r>
              <a:rPr sz="950" spc="105" dirty="0">
                <a:solidFill>
                  <a:srgbClr val="545454"/>
                </a:solidFill>
              </a:rPr>
              <a:t> </a:t>
            </a:r>
            <a:r>
              <a:rPr sz="950" spc="-20" dirty="0">
                <a:solidFill>
                  <a:srgbClr val="525252"/>
                </a:solidFill>
              </a:rPr>
              <a:t>PyQt5</a:t>
            </a:r>
            <a:r>
              <a:rPr sz="950" spc="150" dirty="0">
                <a:solidFill>
                  <a:srgbClr val="525252"/>
                </a:solidFill>
              </a:rPr>
              <a:t> </a:t>
            </a:r>
            <a:r>
              <a:rPr sz="950" dirty="0">
                <a:solidFill>
                  <a:srgbClr val="505050"/>
                </a:solidFill>
              </a:rPr>
              <a:t>deskto</a:t>
            </a:r>
            <a:r>
              <a:rPr sz="950" spc="-150" dirty="0">
                <a:solidFill>
                  <a:srgbClr val="505050"/>
                </a:solidFill>
              </a:rPr>
              <a:t> </a:t>
            </a:r>
            <a:r>
              <a:rPr sz="950" spc="-50" dirty="0">
                <a:solidFill>
                  <a:srgbClr val="525252"/>
                </a:solidFill>
              </a:rPr>
              <a:t>p </a:t>
            </a:r>
            <a:r>
              <a:rPr sz="950" dirty="0">
                <a:solidFill>
                  <a:srgbClr val="4F4F4F"/>
                </a:solidFill>
              </a:rPr>
              <a:t>application</a:t>
            </a:r>
            <a:r>
              <a:rPr sz="950" spc="100" dirty="0">
                <a:solidFill>
                  <a:srgbClr val="4F4F4F"/>
                </a:solidFill>
              </a:rPr>
              <a:t> </a:t>
            </a:r>
            <a:r>
              <a:rPr sz="950" dirty="0">
                <a:solidFill>
                  <a:srgbClr val="545454"/>
                </a:solidFill>
              </a:rPr>
              <a:t>for</a:t>
            </a:r>
            <a:r>
              <a:rPr sz="950" spc="120" dirty="0">
                <a:solidFill>
                  <a:srgbClr val="545454"/>
                </a:solidFill>
              </a:rPr>
              <a:t> </a:t>
            </a:r>
            <a:r>
              <a:rPr sz="950" spc="-10" dirty="0">
                <a:solidFill>
                  <a:srgbClr val="525252"/>
                </a:solidFill>
              </a:rPr>
              <a:t>easy</a:t>
            </a:r>
            <a:r>
              <a:rPr sz="950" spc="55" dirty="0">
                <a:solidFill>
                  <a:srgbClr val="525252"/>
                </a:solidFill>
              </a:rPr>
              <a:t> </a:t>
            </a:r>
            <a:r>
              <a:rPr sz="950" dirty="0">
                <a:solidFill>
                  <a:srgbClr val="525252"/>
                </a:solidFill>
              </a:rPr>
              <a:t>access</a:t>
            </a:r>
            <a:r>
              <a:rPr sz="950" spc="100" dirty="0">
                <a:solidFill>
                  <a:srgbClr val="525252"/>
                </a:solidFill>
              </a:rPr>
              <a:t> </a:t>
            </a:r>
            <a:r>
              <a:rPr sz="950" dirty="0">
                <a:solidFill>
                  <a:srgbClr val="505050"/>
                </a:solidFill>
              </a:rPr>
              <a:t>to</a:t>
            </a:r>
            <a:r>
              <a:rPr sz="950" spc="185" dirty="0">
                <a:solidFill>
                  <a:srgbClr val="505050"/>
                </a:solidFill>
              </a:rPr>
              <a:t> </a:t>
            </a:r>
            <a:r>
              <a:rPr sz="950" dirty="0">
                <a:solidFill>
                  <a:srgbClr val="525252"/>
                </a:solidFill>
              </a:rPr>
              <a:t>live</a:t>
            </a:r>
            <a:r>
              <a:rPr sz="950" spc="55" dirty="0">
                <a:solidFill>
                  <a:srgbClr val="525252"/>
                </a:solidFill>
              </a:rPr>
              <a:t> </a:t>
            </a:r>
            <a:r>
              <a:rPr sz="950" dirty="0">
                <a:solidFill>
                  <a:srgbClr val="525252"/>
                </a:solidFill>
              </a:rPr>
              <a:t>weather</a:t>
            </a:r>
            <a:r>
              <a:rPr sz="950" spc="155" dirty="0">
                <a:solidFill>
                  <a:srgbClr val="525252"/>
                </a:solidFill>
              </a:rPr>
              <a:t> </a:t>
            </a:r>
            <a:r>
              <a:rPr sz="950" spc="-10" dirty="0">
                <a:solidFill>
                  <a:srgbClr val="545454"/>
                </a:solidFill>
              </a:rPr>
              <a:t>d</a:t>
            </a:r>
            <a:r>
              <a:rPr sz="950" spc="-10" dirty="0">
                <a:solidFill>
                  <a:srgbClr val="525252"/>
                </a:solidFill>
              </a:rPr>
              <a:t>ata.</a:t>
            </a:r>
            <a:endParaRPr sz="950" dirty="0"/>
          </a:p>
        </p:txBody>
      </p:sp>
      <p:sp>
        <p:nvSpPr>
          <p:cNvPr id="8" name="object 8"/>
          <p:cNvSpPr txBox="1"/>
          <p:nvPr/>
        </p:nvSpPr>
        <p:spPr>
          <a:xfrm>
            <a:off x="6624862" y="4237591"/>
            <a:ext cx="297180" cy="119380"/>
          </a:xfrm>
          <a:prstGeom prst="rect">
            <a:avLst/>
          </a:prstGeom>
        </p:spPr>
        <p:txBody>
          <a:bodyPr vert="horz" wrap="square" lIns="0" tIns="0" rIns="0" bIns="0" rtlCol="0">
            <a:spAutoFit/>
          </a:bodyPr>
          <a:lstStyle/>
          <a:p>
            <a:pPr marL="12700">
              <a:lnSpc>
                <a:spcPts val="770"/>
              </a:lnSpc>
            </a:pPr>
            <a:r>
              <a:rPr sz="650" spc="-110" dirty="0">
                <a:solidFill>
                  <a:srgbClr val="FFFFFF"/>
                </a:solidFill>
                <a:latin typeface="Courier New"/>
                <a:cs typeface="Courier New"/>
                <a:hlinkClick r:id="rId5"/>
              </a:rPr>
              <a:t>’</a:t>
            </a:r>
            <a:r>
              <a:rPr sz="650" spc="-25" dirty="0">
                <a:solidFill>
                  <a:srgbClr val="FFFFFF"/>
                </a:solidFill>
                <a:latin typeface="Courier New"/>
                <a:cs typeface="Courier New"/>
                <a:hlinkClick r:id="rId5"/>
              </a:rPr>
              <a:t> </a:t>
            </a:r>
            <a:r>
              <a:rPr sz="650" spc="-40" dirty="0">
                <a:solidFill>
                  <a:srgbClr val="FFFFFF"/>
                </a:solidFill>
                <a:latin typeface="Courier New"/>
                <a:cs typeface="Courier New"/>
                <a:hlinkClick r:id="rId5"/>
              </a:rPr>
              <a:t>œn</a:t>
            </a:r>
            <a:r>
              <a:rPr sz="650" spc="-204" dirty="0">
                <a:solidFill>
                  <a:srgbClr val="FFFFFF"/>
                </a:solidFill>
                <a:latin typeface="Courier New"/>
                <a:cs typeface="Courier New"/>
                <a:hlinkClick r:id="rId5"/>
              </a:rPr>
              <a:t> </a:t>
            </a:r>
            <a:r>
              <a:rPr sz="650" spc="-60" dirty="0">
                <a:solidFill>
                  <a:srgbClr val="FFFFFF"/>
                </a:solidFill>
                <a:latin typeface="Courier New"/>
                <a:cs typeface="Courier New"/>
                <a:hlinkClick r:id="rId5"/>
              </a:rPr>
              <a:t>el</a:t>
            </a:r>
            <a:endParaRPr sz="650">
              <a:latin typeface="Courier New"/>
              <a:cs typeface="Courier New"/>
            </a:endParaRPr>
          </a:p>
        </p:txBody>
      </p:sp>
      <p:sp>
        <p:nvSpPr>
          <p:cNvPr id="9" name="object 9"/>
          <p:cNvSpPr txBox="1"/>
          <p:nvPr/>
        </p:nvSpPr>
        <p:spPr>
          <a:xfrm>
            <a:off x="7272343" y="4237591"/>
            <a:ext cx="642620" cy="119380"/>
          </a:xfrm>
          <a:prstGeom prst="rect">
            <a:avLst/>
          </a:prstGeom>
        </p:spPr>
        <p:txBody>
          <a:bodyPr vert="horz" wrap="square" lIns="0" tIns="0" rIns="0" bIns="0" rtlCol="0">
            <a:spAutoFit/>
          </a:bodyPr>
          <a:lstStyle/>
          <a:p>
            <a:pPr marL="12700">
              <a:lnSpc>
                <a:spcPts val="770"/>
              </a:lnSpc>
            </a:pPr>
            <a:r>
              <a:rPr sz="650" spc="-45" dirty="0">
                <a:solidFill>
                  <a:srgbClr val="FFFFFF"/>
                </a:solidFill>
                <a:latin typeface="Courier New"/>
                <a:cs typeface="Courier New"/>
                <a:hlinkClick r:id="rId5"/>
              </a:rPr>
              <a:t>preseutotionsæ</a:t>
            </a:r>
            <a:endParaRPr sz="650">
              <a:latin typeface="Courier New"/>
              <a:cs typeface="Courier New"/>
            </a:endParaRPr>
          </a:p>
        </p:txBody>
      </p:sp>
      <p:sp>
        <p:nvSpPr>
          <p:cNvPr id="7" name="object 7"/>
          <p:cNvSpPr txBox="1"/>
          <p:nvPr/>
        </p:nvSpPr>
        <p:spPr>
          <a:xfrm>
            <a:off x="330014" y="3985514"/>
            <a:ext cx="889635" cy="231140"/>
          </a:xfrm>
          <a:prstGeom prst="rect">
            <a:avLst/>
          </a:prstGeom>
        </p:spPr>
        <p:txBody>
          <a:bodyPr vert="horz" wrap="square" lIns="0" tIns="12700" rIns="0" bIns="0" rtlCol="0">
            <a:spAutoFit/>
          </a:bodyPr>
          <a:lstStyle/>
          <a:p>
            <a:pPr marL="12700">
              <a:lnSpc>
                <a:spcPct val="100000"/>
              </a:lnSpc>
              <a:spcBef>
                <a:spcPts val="100"/>
              </a:spcBef>
            </a:pPr>
            <a:r>
              <a:rPr sz="1350" spc="-180" dirty="0">
                <a:solidFill>
                  <a:srgbClr val="FD5923"/>
                </a:solidFill>
                <a:latin typeface="Arial MT"/>
                <a:cs typeface="Arial MT"/>
              </a:rPr>
              <a:t>JASHWANTH</a:t>
            </a:r>
            <a:endParaRPr sz="135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CDC02E9-3366-F9A7-A07E-CA8EEECAF4A4}"/>
              </a:ext>
            </a:extLst>
          </p:cNvPr>
          <p:cNvSpPr/>
          <p:nvPr/>
        </p:nvSpPr>
        <p:spPr>
          <a:xfrm>
            <a:off x="6319852" y="3887278"/>
            <a:ext cx="2163748" cy="6847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bject 3"/>
          <p:cNvSpPr txBox="1">
            <a:spLocks noGrp="1"/>
          </p:cNvSpPr>
          <p:nvPr>
            <p:ph type="title"/>
          </p:nvPr>
        </p:nvSpPr>
        <p:spPr>
          <a:prstGeom prst="rect">
            <a:avLst/>
          </a:prstGeom>
        </p:spPr>
        <p:txBody>
          <a:bodyPr vert="horz" wrap="square" lIns="0" tIns="106045" rIns="0" bIns="0" rtlCol="0">
            <a:spAutoFit/>
          </a:bodyPr>
          <a:lstStyle/>
          <a:p>
            <a:pPr marL="20955">
              <a:lnSpc>
                <a:spcPct val="100000"/>
              </a:lnSpc>
              <a:spcBef>
                <a:spcPts val="835"/>
              </a:spcBef>
            </a:pPr>
            <a:r>
              <a:rPr sz="2100" b="1" spc="-120" dirty="0">
                <a:latin typeface="Calibri"/>
                <a:cs typeface="Calibri"/>
              </a:rPr>
              <a:t>ADVANTAGES</a:t>
            </a:r>
            <a:r>
              <a:rPr sz="2100" b="1" spc="75" dirty="0">
                <a:latin typeface="Calibri"/>
                <a:cs typeface="Calibri"/>
              </a:rPr>
              <a:t> </a:t>
            </a:r>
            <a:r>
              <a:rPr sz="2100" b="1" spc="-105" dirty="0">
                <a:latin typeface="Calibri"/>
                <a:cs typeface="Calibri"/>
              </a:rPr>
              <a:t>OF</a:t>
            </a:r>
            <a:r>
              <a:rPr sz="2100" b="1" spc="-60" dirty="0">
                <a:latin typeface="Calibri"/>
                <a:cs typeface="Calibri"/>
              </a:rPr>
              <a:t> </a:t>
            </a:r>
            <a:r>
              <a:rPr sz="2100" spc="-20" dirty="0">
                <a:latin typeface="Calibri"/>
                <a:cs typeface="Calibri"/>
              </a:rPr>
              <a:t>THE</a:t>
            </a:r>
            <a:r>
              <a:rPr sz="2100" spc="-75" dirty="0">
                <a:latin typeface="Calibri"/>
                <a:cs typeface="Calibri"/>
              </a:rPr>
              <a:t> </a:t>
            </a:r>
            <a:r>
              <a:rPr sz="2100" spc="-10" dirty="0">
                <a:latin typeface="Calibri"/>
                <a:cs typeface="Calibri"/>
              </a:rPr>
              <a:t>APPLICATION</a:t>
            </a:r>
            <a:endParaRPr sz="2100" dirty="0">
              <a:latin typeface="Calibri"/>
              <a:cs typeface="Calibri"/>
            </a:endParaRPr>
          </a:p>
          <a:p>
            <a:pPr marL="20320">
              <a:lnSpc>
                <a:spcPct val="100000"/>
              </a:lnSpc>
              <a:spcBef>
                <a:spcPts val="335"/>
              </a:spcBef>
            </a:pPr>
            <a:r>
              <a:rPr sz="950" spc="10" dirty="0">
                <a:solidFill>
                  <a:srgbClr val="505050"/>
                </a:solidFill>
                <a:latin typeface="Calibri"/>
                <a:cs typeface="Calibri"/>
              </a:rPr>
              <a:t>Exploring</a:t>
            </a:r>
            <a:r>
              <a:rPr sz="950" spc="225" dirty="0">
                <a:solidFill>
                  <a:srgbClr val="505050"/>
                </a:solidFill>
                <a:latin typeface="Calibri"/>
                <a:cs typeface="Calibri"/>
              </a:rPr>
              <a:t> </a:t>
            </a:r>
            <a:r>
              <a:rPr sz="950" spc="10" dirty="0">
                <a:solidFill>
                  <a:srgbClr val="4F4F4F"/>
                </a:solidFill>
                <a:latin typeface="Calibri"/>
                <a:cs typeface="Calibri"/>
              </a:rPr>
              <a:t>the</a:t>
            </a:r>
            <a:r>
              <a:rPr sz="950" spc="210" dirty="0">
                <a:solidFill>
                  <a:srgbClr val="4F4F4F"/>
                </a:solidFill>
                <a:latin typeface="Calibri"/>
                <a:cs typeface="Calibri"/>
              </a:rPr>
              <a:t> </a:t>
            </a:r>
            <a:r>
              <a:rPr sz="950" spc="10" dirty="0">
                <a:solidFill>
                  <a:srgbClr val="525252"/>
                </a:solidFill>
                <a:latin typeface="Calibri"/>
                <a:cs typeface="Calibri"/>
              </a:rPr>
              <a:t>key</a:t>
            </a:r>
            <a:r>
              <a:rPr sz="950" spc="220" dirty="0">
                <a:solidFill>
                  <a:srgbClr val="525252"/>
                </a:solidFill>
                <a:latin typeface="Calibri"/>
                <a:cs typeface="Calibri"/>
              </a:rPr>
              <a:t> </a:t>
            </a:r>
            <a:r>
              <a:rPr sz="950" spc="10" dirty="0">
                <a:solidFill>
                  <a:srgbClr val="545454"/>
                </a:solidFill>
                <a:latin typeface="Calibri"/>
                <a:cs typeface="Calibri"/>
              </a:rPr>
              <a:t>benefits</a:t>
            </a:r>
            <a:r>
              <a:rPr sz="950" spc="320" dirty="0">
                <a:solidFill>
                  <a:srgbClr val="545454"/>
                </a:solidFill>
                <a:latin typeface="Calibri"/>
                <a:cs typeface="Calibri"/>
              </a:rPr>
              <a:t> </a:t>
            </a:r>
            <a:r>
              <a:rPr sz="950" spc="10" dirty="0">
                <a:solidFill>
                  <a:srgbClr val="525252"/>
                </a:solidFill>
                <a:latin typeface="Calibri"/>
                <a:cs typeface="Calibri"/>
              </a:rPr>
              <a:t>that</a:t>
            </a:r>
            <a:r>
              <a:rPr sz="950" spc="254" dirty="0">
                <a:solidFill>
                  <a:srgbClr val="525252"/>
                </a:solidFill>
                <a:latin typeface="Calibri"/>
                <a:cs typeface="Calibri"/>
              </a:rPr>
              <a:t> </a:t>
            </a:r>
            <a:r>
              <a:rPr sz="950" spc="10" dirty="0">
                <a:solidFill>
                  <a:srgbClr val="545454"/>
                </a:solidFill>
                <a:latin typeface="Calibri"/>
                <a:cs typeface="Calibri"/>
              </a:rPr>
              <a:t>make</a:t>
            </a:r>
            <a:r>
              <a:rPr sz="950" spc="240" dirty="0">
                <a:solidFill>
                  <a:srgbClr val="545454"/>
                </a:solidFill>
                <a:latin typeface="Calibri"/>
                <a:cs typeface="Calibri"/>
              </a:rPr>
              <a:t> </a:t>
            </a:r>
            <a:r>
              <a:rPr sz="950" spc="10" dirty="0">
                <a:solidFill>
                  <a:srgbClr val="525252"/>
                </a:solidFill>
                <a:latin typeface="Calibri"/>
                <a:cs typeface="Calibri"/>
              </a:rPr>
              <a:t>this</a:t>
            </a:r>
            <a:r>
              <a:rPr sz="950" spc="290" dirty="0">
                <a:solidFill>
                  <a:srgbClr val="525252"/>
                </a:solidFill>
                <a:latin typeface="Calibri"/>
                <a:cs typeface="Calibri"/>
              </a:rPr>
              <a:t> </a:t>
            </a:r>
            <a:r>
              <a:rPr sz="950" spc="10" dirty="0">
                <a:solidFill>
                  <a:srgbClr val="525252"/>
                </a:solidFill>
                <a:latin typeface="Calibri"/>
                <a:cs typeface="Calibri"/>
              </a:rPr>
              <a:t>application</a:t>
            </a:r>
            <a:r>
              <a:rPr sz="950" spc="355" dirty="0">
                <a:solidFill>
                  <a:srgbClr val="525252"/>
                </a:solidFill>
                <a:latin typeface="Calibri"/>
                <a:cs typeface="Calibri"/>
              </a:rPr>
              <a:t> </a:t>
            </a:r>
            <a:r>
              <a:rPr sz="950" spc="10" dirty="0">
                <a:solidFill>
                  <a:srgbClr val="525252"/>
                </a:solidFill>
                <a:latin typeface="Calibri"/>
                <a:cs typeface="Calibri"/>
              </a:rPr>
              <a:t>stand</a:t>
            </a:r>
            <a:r>
              <a:rPr sz="950" spc="315" dirty="0">
                <a:solidFill>
                  <a:srgbClr val="525252"/>
                </a:solidFill>
                <a:latin typeface="Calibri"/>
                <a:cs typeface="Calibri"/>
              </a:rPr>
              <a:t> </a:t>
            </a:r>
            <a:r>
              <a:rPr sz="950" spc="10" dirty="0">
                <a:solidFill>
                  <a:srgbClr val="525252"/>
                </a:solidFill>
                <a:latin typeface="Calibri"/>
                <a:cs typeface="Calibri"/>
              </a:rPr>
              <a:t>out</a:t>
            </a:r>
            <a:r>
              <a:rPr sz="950" spc="215" dirty="0">
                <a:solidFill>
                  <a:srgbClr val="525252"/>
                </a:solidFill>
                <a:latin typeface="Calibri"/>
                <a:cs typeface="Calibri"/>
              </a:rPr>
              <a:t> </a:t>
            </a:r>
            <a:r>
              <a:rPr sz="950" spc="10" dirty="0">
                <a:solidFill>
                  <a:srgbClr val="545454"/>
                </a:solidFill>
                <a:latin typeface="Calibri"/>
                <a:cs typeface="Calibri"/>
              </a:rPr>
              <a:t>in</a:t>
            </a:r>
            <a:r>
              <a:rPr sz="950" spc="215" dirty="0">
                <a:solidFill>
                  <a:srgbClr val="545454"/>
                </a:solidFill>
                <a:latin typeface="Calibri"/>
                <a:cs typeface="Calibri"/>
              </a:rPr>
              <a:t> </a:t>
            </a:r>
            <a:r>
              <a:rPr sz="950" spc="10" dirty="0">
                <a:solidFill>
                  <a:srgbClr val="525252"/>
                </a:solidFill>
                <a:latin typeface="Calibri"/>
                <a:cs typeface="Calibri"/>
              </a:rPr>
              <a:t>the</a:t>
            </a:r>
            <a:r>
              <a:rPr sz="950" spc="245" dirty="0">
                <a:solidFill>
                  <a:srgbClr val="525252"/>
                </a:solidFill>
                <a:latin typeface="Calibri"/>
                <a:cs typeface="Calibri"/>
              </a:rPr>
              <a:t> </a:t>
            </a:r>
            <a:r>
              <a:rPr sz="950" spc="-10" dirty="0">
                <a:solidFill>
                  <a:srgbClr val="545454"/>
                </a:solidFill>
                <a:latin typeface="Calibri"/>
                <a:cs typeface="Calibri"/>
              </a:rPr>
              <a:t>market</a:t>
            </a:r>
            <a:endParaRPr sz="950" dirty="0">
              <a:latin typeface="Calibri"/>
              <a:cs typeface="Calibri"/>
            </a:endParaRPr>
          </a:p>
        </p:txBody>
      </p:sp>
      <p:sp>
        <p:nvSpPr>
          <p:cNvPr id="9" name="object 9"/>
          <p:cNvSpPr txBox="1"/>
          <p:nvPr/>
        </p:nvSpPr>
        <p:spPr>
          <a:xfrm>
            <a:off x="6649349" y="4237591"/>
            <a:ext cx="443865" cy="119380"/>
          </a:xfrm>
          <a:prstGeom prst="rect">
            <a:avLst/>
          </a:prstGeom>
        </p:spPr>
        <p:txBody>
          <a:bodyPr vert="horz" wrap="square" lIns="0" tIns="0" rIns="0" bIns="0" rtlCol="0">
            <a:spAutoFit/>
          </a:bodyPr>
          <a:lstStyle/>
          <a:p>
            <a:pPr marL="12700">
              <a:lnSpc>
                <a:spcPts val="770"/>
              </a:lnSpc>
            </a:pPr>
            <a:r>
              <a:rPr sz="650" spc="-85" dirty="0">
                <a:solidFill>
                  <a:srgbClr val="FFFFFF"/>
                </a:solidFill>
                <a:latin typeface="Courier New"/>
                <a:cs typeface="Courier New"/>
                <a:hlinkClick r:id="rId2"/>
              </a:rPr>
              <a:t>^œn'ea</a:t>
            </a:r>
            <a:r>
              <a:rPr sz="650" spc="-65" dirty="0">
                <a:solidFill>
                  <a:srgbClr val="FFFFFF"/>
                </a:solidFill>
                <a:latin typeface="Courier New"/>
                <a:cs typeface="Courier New"/>
                <a:hlinkClick r:id="rId2"/>
              </a:rPr>
              <a:t> </a:t>
            </a:r>
            <a:r>
              <a:rPr sz="650" spc="-95" dirty="0">
                <a:solidFill>
                  <a:srgbClr val="FFFFFF"/>
                </a:solidFill>
                <a:latin typeface="Courier New"/>
                <a:cs typeface="Courier New"/>
                <a:hlinkClick r:id="rId2"/>
              </a:rPr>
              <a:t>1°nç</a:t>
            </a:r>
            <a:endParaRPr sz="650">
              <a:latin typeface="Courier New"/>
              <a:cs typeface="Courier New"/>
            </a:endParaRPr>
          </a:p>
        </p:txBody>
      </p:sp>
      <p:sp>
        <p:nvSpPr>
          <p:cNvPr id="4" name="object 4"/>
          <p:cNvSpPr txBox="1"/>
          <p:nvPr/>
        </p:nvSpPr>
        <p:spPr>
          <a:xfrm>
            <a:off x="346572" y="1181188"/>
            <a:ext cx="2574427" cy="1380058"/>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Calibri"/>
                <a:cs typeface="Calibri"/>
              </a:rPr>
              <a:t>USER-</a:t>
            </a:r>
            <a:r>
              <a:rPr sz="1200" b="1" spc="-10" dirty="0">
                <a:latin typeface="Calibri"/>
                <a:cs typeface="Calibri"/>
              </a:rPr>
              <a:t>FRIENDLINESS</a:t>
            </a:r>
            <a:endParaRPr sz="1200" b="1" dirty="0">
              <a:latin typeface="Calibri"/>
              <a:cs typeface="Calibri"/>
            </a:endParaRPr>
          </a:p>
          <a:p>
            <a:pPr marL="14604" marR="5080" indent="2540">
              <a:lnSpc>
                <a:spcPct val="126200"/>
              </a:lnSpc>
              <a:spcBef>
                <a:spcPts val="320"/>
              </a:spcBef>
            </a:pPr>
            <a:r>
              <a:rPr sz="1000" dirty="0">
                <a:latin typeface="Arial" panose="020B0604020202020204" pitchFamily="34" charset="0"/>
                <a:cs typeface="Arial" panose="020B0604020202020204" pitchFamily="34" charset="0"/>
              </a:rPr>
              <a:t>The application is designed witha  simple and intuitive interface that caters to users of all skill tevets. Thisensures that everyone, regardless ot their tech -savviness, can navigate the app efforttessty, enhancing overatt user satisfaction.</a:t>
            </a:r>
          </a:p>
        </p:txBody>
      </p:sp>
      <p:sp>
        <p:nvSpPr>
          <p:cNvPr id="5" name="object 5"/>
          <p:cNvSpPr txBox="1"/>
          <p:nvPr/>
        </p:nvSpPr>
        <p:spPr>
          <a:xfrm>
            <a:off x="3111020" y="1216472"/>
            <a:ext cx="2319020" cy="1190839"/>
          </a:xfrm>
          <a:prstGeom prst="rect">
            <a:avLst/>
          </a:prstGeom>
        </p:spPr>
        <p:txBody>
          <a:bodyPr vert="horz" wrap="square" lIns="0" tIns="12700" rIns="0" bIns="0" rtlCol="0">
            <a:spAutoFit/>
          </a:bodyPr>
          <a:lstStyle/>
          <a:p>
            <a:pPr marL="12700">
              <a:lnSpc>
                <a:spcPct val="100000"/>
              </a:lnSpc>
              <a:spcBef>
                <a:spcPts val="100"/>
              </a:spcBef>
            </a:pPr>
            <a:r>
              <a:rPr sz="1200" b="1" spc="-45" dirty="0">
                <a:latin typeface="Calibri"/>
                <a:cs typeface="Calibri"/>
              </a:rPr>
              <a:t>REAL-</a:t>
            </a:r>
            <a:r>
              <a:rPr sz="1200" b="1" spc="-20" dirty="0">
                <a:latin typeface="Calibri"/>
                <a:cs typeface="Calibri"/>
              </a:rPr>
              <a:t>TIME</a:t>
            </a:r>
            <a:r>
              <a:rPr sz="1200" b="1" spc="25" dirty="0">
                <a:latin typeface="Calibri"/>
                <a:cs typeface="Calibri"/>
              </a:rPr>
              <a:t> </a:t>
            </a:r>
            <a:r>
              <a:rPr sz="1200" b="1" spc="-85" dirty="0">
                <a:latin typeface="Calibri"/>
                <a:cs typeface="Calibri"/>
              </a:rPr>
              <a:t>DATA</a:t>
            </a:r>
            <a:r>
              <a:rPr sz="1200" b="1" spc="30" dirty="0">
                <a:latin typeface="Calibri"/>
                <a:cs typeface="Calibri"/>
              </a:rPr>
              <a:t> </a:t>
            </a:r>
            <a:r>
              <a:rPr sz="1200" b="1" spc="-10" dirty="0">
                <a:latin typeface="Calibri"/>
                <a:cs typeface="Calibri"/>
              </a:rPr>
              <a:t>RETRIEVAL</a:t>
            </a:r>
            <a:endParaRPr sz="1200" dirty="0">
              <a:latin typeface="Calibri"/>
              <a:cs typeface="Calibri"/>
            </a:endParaRPr>
          </a:p>
          <a:p>
            <a:pPr marL="15240" marR="5080" indent="1270">
              <a:lnSpc>
                <a:spcPct val="126200"/>
              </a:lnSpc>
              <a:spcBef>
                <a:spcPts val="320"/>
              </a:spcBef>
            </a:pPr>
            <a:r>
              <a:rPr sz="1000" dirty="0">
                <a:latin typeface="Calibri"/>
                <a:cs typeface="Calibri"/>
              </a:rPr>
              <a:t>One of the standout features of the application  is its ability to provide up-to-date weather information. This allows users to access current data instantly, facilitating timely and informed decision-making.</a:t>
            </a:r>
          </a:p>
        </p:txBody>
      </p:sp>
      <p:sp>
        <p:nvSpPr>
          <p:cNvPr id="6" name="object 6"/>
          <p:cNvSpPr txBox="1"/>
          <p:nvPr/>
        </p:nvSpPr>
        <p:spPr>
          <a:xfrm>
            <a:off x="888472" y="3038800"/>
            <a:ext cx="2976014" cy="1190839"/>
          </a:xfrm>
          <a:prstGeom prst="rect">
            <a:avLst/>
          </a:prstGeom>
        </p:spPr>
        <p:txBody>
          <a:bodyPr vert="horz" wrap="square" lIns="0" tIns="12700" rIns="0" bIns="0" rtlCol="0">
            <a:spAutoFit/>
          </a:bodyPr>
          <a:lstStyle/>
          <a:p>
            <a:pPr marL="12700">
              <a:lnSpc>
                <a:spcPct val="100000"/>
              </a:lnSpc>
              <a:spcBef>
                <a:spcPts val="100"/>
              </a:spcBef>
            </a:pPr>
            <a:r>
              <a:rPr sz="1200" b="1" spc="-40" dirty="0">
                <a:latin typeface="Calibri"/>
                <a:cs typeface="Calibri"/>
              </a:rPr>
              <a:t>ENGAGING</a:t>
            </a:r>
            <a:r>
              <a:rPr sz="1200" b="1" spc="25" dirty="0">
                <a:latin typeface="Calibri"/>
                <a:cs typeface="Calibri"/>
              </a:rPr>
              <a:t> </a:t>
            </a:r>
            <a:r>
              <a:rPr sz="1200" b="1" spc="-10" dirty="0">
                <a:latin typeface="Calibri"/>
                <a:cs typeface="Calibri"/>
              </a:rPr>
              <a:t>DESIGN</a:t>
            </a:r>
            <a:endParaRPr sz="1200" dirty="0">
              <a:latin typeface="Calibri"/>
              <a:cs typeface="Calibri"/>
            </a:endParaRPr>
          </a:p>
          <a:p>
            <a:pPr marL="16510" marR="5080" indent="635">
              <a:lnSpc>
                <a:spcPct val="126299"/>
              </a:lnSpc>
              <a:spcBef>
                <a:spcPts val="330"/>
              </a:spcBef>
            </a:pPr>
            <a:r>
              <a:rPr sz="1000" dirty="0">
                <a:latin typeface="Calibri"/>
                <a:cs typeface="Calibri"/>
              </a:rPr>
              <a:t>The application combines functional and aesthetic elements effectively, creating an engaging user experience. The visually appealing design not only attracts users but also  enhances usability, making navigation enjoyable.</a:t>
            </a:r>
          </a:p>
        </p:txBody>
      </p:sp>
      <p:sp>
        <p:nvSpPr>
          <p:cNvPr id="7" name="object 7"/>
          <p:cNvSpPr txBox="1"/>
          <p:nvPr/>
        </p:nvSpPr>
        <p:spPr>
          <a:xfrm>
            <a:off x="4175101" y="3046752"/>
            <a:ext cx="2555899" cy="1005403"/>
          </a:xfrm>
          <a:prstGeom prst="rect">
            <a:avLst/>
          </a:prstGeom>
        </p:spPr>
        <p:txBody>
          <a:bodyPr vert="horz" wrap="square" lIns="0" tIns="12700" rIns="0" bIns="0" rtlCol="0">
            <a:spAutoFit/>
          </a:bodyPr>
          <a:lstStyle/>
          <a:p>
            <a:pPr marL="14604">
              <a:lnSpc>
                <a:spcPct val="100000"/>
              </a:lnSpc>
              <a:spcBef>
                <a:spcPts val="100"/>
              </a:spcBef>
            </a:pPr>
            <a:r>
              <a:rPr sz="1200" b="1" dirty="0">
                <a:latin typeface="+mj-lt"/>
              </a:rPr>
              <a:t>SCALABILITY</a:t>
            </a:r>
          </a:p>
          <a:p>
            <a:pPr marL="12700" marR="5080" indent="3175">
              <a:spcBef>
                <a:spcPts val="330"/>
              </a:spcBef>
            </a:pPr>
            <a:r>
              <a:rPr sz="1000" dirty="0">
                <a:latin typeface="Calibri "/>
                <a:cs typeface="Arial" panose="020B0604020202020204" pitchFamily="34" charset="0"/>
              </a:rPr>
              <a:t>With its modular code structure, the application is easily scalable. This allows for the addition of new features without disrupting existing functionality, making it adaptable to evolving user needs and technological advancements.</a:t>
            </a:r>
          </a:p>
        </p:txBody>
      </p:sp>
      <p:sp>
        <p:nvSpPr>
          <p:cNvPr id="8" name="object 8"/>
          <p:cNvSpPr txBox="1"/>
          <p:nvPr/>
        </p:nvSpPr>
        <p:spPr>
          <a:xfrm>
            <a:off x="5691133" y="594366"/>
            <a:ext cx="2360295" cy="1927322"/>
          </a:xfrm>
          <a:prstGeom prst="rect">
            <a:avLst/>
          </a:prstGeom>
        </p:spPr>
        <p:txBody>
          <a:bodyPr vert="horz" wrap="square" lIns="0" tIns="12700" rIns="0" bIns="0" rtlCol="0">
            <a:spAutoFit/>
          </a:bodyPr>
          <a:lstStyle/>
          <a:p>
            <a:pPr marL="12700">
              <a:lnSpc>
                <a:spcPct val="100000"/>
              </a:lnSpc>
              <a:spcBef>
                <a:spcPts val="100"/>
              </a:spcBef>
            </a:pPr>
            <a:r>
              <a:rPr lang="en-IN" sz="3500" i="1" spc="-25" dirty="0">
                <a:solidFill>
                  <a:schemeClr val="bg1"/>
                </a:solidFill>
                <a:latin typeface="Calibri"/>
                <a:cs typeface="Calibri"/>
              </a:rPr>
              <a:t>'e</a:t>
            </a:r>
            <a:endParaRPr lang="en-IN" sz="3500" i="1" dirty="0">
              <a:solidFill>
                <a:schemeClr val="bg1"/>
              </a:solidFill>
              <a:latin typeface="Calibri"/>
              <a:cs typeface="Calibri"/>
            </a:endParaRPr>
          </a:p>
          <a:p>
            <a:pPr marL="12700">
              <a:lnSpc>
                <a:spcPct val="100000"/>
              </a:lnSpc>
              <a:spcBef>
                <a:spcPts val="100"/>
              </a:spcBef>
            </a:pPr>
            <a:r>
              <a:rPr sz="1200" b="1" spc="-30" dirty="0">
                <a:latin typeface="Calibri"/>
                <a:cs typeface="Calibri"/>
              </a:rPr>
              <a:t>ERROR</a:t>
            </a:r>
            <a:r>
              <a:rPr sz="1200" b="1" spc="-5" dirty="0">
                <a:latin typeface="Calibri"/>
                <a:cs typeface="Calibri"/>
              </a:rPr>
              <a:t> </a:t>
            </a:r>
            <a:r>
              <a:rPr sz="1200" b="1" spc="-10" dirty="0">
                <a:latin typeface="Calibri"/>
                <a:cs typeface="Calibri"/>
              </a:rPr>
              <a:t>RESILIENCE</a:t>
            </a:r>
            <a:endParaRPr sz="1200" dirty="0">
              <a:latin typeface="Calibri"/>
              <a:cs typeface="Calibri"/>
            </a:endParaRPr>
          </a:p>
          <a:p>
            <a:pPr marL="61594" marR="5080" indent="3810">
              <a:lnSpc>
                <a:spcPct val="125499"/>
              </a:lnSpc>
              <a:spcBef>
                <a:spcPts val="330"/>
              </a:spcBef>
            </a:pPr>
            <a:r>
              <a:rPr sz="1000" dirty="0">
                <a:latin typeface="Calibri"/>
                <a:cs typeface="Calibri"/>
              </a:rPr>
              <a:t>The application is built with robust error handling capabilities, which means </a:t>
            </a:r>
            <a:r>
              <a:rPr sz="1000" dirty="0">
                <a:solidFill>
                  <a:srgbClr val="242424"/>
                </a:solidFill>
                <a:latin typeface="Calibri"/>
                <a:cs typeface="Calibri"/>
              </a:rPr>
              <a:t>it </a:t>
            </a:r>
            <a:r>
              <a:rPr sz="1000" dirty="0">
                <a:latin typeface="Calibri"/>
                <a:cs typeface="Calibri"/>
              </a:rPr>
              <a:t>can manage </a:t>
            </a:r>
            <a:r>
              <a:rPr sz="1000" dirty="0">
                <a:solidFill>
                  <a:srgbClr val="111111"/>
                </a:solidFill>
                <a:latin typeface="Calibri"/>
                <a:cs typeface="Calibri"/>
              </a:rPr>
              <a:t>a </a:t>
            </a:r>
            <a:r>
              <a:rPr sz="1000" dirty="0">
                <a:latin typeface="Calibri"/>
                <a:cs typeface="Calibri"/>
              </a:rPr>
              <a:t>variety </a:t>
            </a:r>
            <a:r>
              <a:rPr sz="1000" dirty="0">
                <a:solidFill>
                  <a:srgbClr val="0E0E0E"/>
                </a:solidFill>
                <a:latin typeface="Calibri"/>
                <a:cs typeface="Calibri"/>
              </a:rPr>
              <a:t>of </a:t>
            </a:r>
            <a:r>
              <a:rPr sz="1000" dirty="0">
                <a:latin typeface="Calibri"/>
                <a:cs typeface="Calibri"/>
              </a:rPr>
              <a:t>potential issues gracefully. This resilience minimizes disruptions for users, ensuring </a:t>
            </a:r>
            <a:r>
              <a:rPr sz="1000" dirty="0">
                <a:solidFill>
                  <a:srgbClr val="151515"/>
                </a:solidFill>
                <a:latin typeface="Calibri"/>
                <a:cs typeface="Calibri"/>
              </a:rPr>
              <a:t>a </a:t>
            </a:r>
            <a:r>
              <a:rPr sz="1000" dirty="0">
                <a:latin typeface="Calibri"/>
                <a:cs typeface="Calibri"/>
              </a:rPr>
              <a:t>seamless experience even in adverse conditions.</a:t>
            </a:r>
          </a:p>
        </p:txBody>
      </p:sp>
      <p:pic>
        <p:nvPicPr>
          <p:cNvPr id="12" name="object 5">
            <a:extLst>
              <a:ext uri="{FF2B5EF4-FFF2-40B4-BE49-F238E27FC236}">
                <a16:creationId xmlns:a16="http://schemas.microsoft.com/office/drawing/2014/main" id="{1D74A90C-EFAF-4A35-9BEB-E91776BC40FE}"/>
              </a:ext>
            </a:extLst>
          </p:cNvPr>
          <p:cNvPicPr>
            <a:picLocks noChangeAspect="1"/>
          </p:cNvPicPr>
          <p:nvPr/>
        </p:nvPicPr>
        <p:blipFill>
          <a:blip r:embed="rId3" cstate="print"/>
          <a:stretch>
            <a:fillRect/>
          </a:stretch>
        </p:blipFill>
        <p:spPr>
          <a:xfrm>
            <a:off x="5691133" y="793592"/>
            <a:ext cx="248150" cy="252000"/>
          </a:xfrm>
          <a:prstGeom prst="rect">
            <a:avLst/>
          </a:prstGeom>
        </p:spPr>
      </p:pic>
      <p:pic>
        <p:nvPicPr>
          <p:cNvPr id="13" name="object 6">
            <a:extLst>
              <a:ext uri="{FF2B5EF4-FFF2-40B4-BE49-F238E27FC236}">
                <a16:creationId xmlns:a16="http://schemas.microsoft.com/office/drawing/2014/main" id="{6481AE7F-2E7C-F17C-25DA-B3BDBEE39AFE}"/>
              </a:ext>
            </a:extLst>
          </p:cNvPr>
          <p:cNvPicPr>
            <a:picLocks noChangeAspect="1"/>
          </p:cNvPicPr>
          <p:nvPr/>
        </p:nvPicPr>
        <p:blipFill>
          <a:blip r:embed="rId4" cstate="print"/>
          <a:stretch>
            <a:fillRect/>
          </a:stretch>
        </p:blipFill>
        <p:spPr>
          <a:xfrm>
            <a:off x="888472" y="2721731"/>
            <a:ext cx="251970" cy="252000"/>
          </a:xfrm>
          <a:prstGeom prst="rect">
            <a:avLst/>
          </a:prstGeom>
        </p:spPr>
      </p:pic>
      <p:pic>
        <p:nvPicPr>
          <p:cNvPr id="14" name="object 7">
            <a:extLst>
              <a:ext uri="{FF2B5EF4-FFF2-40B4-BE49-F238E27FC236}">
                <a16:creationId xmlns:a16="http://schemas.microsoft.com/office/drawing/2014/main" id="{225E0503-CED9-E7C6-D8E2-A86537093612}"/>
              </a:ext>
            </a:extLst>
          </p:cNvPr>
          <p:cNvPicPr>
            <a:picLocks noChangeAspect="1"/>
          </p:cNvPicPr>
          <p:nvPr/>
        </p:nvPicPr>
        <p:blipFill>
          <a:blip r:embed="rId5" cstate="print"/>
          <a:stretch>
            <a:fillRect/>
          </a:stretch>
        </p:blipFill>
        <p:spPr>
          <a:xfrm>
            <a:off x="4146455" y="2721731"/>
            <a:ext cx="248150" cy="252000"/>
          </a:xfrm>
          <a:prstGeom prst="rect">
            <a:avLst/>
          </a:prstGeom>
        </p:spPr>
      </p:pic>
      <p:pic>
        <p:nvPicPr>
          <p:cNvPr id="16" name="object 3">
            <a:extLst>
              <a:ext uri="{FF2B5EF4-FFF2-40B4-BE49-F238E27FC236}">
                <a16:creationId xmlns:a16="http://schemas.microsoft.com/office/drawing/2014/main" id="{79CACDD2-E05A-0B9B-A26A-CE06F4975D2A}"/>
              </a:ext>
            </a:extLst>
          </p:cNvPr>
          <p:cNvPicPr>
            <a:picLocks noChangeAspect="1"/>
          </p:cNvPicPr>
          <p:nvPr/>
        </p:nvPicPr>
        <p:blipFill>
          <a:blip r:embed="rId6" cstate="print"/>
          <a:stretch>
            <a:fillRect/>
          </a:stretch>
        </p:blipFill>
        <p:spPr>
          <a:xfrm>
            <a:off x="346572" y="880984"/>
            <a:ext cx="251970" cy="252000"/>
          </a:xfrm>
          <a:prstGeom prst="rect">
            <a:avLst/>
          </a:prstGeom>
        </p:spPr>
      </p:pic>
      <p:pic>
        <p:nvPicPr>
          <p:cNvPr id="17" name="object 4">
            <a:extLst>
              <a:ext uri="{FF2B5EF4-FFF2-40B4-BE49-F238E27FC236}">
                <a16:creationId xmlns:a16="http://schemas.microsoft.com/office/drawing/2014/main" id="{439746F7-1682-803B-441C-CEB8623981CE}"/>
              </a:ext>
            </a:extLst>
          </p:cNvPr>
          <p:cNvPicPr>
            <a:picLocks noChangeAspect="1"/>
          </p:cNvPicPr>
          <p:nvPr/>
        </p:nvPicPr>
        <p:blipFill>
          <a:blip r:embed="rId7" cstate="print"/>
          <a:stretch>
            <a:fillRect/>
          </a:stretch>
        </p:blipFill>
        <p:spPr>
          <a:xfrm>
            <a:off x="3123613" y="906948"/>
            <a:ext cx="248150" cy="252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flipH="1" flipV="1">
            <a:off x="-2336800" y="1371600"/>
            <a:ext cx="2047977" cy="410210"/>
          </a:xfrm>
          <a:prstGeom prst="rect">
            <a:avLst/>
          </a:prstGeom>
        </p:spPr>
        <p:txBody>
          <a:bodyPr vert="horz" wrap="square" lIns="0" tIns="23495" rIns="0" bIns="0" rtlCol="0">
            <a:spAutoFit/>
          </a:bodyPr>
          <a:lstStyle/>
          <a:p>
            <a:pPr marL="16510" marR="5080" indent="-4445">
              <a:lnSpc>
                <a:spcPts val="2330"/>
              </a:lnSpc>
              <a:spcBef>
                <a:spcPts val="185"/>
              </a:spcBef>
            </a:pPr>
            <a:endParaRPr sz="1950" dirty="0"/>
          </a:p>
        </p:txBody>
      </p:sp>
      <p:sp>
        <p:nvSpPr>
          <p:cNvPr id="8" name="Rectangle 7">
            <a:extLst>
              <a:ext uri="{FF2B5EF4-FFF2-40B4-BE49-F238E27FC236}">
                <a16:creationId xmlns:a16="http://schemas.microsoft.com/office/drawing/2014/main" id="{7C7D485B-38E3-835D-964F-F43896878CF5}"/>
              </a:ext>
            </a:extLst>
          </p:cNvPr>
          <p:cNvSpPr/>
          <p:nvPr/>
        </p:nvSpPr>
        <p:spPr>
          <a:xfrm>
            <a:off x="3225800" y="0"/>
            <a:ext cx="4902200" cy="148590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N" sz="1050" dirty="0">
              <a:solidFill>
                <a:schemeClr val="tx1"/>
              </a:solidFill>
            </a:endParaRPr>
          </a:p>
        </p:txBody>
      </p:sp>
      <p:sp>
        <p:nvSpPr>
          <p:cNvPr id="9" name="Rectangle 8">
            <a:extLst>
              <a:ext uri="{FF2B5EF4-FFF2-40B4-BE49-F238E27FC236}">
                <a16:creationId xmlns:a16="http://schemas.microsoft.com/office/drawing/2014/main" id="{478DA1E3-A921-FF30-7E2A-83344616EE70}"/>
              </a:ext>
            </a:extLst>
          </p:cNvPr>
          <p:cNvSpPr/>
          <p:nvPr/>
        </p:nvSpPr>
        <p:spPr>
          <a:xfrm>
            <a:off x="3225800" y="1485900"/>
            <a:ext cx="4902200" cy="14859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N" sz="1050" dirty="0">
              <a:cs typeface="Poppins" panose="00000500000000000000" pitchFamily="2" charset="0"/>
            </a:endParaRPr>
          </a:p>
        </p:txBody>
      </p:sp>
      <p:sp>
        <p:nvSpPr>
          <p:cNvPr id="10" name="Rectangle 9">
            <a:extLst>
              <a:ext uri="{FF2B5EF4-FFF2-40B4-BE49-F238E27FC236}">
                <a16:creationId xmlns:a16="http://schemas.microsoft.com/office/drawing/2014/main" id="{7209FB3E-EDCC-15D7-D5B5-E37C4718B3F9}"/>
              </a:ext>
            </a:extLst>
          </p:cNvPr>
          <p:cNvSpPr/>
          <p:nvPr/>
        </p:nvSpPr>
        <p:spPr>
          <a:xfrm>
            <a:off x="3225800" y="2971800"/>
            <a:ext cx="4902200" cy="16002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cs typeface="Poppins" panose="00000500000000000000" pitchFamily="2" charset="0"/>
            </a:endParaRPr>
          </a:p>
        </p:txBody>
      </p:sp>
      <p:sp>
        <p:nvSpPr>
          <p:cNvPr id="13" name="TextBox 12">
            <a:extLst>
              <a:ext uri="{FF2B5EF4-FFF2-40B4-BE49-F238E27FC236}">
                <a16:creationId xmlns:a16="http://schemas.microsoft.com/office/drawing/2014/main" id="{EEDB9149-1B90-E5AF-44F8-AC555ED68C63}"/>
              </a:ext>
            </a:extLst>
          </p:cNvPr>
          <p:cNvSpPr txBox="1"/>
          <p:nvPr/>
        </p:nvSpPr>
        <p:spPr>
          <a:xfrm>
            <a:off x="3252972" y="84904"/>
            <a:ext cx="1343837" cy="369332"/>
          </a:xfrm>
          <a:prstGeom prst="rect">
            <a:avLst/>
          </a:prstGeom>
          <a:noFill/>
        </p:spPr>
        <p:txBody>
          <a:bodyPr wrap="square">
            <a:spAutoFit/>
          </a:bodyPr>
          <a:lstStyle/>
          <a:p>
            <a:r>
              <a:rPr lang="en-IN" b="1" i="0" cap="all" dirty="0">
                <a:solidFill>
                  <a:schemeClr val="tx1"/>
                </a:solidFill>
                <a:effectLst/>
                <a:latin typeface="Space Grotesk"/>
              </a:rPr>
              <a:t>  Objective</a:t>
            </a:r>
            <a:endParaRPr lang="en-IN" dirty="0">
              <a:solidFill>
                <a:schemeClr val="tx1"/>
              </a:solidFill>
            </a:endParaRPr>
          </a:p>
        </p:txBody>
      </p:sp>
      <p:sp>
        <p:nvSpPr>
          <p:cNvPr id="15" name="TextBox 14">
            <a:extLst>
              <a:ext uri="{FF2B5EF4-FFF2-40B4-BE49-F238E27FC236}">
                <a16:creationId xmlns:a16="http://schemas.microsoft.com/office/drawing/2014/main" id="{9B685001-D763-593E-211B-E475090E974F}"/>
              </a:ext>
            </a:extLst>
          </p:cNvPr>
          <p:cNvSpPr txBox="1"/>
          <p:nvPr/>
        </p:nvSpPr>
        <p:spPr>
          <a:xfrm>
            <a:off x="3429000" y="374931"/>
            <a:ext cx="4495800" cy="900246"/>
          </a:xfrm>
          <a:prstGeom prst="rect">
            <a:avLst/>
          </a:prstGeom>
          <a:noFill/>
        </p:spPr>
        <p:txBody>
          <a:bodyPr wrap="square">
            <a:spAutoFit/>
          </a:bodyPr>
          <a:lstStyle/>
          <a:p>
            <a:pPr algn="l"/>
            <a:r>
              <a:rPr lang="en-GB" sz="1050" b="0" i="0" dirty="0">
                <a:solidFill>
                  <a:schemeClr val="tx1"/>
                </a:solidFill>
                <a:effectLst/>
                <a:latin typeface="+mn-lt"/>
              </a:rPr>
              <a:t>This project aims to develop a desktop application that simplifies accessing weather information for users. By leveraging Python’s powerful libraries and APIs, the application showcases real-time weather data in a user-friendly interface. The main goal is to demonstrate the integration of GUI programming and external APIs, highlighting Python’s versatility in real-world applications.</a:t>
            </a:r>
            <a:endParaRPr lang="en-IN" sz="1050" dirty="0">
              <a:solidFill>
                <a:schemeClr val="tx1"/>
              </a:solidFill>
              <a:latin typeface="+mn-lt"/>
            </a:endParaRPr>
          </a:p>
        </p:txBody>
      </p:sp>
      <p:sp>
        <p:nvSpPr>
          <p:cNvPr id="17" name="TextBox 16">
            <a:extLst>
              <a:ext uri="{FF2B5EF4-FFF2-40B4-BE49-F238E27FC236}">
                <a16:creationId xmlns:a16="http://schemas.microsoft.com/office/drawing/2014/main" id="{BFB2CBC6-28A0-FC50-3D82-958DD894DCFE}"/>
              </a:ext>
            </a:extLst>
          </p:cNvPr>
          <p:cNvSpPr txBox="1"/>
          <p:nvPr/>
        </p:nvSpPr>
        <p:spPr>
          <a:xfrm>
            <a:off x="3429000" y="1897739"/>
            <a:ext cx="4297326" cy="900246"/>
          </a:xfrm>
          <a:prstGeom prst="rect">
            <a:avLst/>
          </a:prstGeom>
          <a:noFill/>
        </p:spPr>
        <p:txBody>
          <a:bodyPr wrap="square">
            <a:spAutoFit/>
          </a:bodyPr>
          <a:lstStyle/>
          <a:p>
            <a:pPr algn="l"/>
            <a:r>
              <a:rPr lang="en-GB" sz="1050" b="0" i="0" dirty="0">
                <a:solidFill>
                  <a:srgbClr val="000000"/>
                </a:solidFill>
                <a:effectLst/>
                <a:latin typeface="+mn-lt"/>
                <a:cs typeface="Poppins" panose="00000500000000000000" pitchFamily="2" charset="0"/>
              </a:rPr>
              <a:t>The application is built using several key technologies. Python serves as the programming language due to its simplicity and extensive library support. PyQt5, a Python binding for the Qt framework, is utilized to create a polished graphical user interface. Additionally, the </a:t>
            </a:r>
            <a:r>
              <a:rPr lang="en-GB" sz="1050" b="0" i="0" dirty="0" err="1">
                <a:solidFill>
                  <a:srgbClr val="000000"/>
                </a:solidFill>
                <a:effectLst/>
                <a:latin typeface="+mn-lt"/>
                <a:cs typeface="Poppins" panose="00000500000000000000" pitchFamily="2" charset="0"/>
              </a:rPr>
              <a:t>OpenWeatherMap</a:t>
            </a:r>
            <a:r>
              <a:rPr lang="en-GB" sz="1050" b="0" i="0" dirty="0">
                <a:solidFill>
                  <a:srgbClr val="000000"/>
                </a:solidFill>
                <a:effectLst/>
                <a:latin typeface="+mn-lt"/>
                <a:cs typeface="Poppins" panose="00000500000000000000" pitchFamily="2" charset="0"/>
              </a:rPr>
              <a:t> API is integrated to provide accurate and real-time weather data.</a:t>
            </a:r>
            <a:endParaRPr lang="en-IN" sz="1050" dirty="0">
              <a:latin typeface="+mn-lt"/>
              <a:cs typeface="Poppins" panose="00000500000000000000" pitchFamily="2" charset="0"/>
            </a:endParaRPr>
          </a:p>
        </p:txBody>
      </p:sp>
      <p:sp>
        <p:nvSpPr>
          <p:cNvPr id="19" name="TextBox 18">
            <a:extLst>
              <a:ext uri="{FF2B5EF4-FFF2-40B4-BE49-F238E27FC236}">
                <a16:creationId xmlns:a16="http://schemas.microsoft.com/office/drawing/2014/main" id="{B9584429-10B8-2F82-B1FA-F127B3C50EAA}"/>
              </a:ext>
            </a:extLst>
          </p:cNvPr>
          <p:cNvSpPr txBox="1"/>
          <p:nvPr/>
        </p:nvSpPr>
        <p:spPr>
          <a:xfrm>
            <a:off x="3353390" y="1570804"/>
            <a:ext cx="2486837" cy="369332"/>
          </a:xfrm>
          <a:prstGeom prst="rect">
            <a:avLst/>
          </a:prstGeom>
          <a:noFill/>
        </p:spPr>
        <p:txBody>
          <a:bodyPr wrap="square">
            <a:spAutoFit/>
          </a:bodyPr>
          <a:lstStyle/>
          <a:p>
            <a:r>
              <a:rPr lang="en-IN" b="1" i="0" cap="all" dirty="0">
                <a:solidFill>
                  <a:schemeClr val="tx1"/>
                </a:solidFill>
                <a:effectLst/>
                <a:latin typeface="Space Grotesk"/>
              </a:rPr>
              <a:t>Technologies Used</a:t>
            </a:r>
            <a:endParaRPr lang="en-IN" dirty="0">
              <a:solidFill>
                <a:schemeClr val="tx1"/>
              </a:solidFill>
            </a:endParaRPr>
          </a:p>
        </p:txBody>
      </p:sp>
      <p:sp>
        <p:nvSpPr>
          <p:cNvPr id="21" name="TextBox 20">
            <a:extLst>
              <a:ext uri="{FF2B5EF4-FFF2-40B4-BE49-F238E27FC236}">
                <a16:creationId xmlns:a16="http://schemas.microsoft.com/office/drawing/2014/main" id="{6CCFAC52-3563-D038-3DB4-820E32BF435D}"/>
              </a:ext>
            </a:extLst>
          </p:cNvPr>
          <p:cNvSpPr txBox="1"/>
          <p:nvPr/>
        </p:nvSpPr>
        <p:spPr>
          <a:xfrm>
            <a:off x="3475369" y="3426036"/>
            <a:ext cx="4551031" cy="900246"/>
          </a:xfrm>
          <a:prstGeom prst="rect">
            <a:avLst/>
          </a:prstGeom>
          <a:noFill/>
        </p:spPr>
        <p:txBody>
          <a:bodyPr wrap="square">
            <a:spAutoFit/>
          </a:bodyPr>
          <a:lstStyle/>
          <a:p>
            <a:pPr algn="l"/>
            <a:r>
              <a:rPr lang="en-GB" sz="1050" b="0" i="0" dirty="0">
                <a:solidFill>
                  <a:srgbClr val="000000"/>
                </a:solidFill>
                <a:effectLst/>
                <a:latin typeface="+mn-lt"/>
                <a:cs typeface="Poppins" panose="00000500000000000000" pitchFamily="2" charset="0"/>
              </a:rPr>
              <a:t>The application is designed with several key features in mind. It efficiently retrieves real-time weather data, ensuring users have access to up-to-date information. The application is also equipped to handle errors gracefully, providing a reliable experience. Finally, the user interface is visually appealing and easy to navigate, enhancing user engagement and satisfaction.</a:t>
            </a:r>
            <a:endParaRPr lang="en-IN" sz="1050" dirty="0">
              <a:latin typeface="+mn-lt"/>
              <a:cs typeface="Poppins" panose="00000500000000000000" pitchFamily="2" charset="0"/>
            </a:endParaRPr>
          </a:p>
        </p:txBody>
      </p:sp>
      <p:sp>
        <p:nvSpPr>
          <p:cNvPr id="23" name="TextBox 22">
            <a:extLst>
              <a:ext uri="{FF2B5EF4-FFF2-40B4-BE49-F238E27FC236}">
                <a16:creationId xmlns:a16="http://schemas.microsoft.com/office/drawing/2014/main" id="{8881CB61-FD02-16CB-8A5F-FE538468398F}"/>
              </a:ext>
            </a:extLst>
          </p:cNvPr>
          <p:cNvSpPr txBox="1"/>
          <p:nvPr/>
        </p:nvSpPr>
        <p:spPr>
          <a:xfrm>
            <a:off x="3429000" y="3070881"/>
            <a:ext cx="1651295" cy="369332"/>
          </a:xfrm>
          <a:prstGeom prst="rect">
            <a:avLst/>
          </a:prstGeom>
          <a:noFill/>
        </p:spPr>
        <p:txBody>
          <a:bodyPr wrap="square">
            <a:spAutoFit/>
          </a:bodyPr>
          <a:lstStyle/>
          <a:p>
            <a:r>
              <a:rPr lang="en-IN" b="1" i="0" cap="all" dirty="0">
                <a:solidFill>
                  <a:schemeClr val="tx1"/>
                </a:solidFill>
                <a:effectLst/>
                <a:latin typeface="Space Grotesk"/>
              </a:rPr>
              <a:t>Key Features</a:t>
            </a:r>
            <a:endParaRPr lang="en-IN" dirty="0">
              <a:solidFill>
                <a:schemeClr val="tx1"/>
              </a:solidFill>
            </a:endParaRPr>
          </a:p>
        </p:txBody>
      </p:sp>
      <p:sp>
        <p:nvSpPr>
          <p:cNvPr id="25" name="TextBox 24">
            <a:extLst>
              <a:ext uri="{FF2B5EF4-FFF2-40B4-BE49-F238E27FC236}">
                <a16:creationId xmlns:a16="http://schemas.microsoft.com/office/drawing/2014/main" id="{4DF9F515-775B-8C19-F86F-1D898E40BCD5}"/>
              </a:ext>
            </a:extLst>
          </p:cNvPr>
          <p:cNvSpPr txBox="1"/>
          <p:nvPr/>
        </p:nvSpPr>
        <p:spPr>
          <a:xfrm>
            <a:off x="156831" y="1862250"/>
            <a:ext cx="2870495" cy="1015663"/>
          </a:xfrm>
          <a:prstGeom prst="rect">
            <a:avLst/>
          </a:prstGeom>
          <a:noFill/>
        </p:spPr>
        <p:txBody>
          <a:bodyPr wrap="square">
            <a:spAutoFit/>
          </a:bodyPr>
          <a:lstStyle/>
          <a:p>
            <a:pPr algn="ctr"/>
            <a:r>
              <a:rPr lang="en-GB" sz="2000" b="1" i="0" u="sng" cap="all" dirty="0">
                <a:solidFill>
                  <a:srgbClr val="0A0A0A"/>
                </a:solidFill>
                <a:effectLst/>
                <a:latin typeface="Space Grotesk"/>
              </a:rPr>
              <a:t>Introduction to Weather Application Project</a:t>
            </a:r>
            <a:endParaRPr lang="en-IN" sz="2000"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7047" rIns="0" bIns="0" rtlCol="0">
            <a:spAutoFit/>
          </a:bodyPr>
          <a:lstStyle/>
          <a:p>
            <a:pPr marL="15875">
              <a:lnSpc>
                <a:spcPct val="100000"/>
              </a:lnSpc>
              <a:spcBef>
                <a:spcPts val="715"/>
              </a:spcBef>
            </a:pPr>
            <a:r>
              <a:rPr sz="1850" b="1" spc="-130" dirty="0"/>
              <a:t>MODULES</a:t>
            </a:r>
            <a:r>
              <a:rPr sz="1850" b="1" spc="50" dirty="0"/>
              <a:t> </a:t>
            </a:r>
            <a:r>
              <a:rPr sz="1850" b="1" spc="-140" dirty="0"/>
              <a:t>AND</a:t>
            </a:r>
            <a:r>
              <a:rPr sz="1850" b="1" spc="-75" dirty="0"/>
              <a:t> </a:t>
            </a:r>
            <a:r>
              <a:rPr sz="1850" b="1" spc="-105" dirty="0"/>
              <a:t>FUNCTIONALITY</a:t>
            </a:r>
            <a:endParaRPr sz="1850" b="1" dirty="0"/>
          </a:p>
          <a:p>
            <a:pPr marL="19050">
              <a:lnSpc>
                <a:spcPct val="100000"/>
              </a:lnSpc>
              <a:spcBef>
                <a:spcPts val="335"/>
              </a:spcBef>
            </a:pPr>
            <a:r>
              <a:rPr sz="1000" dirty="0">
                <a:solidFill>
                  <a:srgbClr val="505050"/>
                </a:solidFill>
                <a:latin typeface="Calibri"/>
                <a:cs typeface="Calibri"/>
              </a:rPr>
              <a:t>Exploring</a:t>
            </a:r>
            <a:r>
              <a:rPr sz="1000" spc="210" dirty="0">
                <a:solidFill>
                  <a:srgbClr val="505050"/>
                </a:solidFill>
                <a:latin typeface="Calibri"/>
                <a:cs typeface="Calibri"/>
              </a:rPr>
              <a:t> </a:t>
            </a:r>
            <a:r>
              <a:rPr sz="1000" dirty="0">
                <a:solidFill>
                  <a:srgbClr val="4F4F4F"/>
                </a:solidFill>
                <a:latin typeface="Calibri"/>
                <a:cs typeface="Calibri"/>
              </a:rPr>
              <a:t>the</a:t>
            </a:r>
            <a:r>
              <a:rPr sz="1000" spc="175" dirty="0">
                <a:solidFill>
                  <a:srgbClr val="4F4F4F"/>
                </a:solidFill>
                <a:latin typeface="Calibri"/>
                <a:cs typeface="Calibri"/>
              </a:rPr>
              <a:t> </a:t>
            </a:r>
            <a:r>
              <a:rPr sz="1000" dirty="0">
                <a:solidFill>
                  <a:srgbClr val="525252"/>
                </a:solidFill>
                <a:latin typeface="Calibri"/>
                <a:cs typeface="Calibri"/>
              </a:rPr>
              <a:t>Core</a:t>
            </a:r>
            <a:r>
              <a:rPr sz="1000" spc="220" dirty="0">
                <a:solidFill>
                  <a:srgbClr val="525252"/>
                </a:solidFill>
                <a:latin typeface="Calibri"/>
                <a:cs typeface="Calibri"/>
              </a:rPr>
              <a:t> </a:t>
            </a:r>
            <a:r>
              <a:rPr sz="1000" dirty="0">
                <a:solidFill>
                  <a:srgbClr val="525252"/>
                </a:solidFill>
                <a:latin typeface="Calibri"/>
                <a:cs typeface="Calibri"/>
              </a:rPr>
              <a:t>Components</a:t>
            </a:r>
            <a:r>
              <a:rPr sz="1000" spc="275" dirty="0">
                <a:solidFill>
                  <a:srgbClr val="525252"/>
                </a:solidFill>
                <a:latin typeface="Calibri"/>
                <a:cs typeface="Calibri"/>
              </a:rPr>
              <a:t> </a:t>
            </a:r>
            <a:r>
              <a:rPr sz="1000" dirty="0">
                <a:solidFill>
                  <a:srgbClr val="525252"/>
                </a:solidFill>
                <a:latin typeface="Calibri"/>
                <a:cs typeface="Calibri"/>
              </a:rPr>
              <a:t>and</a:t>
            </a:r>
            <a:r>
              <a:rPr sz="1000" spc="165" dirty="0">
                <a:solidFill>
                  <a:srgbClr val="525252"/>
                </a:solidFill>
                <a:latin typeface="Calibri"/>
                <a:cs typeface="Calibri"/>
              </a:rPr>
              <a:t> </a:t>
            </a:r>
            <a:r>
              <a:rPr sz="1000" dirty="0">
                <a:solidFill>
                  <a:srgbClr val="505050"/>
                </a:solidFill>
                <a:latin typeface="Calibri"/>
                <a:cs typeface="Calibri"/>
              </a:rPr>
              <a:t>Their</a:t>
            </a:r>
            <a:r>
              <a:rPr sz="1000" spc="190" dirty="0">
                <a:solidFill>
                  <a:srgbClr val="505050"/>
                </a:solidFill>
                <a:latin typeface="Calibri"/>
                <a:cs typeface="Calibri"/>
              </a:rPr>
              <a:t> </a:t>
            </a:r>
            <a:r>
              <a:rPr sz="1000" spc="-10" dirty="0">
                <a:solidFill>
                  <a:srgbClr val="4F4F4F"/>
                </a:solidFill>
                <a:latin typeface="Calibri"/>
                <a:cs typeface="Calibri"/>
              </a:rPr>
              <a:t>Functionality</a:t>
            </a:r>
            <a:endParaRPr sz="1000" dirty="0">
              <a:latin typeface="Calibri"/>
              <a:cs typeface="Calibri"/>
            </a:endParaRPr>
          </a:p>
        </p:txBody>
      </p:sp>
      <p:sp>
        <p:nvSpPr>
          <p:cNvPr id="3" name="object 3"/>
          <p:cNvSpPr txBox="1"/>
          <p:nvPr/>
        </p:nvSpPr>
        <p:spPr>
          <a:xfrm>
            <a:off x="433962" y="978691"/>
            <a:ext cx="2386173" cy="1613262"/>
          </a:xfrm>
          <a:prstGeom prst="rect">
            <a:avLst/>
          </a:prstGeom>
        </p:spPr>
        <p:txBody>
          <a:bodyPr vert="horz" wrap="square" lIns="0" tIns="12700" rIns="0" bIns="0" rtlCol="0">
            <a:spAutoFit/>
          </a:bodyPr>
          <a:lstStyle/>
          <a:p>
            <a:pPr marL="12700">
              <a:spcBef>
                <a:spcPts val="100"/>
              </a:spcBef>
            </a:pPr>
            <a:r>
              <a:rPr sz="1100" b="1" spc="-10" dirty="0">
                <a:latin typeface="Calibri"/>
                <a:cs typeface="Calibri"/>
              </a:rPr>
              <a:t>GRAPHICAL</a:t>
            </a:r>
            <a:r>
              <a:rPr sz="1100" b="1" spc="55" dirty="0">
                <a:latin typeface="Calibri"/>
                <a:cs typeface="Calibri"/>
              </a:rPr>
              <a:t> </a:t>
            </a:r>
            <a:r>
              <a:rPr sz="1100" b="1" dirty="0">
                <a:latin typeface="Calibri"/>
                <a:cs typeface="Calibri"/>
              </a:rPr>
              <a:t>USER</a:t>
            </a:r>
            <a:r>
              <a:rPr sz="1100" b="1" spc="25" dirty="0">
                <a:latin typeface="Calibri"/>
                <a:cs typeface="Calibri"/>
              </a:rPr>
              <a:t> </a:t>
            </a:r>
            <a:r>
              <a:rPr sz="1100" b="1" dirty="0">
                <a:latin typeface="Calibri"/>
                <a:cs typeface="Calibri"/>
              </a:rPr>
              <a:t>INTERFACE</a:t>
            </a:r>
            <a:r>
              <a:rPr sz="1100" b="1" spc="15" dirty="0">
                <a:latin typeface="Calibri"/>
                <a:cs typeface="Calibri"/>
              </a:rPr>
              <a:t> </a:t>
            </a:r>
            <a:r>
              <a:rPr sz="1100" b="1" spc="-20" dirty="0">
                <a:latin typeface="Calibri"/>
                <a:cs typeface="Calibri"/>
              </a:rPr>
              <a:t>(GUI}</a:t>
            </a:r>
            <a:endParaRPr sz="1100" dirty="0">
              <a:latin typeface="Calibri"/>
              <a:cs typeface="Calibri"/>
            </a:endParaRPr>
          </a:p>
          <a:p>
            <a:pPr marL="13335" marR="5080" algn="l">
              <a:spcBef>
                <a:spcPts val="600"/>
              </a:spcBef>
            </a:pPr>
            <a:r>
              <a:rPr sz="1100" dirty="0">
                <a:latin typeface="Calibri"/>
                <a:cs typeface="Calibri"/>
              </a:rPr>
              <a:t>The</a:t>
            </a:r>
            <a:r>
              <a:rPr sz="1100" spc="275" dirty="0">
                <a:latin typeface="Calibri"/>
                <a:cs typeface="Calibri"/>
              </a:rPr>
              <a:t> </a:t>
            </a:r>
            <a:r>
              <a:rPr sz="1100" dirty="0">
                <a:latin typeface="Calibri"/>
                <a:cs typeface="Calibri"/>
              </a:rPr>
              <a:t>GUI</a:t>
            </a:r>
            <a:r>
              <a:rPr sz="1100" spc="200" dirty="0">
                <a:latin typeface="Calibri"/>
                <a:cs typeface="Calibri"/>
              </a:rPr>
              <a:t> </a:t>
            </a:r>
            <a:r>
              <a:rPr sz="1100" dirty="0">
                <a:latin typeface="Calibri"/>
                <a:cs typeface="Calibri"/>
              </a:rPr>
              <a:t>is</a:t>
            </a:r>
            <a:r>
              <a:rPr sz="1100" spc="345" dirty="0">
                <a:latin typeface="Calibri"/>
                <a:cs typeface="Calibri"/>
              </a:rPr>
              <a:t> </a:t>
            </a:r>
            <a:r>
              <a:rPr sz="1100" dirty="0">
                <a:latin typeface="Calibri"/>
                <a:cs typeface="Calibri"/>
              </a:rPr>
              <a:t>designed</a:t>
            </a:r>
            <a:r>
              <a:rPr sz="1100" spc="300" dirty="0">
                <a:latin typeface="Calibri"/>
                <a:cs typeface="Calibri"/>
              </a:rPr>
              <a:t> </a:t>
            </a:r>
            <a:r>
              <a:rPr sz="1100" dirty="0">
                <a:latin typeface="Calibri"/>
                <a:cs typeface="Calibri"/>
              </a:rPr>
              <a:t>using</a:t>
            </a:r>
            <a:r>
              <a:rPr sz="1100" spc="215" dirty="0">
                <a:latin typeface="Calibri"/>
                <a:cs typeface="Calibri"/>
              </a:rPr>
              <a:t> </a:t>
            </a:r>
            <a:r>
              <a:rPr sz="1100" dirty="0">
                <a:latin typeface="Calibri"/>
                <a:cs typeface="Calibri"/>
              </a:rPr>
              <a:t>PyQt5,</a:t>
            </a:r>
            <a:r>
              <a:rPr sz="1100" spc="240" dirty="0">
                <a:latin typeface="Calibri"/>
                <a:cs typeface="Calibri"/>
              </a:rPr>
              <a:t> </a:t>
            </a:r>
            <a:r>
              <a:rPr sz="1100" dirty="0">
                <a:latin typeface="Calibri"/>
                <a:cs typeface="Calibri"/>
              </a:rPr>
              <a:t>providing</a:t>
            </a:r>
            <a:r>
              <a:rPr sz="1100" spc="250" dirty="0">
                <a:latin typeface="Calibri"/>
                <a:cs typeface="Calibri"/>
              </a:rPr>
              <a:t> </a:t>
            </a:r>
            <a:r>
              <a:rPr sz="1100" spc="-25" dirty="0">
                <a:latin typeface="Calibri"/>
                <a:cs typeface="Calibri"/>
              </a:rPr>
              <a:t>an</a:t>
            </a:r>
            <a:r>
              <a:rPr sz="1100" spc="500" dirty="0">
                <a:latin typeface="Calibri"/>
                <a:cs typeface="Calibri"/>
              </a:rPr>
              <a:t> </a:t>
            </a:r>
            <a:r>
              <a:rPr sz="1100" spc="10" dirty="0">
                <a:latin typeface="Calibri"/>
                <a:cs typeface="Calibri"/>
              </a:rPr>
              <a:t>intuitive</a:t>
            </a:r>
            <a:r>
              <a:rPr sz="1100" spc="250" dirty="0">
                <a:latin typeface="Calibri"/>
                <a:cs typeface="Calibri"/>
              </a:rPr>
              <a:t> </a:t>
            </a:r>
            <a:r>
              <a:rPr sz="1100" spc="10" dirty="0">
                <a:latin typeface="Calibri"/>
                <a:cs typeface="Calibri"/>
              </a:rPr>
              <a:t>layout</a:t>
            </a:r>
            <a:r>
              <a:rPr sz="1100" spc="229" dirty="0">
                <a:latin typeface="Calibri"/>
                <a:cs typeface="Calibri"/>
              </a:rPr>
              <a:t> </a:t>
            </a:r>
            <a:r>
              <a:rPr sz="1100" spc="10" dirty="0">
                <a:latin typeface="Calibri"/>
                <a:cs typeface="Calibri"/>
              </a:rPr>
              <a:t>and</a:t>
            </a:r>
            <a:r>
              <a:rPr sz="1100" spc="254" dirty="0">
                <a:latin typeface="Calibri"/>
                <a:cs typeface="Calibri"/>
              </a:rPr>
              <a:t> </a:t>
            </a:r>
            <a:r>
              <a:rPr sz="1100" spc="10" dirty="0">
                <a:latin typeface="Calibri"/>
                <a:cs typeface="Calibri"/>
              </a:rPr>
              <a:t>smooth</a:t>
            </a:r>
            <a:r>
              <a:rPr sz="1100" spc="305" dirty="0">
                <a:latin typeface="Calibri"/>
                <a:cs typeface="Calibri"/>
              </a:rPr>
              <a:t> </a:t>
            </a:r>
            <a:r>
              <a:rPr sz="1100" spc="10" dirty="0">
                <a:latin typeface="Calibri"/>
                <a:cs typeface="Calibri"/>
              </a:rPr>
              <a:t>user</a:t>
            </a:r>
            <a:r>
              <a:rPr sz="1100" spc="200" dirty="0">
                <a:latin typeface="Calibri"/>
                <a:cs typeface="Calibri"/>
              </a:rPr>
              <a:t> </a:t>
            </a:r>
            <a:r>
              <a:rPr sz="1100" spc="10" dirty="0">
                <a:latin typeface="Calibri"/>
                <a:cs typeface="Calibri"/>
              </a:rPr>
              <a:t>interaction.</a:t>
            </a:r>
            <a:r>
              <a:rPr sz="1100" spc="280" dirty="0">
                <a:latin typeface="Calibri"/>
                <a:cs typeface="Calibri"/>
              </a:rPr>
              <a:t> </a:t>
            </a:r>
            <a:r>
              <a:rPr sz="1100" spc="-25" dirty="0">
                <a:latin typeface="Calibri"/>
                <a:cs typeface="Calibri"/>
              </a:rPr>
              <a:t>Key</a:t>
            </a:r>
            <a:r>
              <a:rPr sz="1100" spc="500" dirty="0">
                <a:latin typeface="Calibri"/>
                <a:cs typeface="Calibri"/>
              </a:rPr>
              <a:t> </a:t>
            </a:r>
            <a:r>
              <a:rPr sz="1100" spc="20" dirty="0">
                <a:latin typeface="Calibri"/>
                <a:cs typeface="Calibri"/>
              </a:rPr>
              <a:t>components</a:t>
            </a:r>
            <a:r>
              <a:rPr sz="1100" spc="300" dirty="0">
                <a:latin typeface="Calibri"/>
                <a:cs typeface="Calibri"/>
              </a:rPr>
              <a:t> </a:t>
            </a:r>
            <a:r>
              <a:rPr sz="1100" spc="20" dirty="0">
                <a:latin typeface="Calibri"/>
                <a:cs typeface="Calibri"/>
              </a:rPr>
              <a:t>include</a:t>
            </a:r>
            <a:r>
              <a:rPr sz="1100" spc="204" dirty="0">
                <a:latin typeface="Calibri"/>
                <a:cs typeface="Calibri"/>
              </a:rPr>
              <a:t> </a:t>
            </a:r>
            <a:r>
              <a:rPr sz="1100" spc="50" dirty="0">
                <a:latin typeface="Calibri"/>
                <a:cs typeface="Calibri"/>
              </a:rPr>
              <a:t>an</a:t>
            </a:r>
            <a:r>
              <a:rPr sz="1100" spc="170" dirty="0">
                <a:latin typeface="Calibri"/>
                <a:cs typeface="Calibri"/>
              </a:rPr>
              <a:t> </a:t>
            </a:r>
            <a:r>
              <a:rPr sz="1100" spc="20" dirty="0">
                <a:latin typeface="Calibri"/>
                <a:cs typeface="Calibri"/>
              </a:rPr>
              <a:t>Input</a:t>
            </a:r>
            <a:r>
              <a:rPr sz="1100" spc="200" dirty="0">
                <a:latin typeface="Calibri"/>
                <a:cs typeface="Calibri"/>
              </a:rPr>
              <a:t> </a:t>
            </a:r>
            <a:r>
              <a:rPr sz="1100" spc="20" dirty="0">
                <a:latin typeface="Calibri"/>
                <a:cs typeface="Calibri"/>
              </a:rPr>
              <a:t>Field,</a:t>
            </a:r>
            <a:r>
              <a:rPr sz="1100" spc="165" dirty="0">
                <a:latin typeface="Calibri"/>
                <a:cs typeface="Calibri"/>
              </a:rPr>
              <a:t> </a:t>
            </a:r>
            <a:r>
              <a:rPr sz="1100" spc="40" dirty="0">
                <a:latin typeface="Calibri"/>
                <a:cs typeface="Calibri"/>
              </a:rPr>
              <a:t>Search </a:t>
            </a:r>
            <a:r>
              <a:rPr sz="1100" spc="10" dirty="0">
                <a:latin typeface="Calibri"/>
                <a:cs typeface="Calibri"/>
              </a:rPr>
              <a:t>Button,</a:t>
            </a:r>
            <a:r>
              <a:rPr sz="1100" spc="220" dirty="0">
                <a:latin typeface="Calibri"/>
                <a:cs typeface="Calibri"/>
              </a:rPr>
              <a:t> </a:t>
            </a:r>
            <a:r>
              <a:rPr sz="1100" spc="10" dirty="0">
                <a:solidFill>
                  <a:srgbClr val="181818"/>
                </a:solidFill>
                <a:latin typeface="Calibri"/>
                <a:cs typeface="Calibri"/>
              </a:rPr>
              <a:t>and</a:t>
            </a:r>
            <a:r>
              <a:rPr sz="1100" spc="195" dirty="0">
                <a:solidFill>
                  <a:srgbClr val="181818"/>
                </a:solidFill>
                <a:latin typeface="Calibri"/>
                <a:cs typeface="Calibri"/>
              </a:rPr>
              <a:t> </a:t>
            </a:r>
            <a:r>
              <a:rPr sz="1100" spc="60" dirty="0">
                <a:latin typeface="Calibri"/>
                <a:cs typeface="Calibri"/>
              </a:rPr>
              <a:t>Labels</a:t>
            </a:r>
            <a:r>
              <a:rPr sz="1100" spc="180" dirty="0">
                <a:latin typeface="Calibri"/>
                <a:cs typeface="Calibri"/>
              </a:rPr>
              <a:t> </a:t>
            </a:r>
            <a:r>
              <a:rPr sz="1100" spc="10" dirty="0">
                <a:latin typeface="Calibri"/>
                <a:cs typeface="Calibri"/>
              </a:rPr>
              <a:t>displaying</a:t>
            </a:r>
            <a:r>
              <a:rPr sz="1100" spc="190" dirty="0">
                <a:latin typeface="Calibri"/>
                <a:cs typeface="Calibri"/>
              </a:rPr>
              <a:t> </a:t>
            </a:r>
            <a:r>
              <a:rPr sz="1100" spc="-10" dirty="0">
                <a:latin typeface="Calibri"/>
                <a:cs typeface="Calibri"/>
              </a:rPr>
              <a:t>essential</a:t>
            </a:r>
            <a:r>
              <a:rPr sz="1100" spc="500" dirty="0">
                <a:latin typeface="Calibri"/>
                <a:cs typeface="Calibri"/>
              </a:rPr>
              <a:t> </a:t>
            </a:r>
            <a:r>
              <a:rPr sz="1100" spc="10" dirty="0">
                <a:latin typeface="Calibri"/>
                <a:cs typeface="Calibri"/>
              </a:rPr>
              <a:t>information</a:t>
            </a:r>
            <a:r>
              <a:rPr sz="1100" spc="270" dirty="0">
                <a:latin typeface="Calibri"/>
                <a:cs typeface="Calibri"/>
              </a:rPr>
              <a:t> </a:t>
            </a:r>
            <a:r>
              <a:rPr sz="1100" spc="65" dirty="0">
                <a:latin typeface="Calibri"/>
                <a:cs typeface="Calibri"/>
              </a:rPr>
              <a:t>such</a:t>
            </a:r>
            <a:r>
              <a:rPr sz="1100" spc="180" dirty="0">
                <a:latin typeface="Calibri"/>
                <a:cs typeface="Calibri"/>
              </a:rPr>
              <a:t> </a:t>
            </a:r>
            <a:r>
              <a:rPr sz="1100" spc="60" dirty="0">
                <a:solidFill>
                  <a:srgbClr val="151515"/>
                </a:solidFill>
                <a:latin typeface="Calibri"/>
                <a:cs typeface="Calibri"/>
              </a:rPr>
              <a:t>as</a:t>
            </a:r>
            <a:r>
              <a:rPr sz="1100" spc="170" dirty="0">
                <a:solidFill>
                  <a:srgbClr val="151515"/>
                </a:solidFill>
                <a:latin typeface="Calibri"/>
                <a:cs typeface="Calibri"/>
              </a:rPr>
              <a:t> </a:t>
            </a:r>
            <a:r>
              <a:rPr sz="1100" spc="10" dirty="0">
                <a:latin typeface="Calibri"/>
                <a:cs typeface="Calibri"/>
              </a:rPr>
              <a:t>temperature,</a:t>
            </a:r>
            <a:r>
              <a:rPr sz="1100" spc="254" dirty="0">
                <a:latin typeface="Calibri"/>
                <a:cs typeface="Calibri"/>
              </a:rPr>
              <a:t> </a:t>
            </a:r>
            <a:r>
              <a:rPr sz="1100" spc="-10" dirty="0">
                <a:latin typeface="Calibri"/>
                <a:cs typeface="Calibri"/>
              </a:rPr>
              <a:t>weather</a:t>
            </a:r>
            <a:r>
              <a:rPr sz="1100" spc="500" dirty="0">
                <a:latin typeface="Calibri"/>
                <a:cs typeface="Calibri"/>
              </a:rPr>
              <a:t> </a:t>
            </a:r>
            <a:r>
              <a:rPr sz="1100" spc="20" dirty="0">
                <a:latin typeface="Calibri"/>
                <a:cs typeface="Calibri"/>
              </a:rPr>
              <a:t>conditions,</a:t>
            </a:r>
            <a:r>
              <a:rPr sz="1100" spc="185" dirty="0">
                <a:latin typeface="Calibri"/>
                <a:cs typeface="Calibri"/>
              </a:rPr>
              <a:t> </a:t>
            </a:r>
            <a:r>
              <a:rPr sz="1100" spc="20" dirty="0">
                <a:solidFill>
                  <a:srgbClr val="131313"/>
                </a:solidFill>
                <a:latin typeface="Calibri"/>
                <a:cs typeface="Calibri"/>
              </a:rPr>
              <a:t>and</a:t>
            </a:r>
            <a:r>
              <a:rPr sz="1100" spc="170" dirty="0">
                <a:solidFill>
                  <a:srgbClr val="131313"/>
                </a:solidFill>
                <a:latin typeface="Calibri"/>
                <a:cs typeface="Calibri"/>
              </a:rPr>
              <a:t> </a:t>
            </a:r>
            <a:r>
              <a:rPr sz="1100" spc="20" dirty="0">
                <a:solidFill>
                  <a:srgbClr val="111111"/>
                </a:solidFill>
                <a:latin typeface="Calibri"/>
                <a:cs typeface="Calibri"/>
              </a:rPr>
              <a:t>an</a:t>
            </a:r>
            <a:r>
              <a:rPr sz="1100" spc="170" dirty="0">
                <a:solidFill>
                  <a:srgbClr val="111111"/>
                </a:solidFill>
                <a:latin typeface="Calibri"/>
                <a:cs typeface="Calibri"/>
              </a:rPr>
              <a:t> </a:t>
            </a:r>
            <a:r>
              <a:rPr sz="1100" spc="20" dirty="0">
                <a:latin typeface="Calibri"/>
                <a:cs typeface="Calibri"/>
              </a:rPr>
              <a:t>emoji</a:t>
            </a:r>
            <a:r>
              <a:rPr sz="1100" spc="215" dirty="0">
                <a:latin typeface="Calibri"/>
                <a:cs typeface="Calibri"/>
              </a:rPr>
              <a:t> </a:t>
            </a:r>
            <a:r>
              <a:rPr sz="1100" spc="20" dirty="0">
                <a:latin typeface="Calibri"/>
                <a:cs typeface="Calibri"/>
              </a:rPr>
              <a:t>representing</a:t>
            </a:r>
            <a:r>
              <a:rPr sz="1100" spc="170" dirty="0">
                <a:latin typeface="Calibri"/>
                <a:cs typeface="Calibri"/>
              </a:rPr>
              <a:t> </a:t>
            </a:r>
            <a:r>
              <a:rPr sz="1100" spc="-25" dirty="0">
                <a:latin typeface="Calibri"/>
                <a:cs typeface="Calibri"/>
              </a:rPr>
              <a:t>the</a:t>
            </a:r>
            <a:r>
              <a:rPr sz="1100" spc="500" dirty="0">
                <a:latin typeface="Calibri"/>
                <a:cs typeface="Calibri"/>
              </a:rPr>
              <a:t> </a:t>
            </a:r>
            <a:r>
              <a:rPr sz="1100" spc="-10" dirty="0">
                <a:latin typeface="Calibri"/>
                <a:cs typeface="Calibri"/>
              </a:rPr>
              <a:t>weather.</a:t>
            </a:r>
            <a:endParaRPr sz="1100" dirty="0">
              <a:latin typeface="Calibri"/>
              <a:cs typeface="Calibri"/>
            </a:endParaRPr>
          </a:p>
        </p:txBody>
      </p:sp>
      <p:sp>
        <p:nvSpPr>
          <p:cNvPr id="4" name="object 4"/>
          <p:cNvSpPr txBox="1"/>
          <p:nvPr/>
        </p:nvSpPr>
        <p:spPr>
          <a:xfrm>
            <a:off x="433962" y="2747062"/>
            <a:ext cx="2157573" cy="1449115"/>
          </a:xfrm>
          <a:prstGeom prst="rect">
            <a:avLst/>
          </a:prstGeom>
        </p:spPr>
        <p:txBody>
          <a:bodyPr vert="horz" wrap="square" lIns="0" tIns="12700" rIns="0" bIns="0" rtlCol="0">
            <a:spAutoFit/>
          </a:bodyPr>
          <a:lstStyle/>
          <a:p>
            <a:pPr marL="12700">
              <a:spcBef>
                <a:spcPts val="100"/>
              </a:spcBef>
            </a:pPr>
            <a:r>
              <a:rPr sz="1200" b="1" spc="85" dirty="0">
                <a:latin typeface="Calibri"/>
                <a:cs typeface="Calibri"/>
              </a:rPr>
              <a:t>LABELS</a:t>
            </a:r>
            <a:r>
              <a:rPr sz="1200" b="1" spc="100" dirty="0">
                <a:latin typeface="Calibri"/>
                <a:cs typeface="Calibri"/>
              </a:rPr>
              <a:t> </a:t>
            </a:r>
            <a:r>
              <a:rPr sz="1200" b="1" dirty="0">
                <a:latin typeface="Calibri"/>
                <a:cs typeface="Calibri"/>
              </a:rPr>
              <a:t>FOR</a:t>
            </a:r>
            <a:r>
              <a:rPr sz="1200" b="1" spc="145" dirty="0">
                <a:latin typeface="Calibri"/>
                <a:cs typeface="Calibri"/>
              </a:rPr>
              <a:t> </a:t>
            </a:r>
            <a:r>
              <a:rPr sz="1200" b="1" dirty="0">
                <a:latin typeface="Calibri"/>
                <a:cs typeface="Calibri"/>
              </a:rPr>
              <a:t>INFORMATION</a:t>
            </a:r>
            <a:r>
              <a:rPr sz="1200" b="1" spc="140" dirty="0">
                <a:latin typeface="Calibri"/>
                <a:cs typeface="Calibri"/>
              </a:rPr>
              <a:t> </a:t>
            </a:r>
            <a:r>
              <a:rPr sz="1200" b="1" spc="40" dirty="0">
                <a:latin typeface="Calibri"/>
                <a:cs typeface="Calibri"/>
              </a:rPr>
              <a:t>DISPLAY</a:t>
            </a:r>
            <a:endParaRPr sz="1200" dirty="0">
              <a:latin typeface="Calibri"/>
              <a:cs typeface="Calibri"/>
            </a:endParaRPr>
          </a:p>
          <a:p>
            <a:pPr marL="12700" marR="5080">
              <a:spcBef>
                <a:spcPts val="380"/>
              </a:spcBef>
            </a:pPr>
            <a:r>
              <a:rPr sz="1100" spc="50" dirty="0">
                <a:latin typeface="Calibri"/>
                <a:cs typeface="Calibri"/>
              </a:rPr>
              <a:t>Labels</a:t>
            </a:r>
            <a:r>
              <a:rPr sz="1100" spc="165" dirty="0">
                <a:latin typeface="Calibri"/>
                <a:cs typeface="Calibri"/>
              </a:rPr>
              <a:t> </a:t>
            </a:r>
            <a:r>
              <a:rPr sz="1100" spc="30" dirty="0">
                <a:latin typeface="Calibri"/>
                <a:cs typeface="Calibri"/>
              </a:rPr>
              <a:t>are</a:t>
            </a:r>
            <a:r>
              <a:rPr sz="1100" spc="90" dirty="0">
                <a:latin typeface="Calibri"/>
                <a:cs typeface="Calibri"/>
              </a:rPr>
              <a:t> </a:t>
            </a:r>
            <a:r>
              <a:rPr sz="1100" spc="55" dirty="0">
                <a:latin typeface="Calibri"/>
                <a:cs typeface="Calibri"/>
              </a:rPr>
              <a:t>used</a:t>
            </a:r>
            <a:r>
              <a:rPr sz="1100" spc="114" dirty="0">
                <a:latin typeface="Calibri"/>
                <a:cs typeface="Calibri"/>
              </a:rPr>
              <a:t> </a:t>
            </a:r>
            <a:r>
              <a:rPr sz="1100" spc="30" dirty="0">
                <a:latin typeface="Calibri"/>
                <a:cs typeface="Calibri"/>
              </a:rPr>
              <a:t>to</a:t>
            </a:r>
            <a:r>
              <a:rPr sz="1100" spc="114" dirty="0">
                <a:latin typeface="Calibri"/>
                <a:cs typeface="Calibri"/>
              </a:rPr>
              <a:t> </a:t>
            </a:r>
            <a:r>
              <a:rPr sz="1100" spc="30" dirty="0">
                <a:latin typeface="Calibri"/>
                <a:cs typeface="Calibri"/>
              </a:rPr>
              <a:t>display</a:t>
            </a:r>
            <a:r>
              <a:rPr sz="1100" spc="114" dirty="0">
                <a:latin typeface="Calibri"/>
                <a:cs typeface="Calibri"/>
              </a:rPr>
              <a:t> </a:t>
            </a:r>
            <a:r>
              <a:rPr sz="1100" spc="30" dirty="0">
                <a:latin typeface="Calibri"/>
                <a:cs typeface="Calibri"/>
              </a:rPr>
              <a:t>essential</a:t>
            </a:r>
            <a:r>
              <a:rPr sz="1100" spc="60" dirty="0">
                <a:latin typeface="Calibri"/>
                <a:cs typeface="Calibri"/>
              </a:rPr>
              <a:t> </a:t>
            </a:r>
            <a:r>
              <a:rPr sz="1100" spc="-10" dirty="0">
                <a:latin typeface="Calibri"/>
                <a:cs typeface="Calibri"/>
              </a:rPr>
              <a:t>information</a:t>
            </a:r>
            <a:r>
              <a:rPr sz="1100" spc="50" dirty="0">
                <a:latin typeface="Calibri"/>
                <a:cs typeface="Calibri"/>
              </a:rPr>
              <a:t> such</a:t>
            </a:r>
            <a:r>
              <a:rPr sz="1100" spc="225" dirty="0">
                <a:latin typeface="Calibri"/>
                <a:cs typeface="Calibri"/>
              </a:rPr>
              <a:t> </a:t>
            </a:r>
            <a:r>
              <a:rPr sz="1100" spc="50" dirty="0">
                <a:latin typeface="Calibri"/>
                <a:cs typeface="Calibri"/>
              </a:rPr>
              <a:t>as</a:t>
            </a:r>
            <a:r>
              <a:rPr sz="1100" spc="204" dirty="0">
                <a:latin typeface="Calibri"/>
                <a:cs typeface="Calibri"/>
              </a:rPr>
              <a:t> </a:t>
            </a:r>
            <a:r>
              <a:rPr sz="1100" spc="10" dirty="0">
                <a:latin typeface="Calibri"/>
                <a:cs typeface="Calibri"/>
              </a:rPr>
              <a:t>temperature,</a:t>
            </a:r>
            <a:r>
              <a:rPr sz="1100" spc="254" dirty="0">
                <a:latin typeface="Calibri"/>
                <a:cs typeface="Calibri"/>
              </a:rPr>
              <a:t> </a:t>
            </a:r>
            <a:r>
              <a:rPr sz="1100" spc="10" dirty="0">
                <a:latin typeface="Calibri"/>
                <a:cs typeface="Calibri"/>
              </a:rPr>
              <a:t>weather</a:t>
            </a:r>
            <a:r>
              <a:rPr sz="1100" spc="265" dirty="0">
                <a:latin typeface="Calibri"/>
                <a:cs typeface="Calibri"/>
              </a:rPr>
              <a:t> </a:t>
            </a:r>
            <a:r>
              <a:rPr sz="1100" spc="10" dirty="0">
                <a:latin typeface="Calibri"/>
                <a:cs typeface="Calibri"/>
              </a:rPr>
              <a:t>conditions,</a:t>
            </a:r>
            <a:r>
              <a:rPr sz="1100" spc="270" dirty="0">
                <a:latin typeface="Calibri"/>
                <a:cs typeface="Calibri"/>
              </a:rPr>
              <a:t> </a:t>
            </a:r>
            <a:r>
              <a:rPr sz="1100" spc="-25" dirty="0">
                <a:latin typeface="Calibri"/>
                <a:cs typeface="Calibri"/>
              </a:rPr>
              <a:t>and</a:t>
            </a:r>
            <a:r>
              <a:rPr sz="1100" spc="500" dirty="0">
                <a:latin typeface="Calibri"/>
                <a:cs typeface="Calibri"/>
              </a:rPr>
              <a:t> </a:t>
            </a:r>
            <a:r>
              <a:rPr sz="1100" spc="10" dirty="0">
                <a:latin typeface="Calibri"/>
                <a:cs typeface="Calibri"/>
              </a:rPr>
              <a:t>an</a:t>
            </a:r>
            <a:r>
              <a:rPr sz="1100" spc="195" dirty="0">
                <a:latin typeface="Calibri"/>
                <a:cs typeface="Calibri"/>
              </a:rPr>
              <a:t> </a:t>
            </a:r>
            <a:r>
              <a:rPr sz="1100" spc="10" dirty="0">
                <a:latin typeface="Calibri"/>
                <a:cs typeface="Calibri"/>
              </a:rPr>
              <a:t>emoji</a:t>
            </a:r>
            <a:r>
              <a:rPr sz="1100" spc="200" dirty="0">
                <a:latin typeface="Calibri"/>
                <a:cs typeface="Calibri"/>
              </a:rPr>
              <a:t> </a:t>
            </a:r>
            <a:r>
              <a:rPr sz="1100" spc="10" dirty="0">
                <a:latin typeface="Calibri"/>
                <a:cs typeface="Calibri"/>
              </a:rPr>
              <a:t>representing</a:t>
            </a:r>
            <a:r>
              <a:rPr sz="1100" spc="220" dirty="0">
                <a:latin typeface="Calibri"/>
                <a:cs typeface="Calibri"/>
              </a:rPr>
              <a:t> </a:t>
            </a:r>
            <a:r>
              <a:rPr sz="1100" spc="10" dirty="0">
                <a:latin typeface="Calibri"/>
                <a:cs typeface="Calibri"/>
              </a:rPr>
              <a:t>the</a:t>
            </a:r>
            <a:r>
              <a:rPr sz="1100" spc="200" dirty="0">
                <a:latin typeface="Calibri"/>
                <a:cs typeface="Calibri"/>
              </a:rPr>
              <a:t> </a:t>
            </a:r>
            <a:r>
              <a:rPr sz="1100" spc="10" dirty="0">
                <a:latin typeface="Calibri"/>
                <a:cs typeface="Calibri"/>
              </a:rPr>
              <a:t>weather,</a:t>
            </a:r>
            <a:r>
              <a:rPr sz="1100" spc="220" dirty="0">
                <a:latin typeface="Calibri"/>
                <a:cs typeface="Calibri"/>
              </a:rPr>
              <a:t> </a:t>
            </a:r>
            <a:r>
              <a:rPr sz="1100" spc="-10" dirty="0">
                <a:latin typeface="Calibri"/>
                <a:cs typeface="Calibri"/>
              </a:rPr>
              <a:t>ensuring</a:t>
            </a:r>
            <a:r>
              <a:rPr sz="1100" spc="500" dirty="0">
                <a:latin typeface="Calibri"/>
                <a:cs typeface="Calibri"/>
              </a:rPr>
              <a:t> </a:t>
            </a:r>
            <a:r>
              <a:rPr sz="1100" spc="10" dirty="0">
                <a:latin typeface="Calibri"/>
                <a:cs typeface="Calibri"/>
              </a:rPr>
              <a:t>users</a:t>
            </a:r>
            <a:r>
              <a:rPr sz="1100" spc="185" dirty="0">
                <a:latin typeface="Calibri"/>
                <a:cs typeface="Calibri"/>
              </a:rPr>
              <a:t> </a:t>
            </a:r>
            <a:r>
              <a:rPr sz="1100" spc="10" dirty="0">
                <a:latin typeface="Calibri"/>
                <a:cs typeface="Calibri"/>
              </a:rPr>
              <a:t>receive</a:t>
            </a:r>
            <a:r>
              <a:rPr sz="1100" spc="175" dirty="0">
                <a:latin typeface="Calibri"/>
                <a:cs typeface="Calibri"/>
              </a:rPr>
              <a:t> </a:t>
            </a:r>
            <a:r>
              <a:rPr sz="1100" spc="10" dirty="0">
                <a:latin typeface="Calibri"/>
                <a:cs typeface="Calibri"/>
              </a:rPr>
              <a:t>key</a:t>
            </a:r>
            <a:r>
              <a:rPr sz="1100" spc="130" dirty="0">
                <a:latin typeface="Calibri"/>
                <a:cs typeface="Calibri"/>
              </a:rPr>
              <a:t> </a:t>
            </a:r>
            <a:r>
              <a:rPr sz="1100" spc="10" dirty="0">
                <a:latin typeface="Calibri"/>
                <a:cs typeface="Calibri"/>
              </a:rPr>
              <a:t>details</a:t>
            </a:r>
            <a:r>
              <a:rPr sz="1100" spc="155" dirty="0">
                <a:latin typeface="Calibri"/>
                <a:cs typeface="Calibri"/>
              </a:rPr>
              <a:t> </a:t>
            </a:r>
            <a:r>
              <a:rPr sz="1100" spc="10" dirty="0">
                <a:latin typeface="Calibri"/>
                <a:cs typeface="Calibri"/>
              </a:rPr>
              <a:t>ata</a:t>
            </a:r>
            <a:r>
              <a:rPr sz="1100" spc="260" dirty="0">
                <a:latin typeface="Calibri"/>
                <a:cs typeface="Calibri"/>
              </a:rPr>
              <a:t>  </a:t>
            </a:r>
            <a:r>
              <a:rPr sz="1100" spc="-10" dirty="0">
                <a:latin typeface="Calibri"/>
                <a:cs typeface="Calibri"/>
              </a:rPr>
              <a:t>glance.</a:t>
            </a:r>
            <a:endParaRPr sz="1100" dirty="0">
              <a:latin typeface="Calibri"/>
              <a:cs typeface="Calibri"/>
            </a:endParaRPr>
          </a:p>
        </p:txBody>
      </p:sp>
      <p:sp>
        <p:nvSpPr>
          <p:cNvPr id="5" name="object 5"/>
          <p:cNvSpPr txBox="1"/>
          <p:nvPr/>
        </p:nvSpPr>
        <p:spPr>
          <a:xfrm>
            <a:off x="3031105" y="941900"/>
            <a:ext cx="2024232" cy="1095172"/>
          </a:xfrm>
          <a:prstGeom prst="rect">
            <a:avLst/>
          </a:prstGeom>
        </p:spPr>
        <p:txBody>
          <a:bodyPr vert="horz" wrap="square" lIns="0" tIns="12700" rIns="0" bIns="0" rtlCol="0">
            <a:spAutoFit/>
          </a:bodyPr>
          <a:lstStyle/>
          <a:p>
            <a:pPr marL="12700">
              <a:spcBef>
                <a:spcPts val="100"/>
              </a:spcBef>
            </a:pPr>
            <a:r>
              <a:rPr sz="1200" b="1" dirty="0">
                <a:latin typeface="Calibri"/>
                <a:cs typeface="Calibri"/>
              </a:rPr>
              <a:t>INPUT</a:t>
            </a:r>
            <a:r>
              <a:rPr sz="1200" b="1" spc="-5" dirty="0">
                <a:latin typeface="Calibri"/>
                <a:cs typeface="Calibri"/>
              </a:rPr>
              <a:t> </a:t>
            </a:r>
            <a:r>
              <a:rPr sz="1200" b="1" spc="-10" dirty="0">
                <a:latin typeface="Calibri"/>
                <a:cs typeface="Calibri"/>
              </a:rPr>
              <a:t>FIELD</a:t>
            </a:r>
            <a:endParaRPr sz="1200" b="1" dirty="0">
              <a:latin typeface="Calibri"/>
              <a:cs typeface="Calibri"/>
            </a:endParaRPr>
          </a:p>
          <a:p>
            <a:pPr marL="17145" marR="5080">
              <a:spcBef>
                <a:spcPts val="360"/>
              </a:spcBef>
            </a:pPr>
            <a:r>
              <a:rPr sz="1100" dirty="0">
                <a:latin typeface="Calibri"/>
                <a:cs typeface="Calibri"/>
              </a:rPr>
              <a:t>Users</a:t>
            </a:r>
            <a:r>
              <a:rPr sz="1100" spc="245" dirty="0">
                <a:latin typeface="Calibri"/>
                <a:cs typeface="Calibri"/>
              </a:rPr>
              <a:t> </a:t>
            </a:r>
            <a:r>
              <a:rPr sz="1100" dirty="0">
                <a:latin typeface="Calibri"/>
                <a:cs typeface="Calibri"/>
              </a:rPr>
              <a:t>can</a:t>
            </a:r>
            <a:r>
              <a:rPr sz="1100" spc="204" dirty="0">
                <a:latin typeface="Calibri"/>
                <a:cs typeface="Calibri"/>
              </a:rPr>
              <a:t> </a:t>
            </a:r>
            <a:r>
              <a:rPr sz="1100" dirty="0">
                <a:latin typeface="Calibri"/>
                <a:cs typeface="Calibri"/>
              </a:rPr>
              <a:t>type</a:t>
            </a:r>
            <a:r>
              <a:rPr sz="1100" spc="175" dirty="0">
                <a:latin typeface="Calibri"/>
                <a:cs typeface="Calibri"/>
              </a:rPr>
              <a:t> </a:t>
            </a:r>
            <a:r>
              <a:rPr sz="1100" dirty="0">
                <a:latin typeface="Calibri"/>
                <a:cs typeface="Calibri"/>
              </a:rPr>
              <a:t>the</a:t>
            </a:r>
            <a:r>
              <a:rPr sz="1100" spc="215" dirty="0">
                <a:latin typeface="Calibri"/>
                <a:cs typeface="Calibri"/>
              </a:rPr>
              <a:t> </a:t>
            </a:r>
            <a:r>
              <a:rPr sz="1100" dirty="0">
                <a:latin typeface="Calibri"/>
                <a:cs typeface="Calibri"/>
              </a:rPr>
              <a:t>name</a:t>
            </a:r>
            <a:r>
              <a:rPr sz="1100" spc="285" dirty="0">
                <a:latin typeface="Calibri"/>
                <a:cs typeface="Calibri"/>
              </a:rPr>
              <a:t> </a:t>
            </a:r>
            <a:r>
              <a:rPr sz="1100" dirty="0">
                <a:latin typeface="Calibri"/>
                <a:cs typeface="Calibri"/>
              </a:rPr>
              <a:t>of</a:t>
            </a:r>
            <a:r>
              <a:rPr sz="1100" spc="185" dirty="0">
                <a:latin typeface="Calibri"/>
                <a:cs typeface="Calibri"/>
              </a:rPr>
              <a:t> </a:t>
            </a:r>
            <a:r>
              <a:rPr sz="1100" dirty="0">
                <a:latin typeface="Calibri"/>
                <a:cs typeface="Calibri"/>
              </a:rPr>
              <a:t>the</a:t>
            </a:r>
            <a:r>
              <a:rPr sz="1100" spc="305" dirty="0">
                <a:latin typeface="Calibri"/>
                <a:cs typeface="Calibri"/>
              </a:rPr>
              <a:t> </a:t>
            </a:r>
            <a:r>
              <a:rPr sz="1100" dirty="0">
                <a:latin typeface="Calibri"/>
                <a:cs typeface="Calibri"/>
              </a:rPr>
              <a:t>city</a:t>
            </a:r>
            <a:r>
              <a:rPr sz="1100" spc="155" dirty="0">
                <a:latin typeface="Calibri"/>
                <a:cs typeface="Calibri"/>
              </a:rPr>
              <a:t> </a:t>
            </a:r>
            <a:r>
              <a:rPr sz="1100" dirty="0">
                <a:latin typeface="Calibri"/>
                <a:cs typeface="Calibri"/>
              </a:rPr>
              <a:t>they</a:t>
            </a:r>
            <a:r>
              <a:rPr sz="1100" spc="150" dirty="0">
                <a:latin typeface="Calibri"/>
                <a:cs typeface="Calibri"/>
              </a:rPr>
              <a:t> </a:t>
            </a:r>
            <a:r>
              <a:rPr sz="1100" spc="-20" dirty="0">
                <a:latin typeface="Calibri"/>
                <a:cs typeface="Calibri"/>
              </a:rPr>
              <a:t>want</a:t>
            </a:r>
            <a:r>
              <a:rPr sz="1100" spc="500" dirty="0">
                <a:latin typeface="Calibri"/>
                <a:cs typeface="Calibri"/>
              </a:rPr>
              <a:t> </a:t>
            </a:r>
            <a:r>
              <a:rPr sz="1100" spc="10" dirty="0">
                <a:latin typeface="Calibri"/>
                <a:cs typeface="Calibri"/>
              </a:rPr>
              <a:t>weather</a:t>
            </a:r>
            <a:r>
              <a:rPr sz="1100" spc="220" dirty="0">
                <a:latin typeface="Calibri"/>
                <a:cs typeface="Calibri"/>
              </a:rPr>
              <a:t> </a:t>
            </a:r>
            <a:r>
              <a:rPr sz="1100" spc="10" dirty="0">
                <a:latin typeface="Calibri"/>
                <a:cs typeface="Calibri"/>
              </a:rPr>
              <a:t>information</a:t>
            </a:r>
            <a:r>
              <a:rPr sz="1100" spc="250" dirty="0">
                <a:latin typeface="Calibri"/>
                <a:cs typeface="Calibri"/>
              </a:rPr>
              <a:t> </a:t>
            </a:r>
            <a:r>
              <a:rPr sz="1100" spc="10" dirty="0">
                <a:latin typeface="Calibri"/>
                <a:cs typeface="Calibri"/>
              </a:rPr>
              <a:t>for</a:t>
            </a:r>
            <a:r>
              <a:rPr sz="1100" spc="145" dirty="0">
                <a:latin typeface="Calibri"/>
                <a:cs typeface="Calibri"/>
              </a:rPr>
              <a:t> </a:t>
            </a:r>
            <a:r>
              <a:rPr sz="1100" spc="10" dirty="0">
                <a:latin typeface="Calibri"/>
                <a:cs typeface="Calibri"/>
              </a:rPr>
              <a:t>in</a:t>
            </a:r>
            <a:r>
              <a:rPr sz="1100" spc="195" dirty="0">
                <a:latin typeface="Calibri"/>
                <a:cs typeface="Calibri"/>
              </a:rPr>
              <a:t> </a:t>
            </a:r>
            <a:r>
              <a:rPr sz="1100" spc="10" dirty="0">
                <a:latin typeface="Calibri"/>
                <a:cs typeface="Calibri"/>
              </a:rPr>
              <a:t>the</a:t>
            </a:r>
            <a:r>
              <a:rPr sz="1100" spc="220" dirty="0">
                <a:latin typeface="Calibri"/>
                <a:cs typeface="Calibri"/>
              </a:rPr>
              <a:t> </a:t>
            </a:r>
            <a:r>
              <a:rPr sz="1100" spc="10" dirty="0">
                <a:latin typeface="Calibri"/>
                <a:cs typeface="Calibri"/>
              </a:rPr>
              <a:t>Input</a:t>
            </a:r>
            <a:r>
              <a:rPr sz="1100" spc="190" dirty="0">
                <a:latin typeface="Calibri"/>
                <a:cs typeface="Calibri"/>
              </a:rPr>
              <a:t> </a:t>
            </a:r>
            <a:r>
              <a:rPr sz="1100" spc="-10" dirty="0">
                <a:latin typeface="Calibri"/>
                <a:cs typeface="Calibri"/>
              </a:rPr>
              <a:t>Field,</a:t>
            </a:r>
            <a:r>
              <a:rPr sz="1100" spc="500" dirty="0">
                <a:latin typeface="Calibri"/>
                <a:cs typeface="Calibri"/>
              </a:rPr>
              <a:t> </a:t>
            </a:r>
            <a:r>
              <a:rPr sz="1100" spc="10" dirty="0">
                <a:latin typeface="Calibri"/>
                <a:cs typeface="Calibri"/>
              </a:rPr>
              <a:t>allowing</a:t>
            </a:r>
            <a:r>
              <a:rPr sz="1100" spc="160" dirty="0">
                <a:latin typeface="Calibri"/>
                <a:cs typeface="Calibri"/>
              </a:rPr>
              <a:t> </a:t>
            </a:r>
            <a:r>
              <a:rPr sz="1100" spc="10" dirty="0">
                <a:latin typeface="Calibri"/>
                <a:cs typeface="Calibri"/>
              </a:rPr>
              <a:t>for</a:t>
            </a:r>
            <a:r>
              <a:rPr sz="1100" spc="180" dirty="0">
                <a:latin typeface="Calibri"/>
                <a:cs typeface="Calibri"/>
              </a:rPr>
              <a:t> </a:t>
            </a:r>
            <a:r>
              <a:rPr sz="1100" spc="10" dirty="0">
                <a:latin typeface="Calibri"/>
                <a:cs typeface="Calibri"/>
              </a:rPr>
              <a:t>quick</a:t>
            </a:r>
            <a:r>
              <a:rPr sz="1100" spc="175" dirty="0">
                <a:latin typeface="Calibri"/>
                <a:cs typeface="Calibri"/>
              </a:rPr>
              <a:t> </a:t>
            </a:r>
            <a:r>
              <a:rPr sz="1100" spc="10" dirty="0">
                <a:latin typeface="Calibri"/>
                <a:cs typeface="Calibri"/>
              </a:rPr>
              <a:t>and</a:t>
            </a:r>
            <a:r>
              <a:rPr sz="1100" spc="170" dirty="0">
                <a:latin typeface="Calibri"/>
                <a:cs typeface="Calibri"/>
              </a:rPr>
              <a:t> </a:t>
            </a:r>
            <a:r>
              <a:rPr sz="1100" spc="10" dirty="0">
                <a:latin typeface="Calibri"/>
                <a:cs typeface="Calibri"/>
              </a:rPr>
              <a:t>easy</a:t>
            </a:r>
            <a:r>
              <a:rPr sz="1100" spc="195" dirty="0">
                <a:latin typeface="Calibri"/>
                <a:cs typeface="Calibri"/>
              </a:rPr>
              <a:t> </a:t>
            </a:r>
            <a:r>
              <a:rPr sz="1100" spc="65" dirty="0">
                <a:latin typeface="Calibri"/>
                <a:cs typeface="Calibri"/>
              </a:rPr>
              <a:t>access</a:t>
            </a:r>
            <a:r>
              <a:rPr sz="1100" spc="135" dirty="0">
                <a:latin typeface="Calibri"/>
                <a:cs typeface="Calibri"/>
              </a:rPr>
              <a:t> </a:t>
            </a:r>
            <a:r>
              <a:rPr sz="1100" spc="65" dirty="0">
                <a:latin typeface="Calibri"/>
                <a:cs typeface="Calibri"/>
              </a:rPr>
              <a:t>to</a:t>
            </a:r>
            <a:r>
              <a:rPr sz="1100" spc="80" dirty="0">
                <a:latin typeface="Calibri"/>
                <a:cs typeface="Calibri"/>
              </a:rPr>
              <a:t> </a:t>
            </a:r>
            <a:r>
              <a:rPr sz="1100" spc="-10" dirty="0">
                <a:latin typeface="Calibri"/>
                <a:cs typeface="Calibri"/>
              </a:rPr>
              <a:t>desired</a:t>
            </a:r>
            <a:r>
              <a:rPr sz="1100" spc="500" dirty="0">
                <a:latin typeface="Calibri"/>
                <a:cs typeface="Calibri"/>
              </a:rPr>
              <a:t> </a:t>
            </a:r>
            <a:r>
              <a:rPr sz="1100" spc="-10" dirty="0">
                <a:latin typeface="Calibri"/>
                <a:cs typeface="Calibri"/>
              </a:rPr>
              <a:t>data.</a:t>
            </a:r>
            <a:endParaRPr sz="1100" dirty="0">
              <a:latin typeface="Calibri"/>
              <a:cs typeface="Calibri"/>
            </a:endParaRPr>
          </a:p>
        </p:txBody>
      </p:sp>
      <p:sp>
        <p:nvSpPr>
          <p:cNvPr id="6" name="object 6"/>
          <p:cNvSpPr txBox="1"/>
          <p:nvPr/>
        </p:nvSpPr>
        <p:spPr>
          <a:xfrm>
            <a:off x="2794164" y="2702830"/>
            <a:ext cx="2302510" cy="1464503"/>
          </a:xfrm>
          <a:prstGeom prst="rect">
            <a:avLst/>
          </a:prstGeom>
        </p:spPr>
        <p:txBody>
          <a:bodyPr vert="horz" wrap="square" lIns="0" tIns="12700" rIns="0" bIns="0" rtlCol="0">
            <a:spAutoFit/>
          </a:bodyPr>
          <a:lstStyle/>
          <a:p>
            <a:pPr marL="12700">
              <a:spcBef>
                <a:spcPts val="100"/>
              </a:spcBef>
            </a:pPr>
            <a:r>
              <a:rPr sz="1400" b="1" spc="-10" dirty="0">
                <a:latin typeface="Calibri"/>
                <a:cs typeface="Calibri"/>
              </a:rPr>
              <a:t>API</a:t>
            </a:r>
            <a:r>
              <a:rPr sz="1400" b="1" spc="-40" dirty="0">
                <a:latin typeface="Calibri"/>
                <a:cs typeface="Calibri"/>
              </a:rPr>
              <a:t> </a:t>
            </a:r>
            <a:r>
              <a:rPr sz="1400" b="1" spc="-10" dirty="0">
                <a:latin typeface="Calibri"/>
                <a:cs typeface="Calibri"/>
              </a:rPr>
              <a:t>INTEGRATION</a:t>
            </a:r>
            <a:endParaRPr sz="1400" dirty="0">
              <a:latin typeface="Calibri"/>
              <a:cs typeface="Calibri"/>
            </a:endParaRPr>
          </a:p>
          <a:p>
            <a:pPr marL="12700" marR="5080">
              <a:spcBef>
                <a:spcPts val="365"/>
              </a:spcBef>
            </a:pPr>
            <a:r>
              <a:rPr sz="1100" spc="10" dirty="0">
                <a:latin typeface="Calibri"/>
                <a:cs typeface="Calibri"/>
              </a:rPr>
              <a:t>The</a:t>
            </a:r>
            <a:r>
              <a:rPr sz="1100" spc="434" dirty="0">
                <a:latin typeface="Calibri"/>
                <a:cs typeface="Calibri"/>
              </a:rPr>
              <a:t> </a:t>
            </a:r>
            <a:r>
              <a:rPr sz="1100" spc="10" dirty="0">
                <a:latin typeface="Calibri"/>
                <a:cs typeface="Calibri"/>
              </a:rPr>
              <a:t>application</a:t>
            </a:r>
            <a:r>
              <a:rPr sz="1100" spc="240" dirty="0">
                <a:latin typeface="Calibri"/>
                <a:cs typeface="Calibri"/>
              </a:rPr>
              <a:t> </a:t>
            </a:r>
            <a:r>
              <a:rPr sz="1100" spc="10" dirty="0">
                <a:latin typeface="Calibri"/>
                <a:cs typeface="Calibri"/>
              </a:rPr>
              <a:t>interacts</a:t>
            </a:r>
            <a:r>
              <a:rPr sz="1100" spc="204" dirty="0">
                <a:latin typeface="Calibri"/>
                <a:cs typeface="Calibri"/>
              </a:rPr>
              <a:t> </a:t>
            </a:r>
            <a:r>
              <a:rPr sz="1100" spc="10" dirty="0">
                <a:latin typeface="Calibri"/>
                <a:cs typeface="Calibri"/>
              </a:rPr>
              <a:t>seam£essLy</a:t>
            </a:r>
            <a:r>
              <a:rPr sz="1100" spc="210" dirty="0">
                <a:latin typeface="Calibri"/>
                <a:cs typeface="Calibri"/>
              </a:rPr>
              <a:t> </a:t>
            </a:r>
            <a:r>
              <a:rPr sz="1100" spc="-20" dirty="0">
                <a:latin typeface="Calibri"/>
                <a:cs typeface="Calibri"/>
              </a:rPr>
              <a:t>with</a:t>
            </a:r>
            <a:r>
              <a:rPr sz="1100" spc="500" dirty="0">
                <a:latin typeface="Calibri"/>
                <a:cs typeface="Calibri"/>
              </a:rPr>
              <a:t> </a:t>
            </a:r>
            <a:r>
              <a:rPr sz="1100" dirty="0">
                <a:latin typeface="Calibri"/>
                <a:cs typeface="Calibri"/>
              </a:rPr>
              <a:t>OpenWeatherMap's</a:t>
            </a:r>
            <a:r>
              <a:rPr sz="1100" spc="170" dirty="0">
                <a:latin typeface="Calibri"/>
                <a:cs typeface="Calibri"/>
              </a:rPr>
              <a:t> </a:t>
            </a:r>
            <a:r>
              <a:rPr sz="1100" dirty="0">
                <a:latin typeface="Calibri"/>
                <a:cs typeface="Calibri"/>
              </a:rPr>
              <a:t>API</a:t>
            </a:r>
            <a:r>
              <a:rPr sz="1100" spc="250" dirty="0">
                <a:latin typeface="Calibri"/>
                <a:cs typeface="Calibri"/>
              </a:rPr>
              <a:t> </a:t>
            </a:r>
            <a:r>
              <a:rPr sz="1100" dirty="0">
                <a:latin typeface="Calibri"/>
                <a:cs typeface="Calibri"/>
              </a:rPr>
              <a:t>to</a:t>
            </a:r>
            <a:r>
              <a:rPr sz="1100" spc="254" dirty="0">
                <a:latin typeface="Calibri"/>
                <a:cs typeface="Calibri"/>
              </a:rPr>
              <a:t> </a:t>
            </a:r>
            <a:r>
              <a:rPr sz="1100" dirty="0">
                <a:latin typeface="Calibri"/>
                <a:cs typeface="Calibri"/>
              </a:rPr>
              <a:t>fetch</a:t>
            </a:r>
            <a:r>
              <a:rPr sz="1100" spc="245" dirty="0">
                <a:latin typeface="Calibri"/>
                <a:cs typeface="Calibri"/>
              </a:rPr>
              <a:t> </a:t>
            </a:r>
            <a:r>
              <a:rPr sz="1100" spc="-10" dirty="0">
                <a:latin typeface="Calibri"/>
                <a:cs typeface="Calibri"/>
              </a:rPr>
              <a:t>Five</a:t>
            </a:r>
            <a:r>
              <a:rPr sz="1100" spc="185" dirty="0">
                <a:latin typeface="Calibri"/>
                <a:cs typeface="Calibri"/>
              </a:rPr>
              <a:t> </a:t>
            </a:r>
            <a:r>
              <a:rPr sz="1100" spc="-10" dirty="0">
                <a:latin typeface="Calibri"/>
                <a:cs typeface="Calibri"/>
              </a:rPr>
              <a:t>weather</a:t>
            </a:r>
            <a:r>
              <a:rPr sz="1100" spc="500" dirty="0">
                <a:latin typeface="Calibri"/>
                <a:cs typeface="Calibri"/>
              </a:rPr>
              <a:t> </a:t>
            </a:r>
            <a:r>
              <a:rPr sz="1100" spc="10" dirty="0">
                <a:latin typeface="Calibri"/>
                <a:cs typeface="Calibri"/>
              </a:rPr>
              <a:t>updates.</a:t>
            </a:r>
            <a:r>
              <a:rPr sz="1100" spc="210" dirty="0">
                <a:latin typeface="Calibri"/>
                <a:cs typeface="Calibri"/>
              </a:rPr>
              <a:t> </a:t>
            </a:r>
            <a:r>
              <a:rPr sz="1100" spc="10" dirty="0">
                <a:latin typeface="Calibri"/>
                <a:cs typeface="Calibri"/>
              </a:rPr>
              <a:t>Upon</a:t>
            </a:r>
            <a:r>
              <a:rPr sz="1100" spc="250" dirty="0">
                <a:latin typeface="Calibri"/>
                <a:cs typeface="Calibri"/>
              </a:rPr>
              <a:t> </a:t>
            </a:r>
            <a:r>
              <a:rPr sz="1100" spc="10" dirty="0">
                <a:latin typeface="Calibri"/>
                <a:cs typeface="Calibri"/>
              </a:rPr>
              <a:t>receiving</a:t>
            </a:r>
            <a:r>
              <a:rPr sz="1100" spc="235" dirty="0">
                <a:latin typeface="Calibri"/>
                <a:cs typeface="Calibri"/>
              </a:rPr>
              <a:t> </a:t>
            </a:r>
            <a:r>
              <a:rPr sz="1100" spc="10" dirty="0">
                <a:latin typeface="Calibri"/>
                <a:cs typeface="Calibri"/>
              </a:rPr>
              <a:t>a</a:t>
            </a:r>
            <a:r>
              <a:rPr sz="1100" spc="150" dirty="0">
                <a:latin typeface="Calibri"/>
                <a:cs typeface="Calibri"/>
              </a:rPr>
              <a:t> </a:t>
            </a:r>
            <a:r>
              <a:rPr sz="1100" spc="95" dirty="0">
                <a:latin typeface="Calibri"/>
                <a:cs typeface="Calibri"/>
              </a:rPr>
              <a:t>JSON</a:t>
            </a:r>
            <a:r>
              <a:rPr sz="1100" spc="229" dirty="0">
                <a:latin typeface="Calibri"/>
                <a:cs typeface="Calibri"/>
              </a:rPr>
              <a:t> </a:t>
            </a:r>
            <a:r>
              <a:rPr sz="1100" spc="10" dirty="0">
                <a:latin typeface="Calibri"/>
                <a:cs typeface="Calibri"/>
              </a:rPr>
              <a:t>response,</a:t>
            </a:r>
            <a:r>
              <a:rPr sz="1100" spc="200" dirty="0">
                <a:latin typeface="Calibri"/>
                <a:cs typeface="Calibri"/>
              </a:rPr>
              <a:t> </a:t>
            </a:r>
            <a:r>
              <a:rPr sz="1100" spc="-25" dirty="0">
                <a:latin typeface="Calibri"/>
                <a:cs typeface="Calibri"/>
              </a:rPr>
              <a:t>the</a:t>
            </a:r>
            <a:r>
              <a:rPr sz="1100" spc="50" dirty="0">
                <a:latin typeface="Calibri"/>
                <a:cs typeface="Calibri"/>
              </a:rPr>
              <a:t> data</a:t>
            </a:r>
            <a:r>
              <a:rPr sz="1100" spc="105" dirty="0">
                <a:latin typeface="Calibri"/>
                <a:cs typeface="Calibri"/>
              </a:rPr>
              <a:t> </a:t>
            </a:r>
            <a:r>
              <a:rPr sz="1100" spc="20" dirty="0">
                <a:latin typeface="Calibri"/>
                <a:cs typeface="Calibri"/>
              </a:rPr>
              <a:t>is</a:t>
            </a:r>
            <a:r>
              <a:rPr sz="1100" spc="185" dirty="0">
                <a:latin typeface="Calibri"/>
                <a:cs typeface="Calibri"/>
              </a:rPr>
              <a:t> </a:t>
            </a:r>
            <a:r>
              <a:rPr sz="1100" spc="20" dirty="0">
                <a:latin typeface="Calibri"/>
                <a:cs typeface="Calibri"/>
              </a:rPr>
              <a:t>processed</a:t>
            </a:r>
            <a:r>
              <a:rPr sz="1100" spc="225" dirty="0">
                <a:latin typeface="Calibri"/>
                <a:cs typeface="Calibri"/>
              </a:rPr>
              <a:t> </a:t>
            </a:r>
            <a:r>
              <a:rPr sz="1100" spc="20" dirty="0">
                <a:solidFill>
                  <a:srgbClr val="131313"/>
                </a:solidFill>
                <a:latin typeface="Calibri"/>
                <a:cs typeface="Calibri"/>
              </a:rPr>
              <a:t>to</a:t>
            </a:r>
            <a:r>
              <a:rPr sz="1100" spc="175" dirty="0">
                <a:solidFill>
                  <a:srgbClr val="131313"/>
                </a:solidFill>
                <a:latin typeface="Calibri"/>
                <a:cs typeface="Calibri"/>
              </a:rPr>
              <a:t> </a:t>
            </a:r>
            <a:r>
              <a:rPr sz="1100" spc="20" dirty="0">
                <a:latin typeface="Calibri"/>
                <a:cs typeface="Calibri"/>
              </a:rPr>
              <a:t>extract</a:t>
            </a:r>
            <a:r>
              <a:rPr sz="1100" spc="190" dirty="0">
                <a:latin typeface="Calibri"/>
                <a:cs typeface="Calibri"/>
              </a:rPr>
              <a:t> </a:t>
            </a:r>
            <a:r>
              <a:rPr sz="1100" spc="20" dirty="0">
                <a:latin typeface="Calibri"/>
                <a:cs typeface="Calibri"/>
              </a:rPr>
              <a:t>key</a:t>
            </a:r>
            <a:r>
              <a:rPr sz="1100" spc="120" dirty="0">
                <a:latin typeface="Calibri"/>
                <a:cs typeface="Calibri"/>
              </a:rPr>
              <a:t> </a:t>
            </a:r>
            <a:r>
              <a:rPr sz="1100" spc="20" dirty="0">
                <a:latin typeface="Calibri"/>
                <a:cs typeface="Calibri"/>
              </a:rPr>
              <a:t>details</a:t>
            </a:r>
            <a:r>
              <a:rPr sz="1100" spc="195" dirty="0">
                <a:latin typeface="Calibri"/>
                <a:cs typeface="Calibri"/>
              </a:rPr>
              <a:t> </a:t>
            </a:r>
            <a:r>
              <a:rPr sz="1100" spc="-20" dirty="0">
                <a:latin typeface="Calibri"/>
                <a:cs typeface="Calibri"/>
              </a:rPr>
              <a:t>like</a:t>
            </a:r>
            <a:r>
              <a:rPr sz="1100" spc="500" dirty="0">
                <a:latin typeface="Calibri"/>
                <a:cs typeface="Calibri"/>
              </a:rPr>
              <a:t> </a:t>
            </a:r>
            <a:r>
              <a:rPr sz="1100" spc="10" dirty="0">
                <a:latin typeface="Calibri"/>
                <a:cs typeface="Calibri"/>
              </a:rPr>
              <a:t>temperature,</a:t>
            </a:r>
            <a:r>
              <a:rPr sz="1100" spc="320" dirty="0">
                <a:latin typeface="Calibri"/>
                <a:cs typeface="Calibri"/>
              </a:rPr>
              <a:t> </a:t>
            </a:r>
            <a:r>
              <a:rPr sz="1100" spc="10" dirty="0">
                <a:latin typeface="Calibri"/>
                <a:cs typeface="Calibri"/>
              </a:rPr>
              <a:t>weather</a:t>
            </a:r>
            <a:r>
              <a:rPr sz="1100" spc="260" dirty="0">
                <a:latin typeface="Calibri"/>
                <a:cs typeface="Calibri"/>
              </a:rPr>
              <a:t> </a:t>
            </a:r>
            <a:r>
              <a:rPr sz="1100" spc="10" dirty="0">
                <a:latin typeface="Calibri"/>
                <a:cs typeface="Calibri"/>
              </a:rPr>
              <a:t>description,</a:t>
            </a:r>
            <a:r>
              <a:rPr sz="1100" spc="350" dirty="0">
                <a:latin typeface="Calibri"/>
                <a:cs typeface="Calibri"/>
              </a:rPr>
              <a:t> </a:t>
            </a:r>
            <a:r>
              <a:rPr sz="1100" spc="10" dirty="0">
                <a:latin typeface="Calibri"/>
                <a:cs typeface="Calibri"/>
              </a:rPr>
              <a:t>and</a:t>
            </a:r>
            <a:r>
              <a:rPr sz="1100" spc="315" dirty="0">
                <a:latin typeface="Calibri"/>
                <a:cs typeface="Calibri"/>
              </a:rPr>
              <a:t> </a:t>
            </a:r>
            <a:r>
              <a:rPr sz="1100" spc="-10" dirty="0">
                <a:latin typeface="Calibri"/>
                <a:cs typeface="Calibri"/>
              </a:rPr>
              <a:t>condition</a:t>
            </a:r>
            <a:r>
              <a:rPr sz="1100" spc="500" dirty="0">
                <a:latin typeface="Calibri"/>
                <a:cs typeface="Calibri"/>
              </a:rPr>
              <a:t> </a:t>
            </a:r>
            <a:r>
              <a:rPr sz="1100" spc="-10" dirty="0">
                <a:latin typeface="Calibri"/>
                <a:cs typeface="Calibri"/>
              </a:rPr>
              <a:t>codes.</a:t>
            </a:r>
            <a:endParaRPr sz="1100" dirty="0">
              <a:latin typeface="Calibri"/>
              <a:cs typeface="Calibri"/>
            </a:endParaRPr>
          </a:p>
        </p:txBody>
      </p:sp>
      <p:sp>
        <p:nvSpPr>
          <p:cNvPr id="7" name="object 7"/>
          <p:cNvSpPr txBox="1"/>
          <p:nvPr/>
        </p:nvSpPr>
        <p:spPr>
          <a:xfrm>
            <a:off x="5435600" y="986926"/>
            <a:ext cx="2239645" cy="1299074"/>
          </a:xfrm>
          <a:prstGeom prst="rect">
            <a:avLst/>
          </a:prstGeom>
        </p:spPr>
        <p:txBody>
          <a:bodyPr vert="horz" wrap="square" lIns="0" tIns="12700" rIns="0" bIns="0" rtlCol="0">
            <a:spAutoFit/>
          </a:bodyPr>
          <a:lstStyle/>
          <a:p>
            <a:pPr marL="13335">
              <a:lnSpc>
                <a:spcPct val="100000"/>
              </a:lnSpc>
              <a:spcBef>
                <a:spcPts val="100"/>
              </a:spcBef>
            </a:pPr>
            <a:r>
              <a:rPr sz="1200" b="1" dirty="0">
                <a:latin typeface="Calibri"/>
                <a:cs typeface="Calibri"/>
              </a:rPr>
              <a:t>SEARCH</a:t>
            </a:r>
            <a:r>
              <a:rPr sz="1200" b="1" spc="70" dirty="0">
                <a:latin typeface="Calibri"/>
                <a:cs typeface="Calibri"/>
              </a:rPr>
              <a:t> </a:t>
            </a:r>
            <a:r>
              <a:rPr sz="1200" b="1" spc="-10" dirty="0">
                <a:latin typeface="Calibri"/>
                <a:cs typeface="Calibri"/>
              </a:rPr>
              <a:t>BUTTON</a:t>
            </a:r>
            <a:endParaRPr sz="1200" dirty="0">
              <a:latin typeface="Calibri"/>
              <a:cs typeface="Calibri"/>
            </a:endParaRPr>
          </a:p>
          <a:p>
            <a:pPr marL="12700" marR="5080">
              <a:lnSpc>
                <a:spcPct val="125800"/>
              </a:lnSpc>
              <a:spcBef>
                <a:spcPts val="360"/>
              </a:spcBef>
            </a:pPr>
            <a:r>
              <a:rPr sz="1100" spc="10" dirty="0">
                <a:latin typeface="Calibri"/>
                <a:cs typeface="Calibri"/>
              </a:rPr>
              <a:t>The</a:t>
            </a:r>
            <a:r>
              <a:rPr sz="1100" spc="345" dirty="0">
                <a:latin typeface="Calibri"/>
                <a:cs typeface="Calibri"/>
              </a:rPr>
              <a:t> </a:t>
            </a:r>
            <a:r>
              <a:rPr sz="1100" spc="50" dirty="0">
                <a:latin typeface="Calibri"/>
                <a:cs typeface="Calibri"/>
              </a:rPr>
              <a:t>Search</a:t>
            </a:r>
            <a:r>
              <a:rPr sz="1100" spc="204" dirty="0">
                <a:latin typeface="Calibri"/>
                <a:cs typeface="Calibri"/>
              </a:rPr>
              <a:t> </a:t>
            </a:r>
            <a:r>
              <a:rPr sz="1100" spc="10" dirty="0">
                <a:latin typeface="Calibri"/>
                <a:cs typeface="Calibri"/>
              </a:rPr>
              <a:t>Button</a:t>
            </a:r>
            <a:r>
              <a:rPr sz="1100" spc="165" dirty="0">
                <a:latin typeface="Calibri"/>
                <a:cs typeface="Calibri"/>
              </a:rPr>
              <a:t> </a:t>
            </a:r>
            <a:r>
              <a:rPr sz="1100" spc="10" dirty="0">
                <a:latin typeface="Calibri"/>
                <a:cs typeface="Calibri"/>
              </a:rPr>
              <a:t>initiates</a:t>
            </a:r>
            <a:r>
              <a:rPr sz="1100" spc="165" dirty="0">
                <a:latin typeface="Calibri"/>
                <a:cs typeface="Calibri"/>
              </a:rPr>
              <a:t> </a:t>
            </a:r>
            <a:r>
              <a:rPr sz="1100" spc="10" dirty="0">
                <a:latin typeface="Calibri"/>
                <a:cs typeface="Calibri"/>
              </a:rPr>
              <a:t>the</a:t>
            </a:r>
            <a:r>
              <a:rPr sz="1100" spc="145" dirty="0">
                <a:latin typeface="Calibri"/>
                <a:cs typeface="Calibri"/>
              </a:rPr>
              <a:t> </a:t>
            </a:r>
            <a:r>
              <a:rPr sz="1100" spc="10" dirty="0">
                <a:latin typeface="Calibri"/>
                <a:cs typeface="Calibri"/>
              </a:rPr>
              <a:t>weather</a:t>
            </a:r>
            <a:r>
              <a:rPr sz="1100" spc="150" dirty="0">
                <a:latin typeface="Calibri"/>
                <a:cs typeface="Calibri"/>
              </a:rPr>
              <a:t> </a:t>
            </a:r>
            <a:r>
              <a:rPr sz="1100" spc="40" dirty="0">
                <a:latin typeface="Calibri"/>
                <a:cs typeface="Calibri"/>
              </a:rPr>
              <a:t>data </a:t>
            </a:r>
            <a:r>
              <a:rPr sz="1100" spc="20" dirty="0">
                <a:latin typeface="Calibri"/>
                <a:cs typeface="Calibri"/>
              </a:rPr>
              <a:t>retrieval</a:t>
            </a:r>
            <a:r>
              <a:rPr sz="1100" spc="70" dirty="0">
                <a:latin typeface="Calibri"/>
                <a:cs typeface="Calibri"/>
              </a:rPr>
              <a:t> </a:t>
            </a:r>
            <a:r>
              <a:rPr sz="1100" spc="20" dirty="0">
                <a:latin typeface="Calibri"/>
                <a:cs typeface="Calibri"/>
              </a:rPr>
              <a:t>process,</a:t>
            </a:r>
            <a:r>
              <a:rPr sz="1100" spc="204" dirty="0">
                <a:latin typeface="Calibri"/>
                <a:cs typeface="Calibri"/>
              </a:rPr>
              <a:t> </a:t>
            </a:r>
            <a:r>
              <a:rPr sz="1100" spc="20" dirty="0">
                <a:latin typeface="Calibri"/>
                <a:cs typeface="Calibri"/>
              </a:rPr>
              <a:t>making</a:t>
            </a:r>
            <a:r>
              <a:rPr sz="1100" spc="225" dirty="0">
                <a:latin typeface="Calibri"/>
                <a:cs typeface="Calibri"/>
              </a:rPr>
              <a:t> </a:t>
            </a:r>
            <a:r>
              <a:rPr sz="1100" spc="20" dirty="0">
                <a:latin typeface="Calibri"/>
                <a:cs typeface="Calibri"/>
              </a:rPr>
              <a:t>it</a:t>
            </a:r>
            <a:r>
              <a:rPr sz="1100" spc="220" dirty="0">
                <a:latin typeface="Calibri"/>
                <a:cs typeface="Calibri"/>
              </a:rPr>
              <a:t> </a:t>
            </a:r>
            <a:r>
              <a:rPr sz="1100" spc="20" dirty="0">
                <a:latin typeface="Calibri"/>
                <a:cs typeface="Calibri"/>
              </a:rPr>
              <a:t>simple</a:t>
            </a:r>
            <a:r>
              <a:rPr sz="1100" spc="175" dirty="0">
                <a:latin typeface="Calibri"/>
                <a:cs typeface="Calibri"/>
              </a:rPr>
              <a:t> </a:t>
            </a:r>
            <a:r>
              <a:rPr sz="1100" spc="20" dirty="0">
                <a:latin typeface="Calibri"/>
                <a:cs typeface="Calibri"/>
              </a:rPr>
              <a:t>for</a:t>
            </a:r>
            <a:r>
              <a:rPr sz="1100" spc="160" dirty="0">
                <a:latin typeface="Calibri"/>
                <a:cs typeface="Calibri"/>
              </a:rPr>
              <a:t> </a:t>
            </a:r>
            <a:r>
              <a:rPr sz="1100" spc="20" dirty="0">
                <a:latin typeface="Calibri"/>
                <a:cs typeface="Calibri"/>
              </a:rPr>
              <a:t>users</a:t>
            </a:r>
            <a:r>
              <a:rPr sz="1100" spc="229" dirty="0">
                <a:latin typeface="Calibri"/>
                <a:cs typeface="Calibri"/>
              </a:rPr>
              <a:t> </a:t>
            </a:r>
            <a:r>
              <a:rPr sz="1100" spc="-25" dirty="0">
                <a:latin typeface="Calibri"/>
                <a:cs typeface="Calibri"/>
              </a:rPr>
              <a:t>to</a:t>
            </a:r>
            <a:r>
              <a:rPr sz="1100" spc="500" dirty="0">
                <a:latin typeface="Calibri"/>
                <a:cs typeface="Calibri"/>
              </a:rPr>
              <a:t> </a:t>
            </a:r>
            <a:r>
              <a:rPr sz="1100" spc="10" dirty="0">
                <a:latin typeface="Calibri"/>
                <a:cs typeface="Calibri"/>
              </a:rPr>
              <a:t>obtain</a:t>
            </a:r>
            <a:r>
              <a:rPr sz="1100" spc="130" dirty="0">
                <a:latin typeface="Calibri"/>
                <a:cs typeface="Calibri"/>
              </a:rPr>
              <a:t> </a:t>
            </a:r>
            <a:r>
              <a:rPr sz="1100" spc="10" dirty="0">
                <a:latin typeface="Calibri"/>
                <a:cs typeface="Calibri"/>
              </a:rPr>
              <a:t>the</a:t>
            </a:r>
            <a:r>
              <a:rPr sz="1100" spc="155" dirty="0">
                <a:latin typeface="Calibri"/>
                <a:cs typeface="Calibri"/>
              </a:rPr>
              <a:t> </a:t>
            </a:r>
            <a:r>
              <a:rPr sz="1100" spc="10" dirty="0">
                <a:latin typeface="Calibri"/>
                <a:cs typeface="Calibri"/>
              </a:rPr>
              <a:t>information</a:t>
            </a:r>
            <a:r>
              <a:rPr sz="1100" spc="180" dirty="0">
                <a:latin typeface="Calibri"/>
                <a:cs typeface="Calibri"/>
              </a:rPr>
              <a:t> </a:t>
            </a:r>
            <a:r>
              <a:rPr sz="1100" spc="10" dirty="0">
                <a:latin typeface="Calibri"/>
                <a:cs typeface="Calibri"/>
              </a:rPr>
              <a:t>they</a:t>
            </a:r>
            <a:r>
              <a:rPr sz="1100" spc="130" dirty="0">
                <a:latin typeface="Calibri"/>
                <a:cs typeface="Calibri"/>
              </a:rPr>
              <a:t> </a:t>
            </a:r>
            <a:r>
              <a:rPr sz="1100" spc="50" dirty="0">
                <a:latin typeface="Calibri"/>
                <a:cs typeface="Calibri"/>
              </a:rPr>
              <a:t>seek</a:t>
            </a:r>
            <a:r>
              <a:rPr sz="1100" spc="130" dirty="0">
                <a:latin typeface="Calibri"/>
                <a:cs typeface="Calibri"/>
              </a:rPr>
              <a:t> </a:t>
            </a:r>
            <a:r>
              <a:rPr sz="1100" spc="10" dirty="0">
                <a:latin typeface="Calibri"/>
                <a:cs typeface="Calibri"/>
              </a:rPr>
              <a:t>with</a:t>
            </a:r>
            <a:r>
              <a:rPr sz="1100" spc="10" dirty="0">
                <a:solidFill>
                  <a:srgbClr val="131313"/>
                </a:solidFill>
                <a:latin typeface="Calibri"/>
                <a:cs typeface="Calibri"/>
              </a:rPr>
              <a:t>a</a:t>
            </a:r>
            <a:r>
              <a:rPr sz="1100" spc="260" dirty="0">
                <a:solidFill>
                  <a:srgbClr val="131313"/>
                </a:solidFill>
                <a:latin typeface="Calibri"/>
                <a:cs typeface="Calibri"/>
              </a:rPr>
              <a:t>  </a:t>
            </a:r>
            <a:r>
              <a:rPr sz="1100" spc="-10" dirty="0">
                <a:latin typeface="Calibri"/>
                <a:cs typeface="Calibri"/>
              </a:rPr>
              <a:t>single</a:t>
            </a:r>
            <a:r>
              <a:rPr sz="1100" spc="500" dirty="0">
                <a:latin typeface="Calibri"/>
                <a:cs typeface="Calibri"/>
              </a:rPr>
              <a:t> </a:t>
            </a:r>
            <a:r>
              <a:rPr sz="1100" spc="-10" dirty="0">
                <a:latin typeface="Calibri"/>
                <a:cs typeface="Calibri"/>
              </a:rPr>
              <a:t>click.</a:t>
            </a:r>
            <a:endParaRPr sz="1100" dirty="0">
              <a:latin typeface="Calibri"/>
              <a:cs typeface="Calibri"/>
            </a:endParaRPr>
          </a:p>
        </p:txBody>
      </p:sp>
      <p:sp>
        <p:nvSpPr>
          <p:cNvPr id="8" name="object 8"/>
          <p:cNvSpPr txBox="1"/>
          <p:nvPr/>
        </p:nvSpPr>
        <p:spPr>
          <a:xfrm>
            <a:off x="5514371" y="2703588"/>
            <a:ext cx="2160874" cy="1459374"/>
          </a:xfrm>
          <a:prstGeom prst="rect">
            <a:avLst/>
          </a:prstGeom>
        </p:spPr>
        <p:txBody>
          <a:bodyPr vert="horz" wrap="square" lIns="0" tIns="12700" rIns="0" bIns="0" rtlCol="0">
            <a:spAutoFit/>
          </a:bodyPr>
          <a:lstStyle/>
          <a:p>
            <a:pPr marL="12700">
              <a:lnSpc>
                <a:spcPct val="100000"/>
              </a:lnSpc>
              <a:spcBef>
                <a:spcPts val="100"/>
              </a:spcBef>
            </a:pPr>
            <a:r>
              <a:rPr sz="1200" b="1" spc="-20" dirty="0">
                <a:latin typeface="Calibri"/>
                <a:cs typeface="Calibri"/>
              </a:rPr>
              <a:t>ERROR</a:t>
            </a:r>
            <a:r>
              <a:rPr sz="1200" b="1" spc="-10" dirty="0">
                <a:latin typeface="Calibri"/>
                <a:cs typeface="Calibri"/>
              </a:rPr>
              <a:t> HANDLING</a:t>
            </a:r>
            <a:endParaRPr sz="1200" b="1" dirty="0">
              <a:latin typeface="Calibri"/>
              <a:cs typeface="Calibri"/>
            </a:endParaRPr>
          </a:p>
          <a:p>
            <a:pPr marL="15875" marR="5080">
              <a:spcBef>
                <a:spcPts val="600"/>
              </a:spcBef>
            </a:pPr>
            <a:r>
              <a:rPr sz="1100" spc="20" dirty="0">
                <a:latin typeface="Calibri"/>
                <a:cs typeface="Calibri"/>
              </a:rPr>
              <a:t>Robust</a:t>
            </a:r>
            <a:r>
              <a:rPr sz="1100" spc="195" dirty="0">
                <a:latin typeface="Calibri"/>
                <a:cs typeface="Calibri"/>
              </a:rPr>
              <a:t> </a:t>
            </a:r>
            <a:r>
              <a:rPr sz="1100" spc="20" dirty="0">
                <a:latin typeface="Calibri"/>
                <a:cs typeface="Calibri"/>
              </a:rPr>
              <a:t>error</a:t>
            </a:r>
            <a:r>
              <a:rPr sz="1100" spc="190" dirty="0">
                <a:latin typeface="Calibri"/>
                <a:cs typeface="Calibri"/>
              </a:rPr>
              <a:t> </a:t>
            </a:r>
            <a:r>
              <a:rPr sz="1100" spc="20" dirty="0">
                <a:latin typeface="Calibri"/>
                <a:cs typeface="Calibri"/>
              </a:rPr>
              <a:t>handling</a:t>
            </a:r>
            <a:r>
              <a:rPr sz="1100" spc="204" dirty="0">
                <a:latin typeface="Calibri"/>
                <a:cs typeface="Calibri"/>
              </a:rPr>
              <a:t> </a:t>
            </a:r>
            <a:r>
              <a:rPr sz="1100" spc="20" dirty="0">
                <a:latin typeface="Calibri"/>
                <a:cs typeface="Calibri"/>
              </a:rPr>
              <a:t>is</a:t>
            </a:r>
            <a:r>
              <a:rPr sz="1100" spc="204" dirty="0">
                <a:latin typeface="Calibri"/>
                <a:cs typeface="Calibri"/>
              </a:rPr>
              <a:t> </a:t>
            </a:r>
            <a:r>
              <a:rPr sz="1100" spc="20" dirty="0">
                <a:latin typeface="Calibri"/>
                <a:cs typeface="Calibri"/>
              </a:rPr>
              <a:t>implemented</a:t>
            </a:r>
            <a:r>
              <a:rPr sz="1100" spc="290" dirty="0">
                <a:latin typeface="Calibri"/>
                <a:cs typeface="Calibri"/>
              </a:rPr>
              <a:t> </a:t>
            </a:r>
            <a:r>
              <a:rPr sz="1100" spc="-25" dirty="0">
                <a:latin typeface="Calibri"/>
                <a:cs typeface="Calibri"/>
              </a:rPr>
              <a:t>to</a:t>
            </a:r>
            <a:r>
              <a:rPr sz="1100" spc="500" dirty="0">
                <a:latin typeface="Calibri"/>
                <a:cs typeface="Calibri"/>
              </a:rPr>
              <a:t> </a:t>
            </a:r>
            <a:r>
              <a:rPr sz="1100" spc="10" dirty="0">
                <a:latin typeface="Calibri"/>
                <a:cs typeface="Calibri"/>
              </a:rPr>
              <a:t>manage</a:t>
            </a:r>
            <a:r>
              <a:rPr sz="1100" spc="200" dirty="0">
                <a:latin typeface="Calibri"/>
                <a:cs typeface="Calibri"/>
              </a:rPr>
              <a:t> </a:t>
            </a:r>
            <a:r>
              <a:rPr sz="1100" spc="10" dirty="0">
                <a:latin typeface="Calibri"/>
                <a:cs typeface="Calibri"/>
              </a:rPr>
              <a:t>various</a:t>
            </a:r>
            <a:r>
              <a:rPr sz="1100" spc="215" dirty="0">
                <a:latin typeface="Calibri"/>
                <a:cs typeface="Calibri"/>
              </a:rPr>
              <a:t> </a:t>
            </a:r>
            <a:r>
              <a:rPr sz="1100" spc="10" dirty="0">
                <a:latin typeface="Calibri"/>
                <a:cs typeface="Calibri"/>
              </a:rPr>
              <a:t>scenarios</a:t>
            </a:r>
            <a:r>
              <a:rPr sz="1100" spc="320" dirty="0">
                <a:latin typeface="Calibri"/>
                <a:cs typeface="Calibri"/>
              </a:rPr>
              <a:t> </a:t>
            </a:r>
            <a:r>
              <a:rPr sz="1100" spc="65" dirty="0">
                <a:latin typeface="Calibri"/>
                <a:cs typeface="Calibri"/>
              </a:rPr>
              <a:t>such</a:t>
            </a:r>
            <a:r>
              <a:rPr sz="1100" spc="225" dirty="0">
                <a:latin typeface="Calibri"/>
                <a:cs typeface="Calibri"/>
              </a:rPr>
              <a:t> </a:t>
            </a:r>
            <a:r>
              <a:rPr sz="1100" spc="60" dirty="0">
                <a:latin typeface="Calibri"/>
                <a:cs typeface="Calibri"/>
              </a:rPr>
              <a:t>as</a:t>
            </a:r>
            <a:r>
              <a:rPr sz="1100" spc="185" dirty="0">
                <a:latin typeface="Calibri"/>
                <a:cs typeface="Calibri"/>
              </a:rPr>
              <a:t> </a:t>
            </a:r>
            <a:r>
              <a:rPr sz="1100" spc="-10" dirty="0">
                <a:latin typeface="Calibri"/>
                <a:cs typeface="Calibri"/>
              </a:rPr>
              <a:t>network</a:t>
            </a:r>
            <a:r>
              <a:rPr sz="1100" spc="500" dirty="0">
                <a:latin typeface="Calibri"/>
                <a:cs typeface="Calibri"/>
              </a:rPr>
              <a:t> </a:t>
            </a:r>
            <a:r>
              <a:rPr sz="1100" dirty="0">
                <a:latin typeface="Calibri"/>
                <a:cs typeface="Calibri"/>
              </a:rPr>
              <a:t>errors,</a:t>
            </a:r>
            <a:r>
              <a:rPr sz="1100" spc="180" dirty="0">
                <a:latin typeface="Calibri"/>
                <a:cs typeface="Calibri"/>
              </a:rPr>
              <a:t> </a:t>
            </a:r>
            <a:r>
              <a:rPr sz="1100" dirty="0">
                <a:latin typeface="Calibri"/>
                <a:cs typeface="Calibri"/>
              </a:rPr>
              <a:t>invalid</a:t>
            </a:r>
            <a:r>
              <a:rPr sz="1100" spc="225" dirty="0">
                <a:latin typeface="Calibri"/>
                <a:cs typeface="Calibri"/>
              </a:rPr>
              <a:t> </a:t>
            </a:r>
            <a:r>
              <a:rPr sz="1100" dirty="0">
                <a:latin typeface="Calibri"/>
                <a:cs typeface="Calibri"/>
              </a:rPr>
              <a:t>city</a:t>
            </a:r>
            <a:r>
              <a:rPr sz="1100" spc="120" dirty="0">
                <a:latin typeface="Calibri"/>
                <a:cs typeface="Calibri"/>
              </a:rPr>
              <a:t> </a:t>
            </a:r>
            <a:r>
              <a:rPr sz="1100" spc="50" dirty="0">
                <a:latin typeface="Calibri"/>
                <a:cs typeface="Calibri"/>
              </a:rPr>
              <a:t>names,</a:t>
            </a:r>
            <a:r>
              <a:rPr sz="1100" spc="150" dirty="0">
                <a:latin typeface="Calibri"/>
                <a:cs typeface="Calibri"/>
              </a:rPr>
              <a:t> </a:t>
            </a:r>
            <a:r>
              <a:rPr sz="1100" spc="50" dirty="0">
                <a:latin typeface="Calibri"/>
                <a:cs typeface="Calibri"/>
              </a:rPr>
              <a:t>and</a:t>
            </a:r>
            <a:r>
              <a:rPr sz="1100" spc="120" dirty="0">
                <a:latin typeface="Calibri"/>
                <a:cs typeface="Calibri"/>
              </a:rPr>
              <a:t> </a:t>
            </a:r>
            <a:r>
              <a:rPr sz="1100" spc="50" dirty="0">
                <a:latin typeface="Calibri"/>
                <a:cs typeface="Calibri"/>
              </a:rPr>
              <a:t>API</a:t>
            </a:r>
            <a:r>
              <a:rPr sz="1100" spc="125" dirty="0">
                <a:latin typeface="Calibri"/>
                <a:cs typeface="Calibri"/>
              </a:rPr>
              <a:t> </a:t>
            </a:r>
            <a:r>
              <a:rPr sz="1100" spc="-10" dirty="0">
                <a:latin typeface="Calibri"/>
                <a:cs typeface="Calibri"/>
              </a:rPr>
              <a:t>response</a:t>
            </a:r>
            <a:r>
              <a:rPr sz="1100" spc="500" dirty="0">
                <a:latin typeface="Calibri"/>
                <a:cs typeface="Calibri"/>
              </a:rPr>
              <a:t> </a:t>
            </a:r>
            <a:r>
              <a:rPr sz="1100" spc="10" dirty="0">
                <a:latin typeface="Calibri"/>
                <a:cs typeface="Calibri"/>
              </a:rPr>
              <a:t>issues.</a:t>
            </a:r>
            <a:r>
              <a:rPr sz="1100" spc="210" dirty="0">
                <a:latin typeface="Calibri"/>
                <a:cs typeface="Calibri"/>
              </a:rPr>
              <a:t> </a:t>
            </a:r>
            <a:r>
              <a:rPr sz="1100" spc="10" dirty="0">
                <a:latin typeface="Calibri"/>
                <a:cs typeface="Calibri"/>
              </a:rPr>
              <a:t>This</a:t>
            </a:r>
            <a:r>
              <a:rPr sz="1100" spc="265" dirty="0">
                <a:latin typeface="Calibri"/>
                <a:cs typeface="Calibri"/>
              </a:rPr>
              <a:t> </a:t>
            </a:r>
            <a:r>
              <a:rPr sz="1100" spc="45" dirty="0">
                <a:latin typeface="Calibri"/>
                <a:cs typeface="Calibri"/>
              </a:rPr>
              <a:t>ensures</a:t>
            </a:r>
            <a:r>
              <a:rPr sz="1100" spc="235" dirty="0">
                <a:latin typeface="Calibri"/>
                <a:cs typeface="Calibri"/>
              </a:rPr>
              <a:t> </a:t>
            </a:r>
            <a:r>
              <a:rPr sz="1100" spc="10" dirty="0">
                <a:latin typeface="Calibri"/>
                <a:cs typeface="Calibri"/>
              </a:rPr>
              <a:t>the</a:t>
            </a:r>
            <a:r>
              <a:rPr sz="1100" spc="190" dirty="0">
                <a:latin typeface="Calibri"/>
                <a:cs typeface="Calibri"/>
              </a:rPr>
              <a:t> </a:t>
            </a:r>
            <a:r>
              <a:rPr sz="1100" spc="10" dirty="0">
                <a:latin typeface="Calibri"/>
                <a:cs typeface="Calibri"/>
              </a:rPr>
              <a:t>application</a:t>
            </a:r>
            <a:r>
              <a:rPr sz="1100" spc="310" dirty="0">
                <a:latin typeface="Calibri"/>
                <a:cs typeface="Calibri"/>
              </a:rPr>
              <a:t> </a:t>
            </a:r>
            <a:r>
              <a:rPr sz="1100" spc="-10" dirty="0">
                <a:latin typeface="Calibri"/>
                <a:cs typeface="Calibri"/>
              </a:rPr>
              <a:t>remains</a:t>
            </a:r>
            <a:r>
              <a:rPr sz="1100" spc="500" dirty="0">
                <a:latin typeface="Calibri"/>
                <a:cs typeface="Calibri"/>
              </a:rPr>
              <a:t> </a:t>
            </a:r>
            <a:r>
              <a:rPr sz="1100" dirty="0">
                <a:latin typeface="Calibri"/>
                <a:cs typeface="Calibri"/>
              </a:rPr>
              <a:t>user-friendly</a:t>
            </a:r>
            <a:r>
              <a:rPr sz="1100" spc="465" dirty="0">
                <a:latin typeface="Calibri"/>
                <a:cs typeface="Calibri"/>
              </a:rPr>
              <a:t> </a:t>
            </a:r>
            <a:r>
              <a:rPr sz="1100" dirty="0">
                <a:latin typeface="Calibri"/>
                <a:cs typeface="Calibri"/>
              </a:rPr>
              <a:t>and</a:t>
            </a:r>
            <a:r>
              <a:rPr sz="1100" spc="310" dirty="0">
                <a:latin typeface="Calibri"/>
                <a:cs typeface="Calibri"/>
              </a:rPr>
              <a:t> </a:t>
            </a:r>
            <a:r>
              <a:rPr sz="1100" spc="-10" dirty="0">
                <a:latin typeface="Calibri"/>
                <a:cs typeface="Calibri"/>
              </a:rPr>
              <a:t>reliable.</a:t>
            </a:r>
            <a:endParaRPr sz="1100" dirty="0">
              <a:latin typeface="Calibri"/>
              <a:cs typeface="Calibri"/>
            </a:endParaRPr>
          </a:p>
        </p:txBody>
      </p:sp>
      <p:sp>
        <p:nvSpPr>
          <p:cNvPr id="20" name="Rectangle 19">
            <a:extLst>
              <a:ext uri="{FF2B5EF4-FFF2-40B4-BE49-F238E27FC236}">
                <a16:creationId xmlns:a16="http://schemas.microsoft.com/office/drawing/2014/main" id="{7D8636A9-26EA-B8CF-6C3F-095483910825}"/>
              </a:ext>
            </a:extLst>
          </p:cNvPr>
          <p:cNvSpPr/>
          <p:nvPr/>
        </p:nvSpPr>
        <p:spPr>
          <a:xfrm>
            <a:off x="6197600" y="4114800"/>
            <a:ext cx="1828800" cy="3170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a:hlinkClick r:id="rId2"/>
          </p:cNvPr>
          <p:cNvSpPr/>
          <p:nvPr/>
        </p:nvSpPr>
        <p:spPr>
          <a:xfrm>
            <a:off x="6613333" y="4194047"/>
            <a:ext cx="1350645" cy="210820"/>
          </a:xfrm>
          <a:custGeom>
            <a:avLst/>
            <a:gdLst/>
            <a:ahLst/>
            <a:cxnLst/>
            <a:rect l="l" t="t" r="r" b="b"/>
            <a:pathLst>
              <a:path w="1350645" h="210820">
                <a:moveTo>
                  <a:pt x="1350264" y="210311"/>
                </a:moveTo>
                <a:lnTo>
                  <a:pt x="0" y="210311"/>
                </a:lnTo>
                <a:lnTo>
                  <a:pt x="0" y="0"/>
                </a:lnTo>
                <a:lnTo>
                  <a:pt x="1350264" y="0"/>
                </a:lnTo>
                <a:lnTo>
                  <a:pt x="1350264" y="210311"/>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335906" y="83296"/>
            <a:ext cx="7488019" cy="653415"/>
          </a:xfrm>
          <a:prstGeom prst="rect">
            <a:avLst/>
          </a:prstGeom>
        </p:spPr>
        <p:txBody>
          <a:bodyPr vert="horz" wrap="square" lIns="0" tIns="148590" rIns="0" bIns="0" rtlCol="0">
            <a:spAutoFit/>
          </a:bodyPr>
          <a:lstStyle/>
          <a:p>
            <a:pPr marL="14604">
              <a:lnSpc>
                <a:spcPct val="100000"/>
              </a:lnSpc>
              <a:spcBef>
                <a:spcPts val="1170"/>
              </a:spcBef>
            </a:pPr>
            <a:r>
              <a:rPr lang="en-GB" sz="2150" b="1" spc="-30" dirty="0">
                <a:latin typeface="Calibri"/>
                <a:cs typeface="Calibri"/>
              </a:rPr>
              <a:t>USER</a:t>
            </a:r>
            <a:r>
              <a:rPr lang="en-GB" sz="2150" b="1" spc="-90" dirty="0">
                <a:latin typeface="Calibri"/>
                <a:cs typeface="Calibri"/>
              </a:rPr>
              <a:t> </a:t>
            </a:r>
            <a:r>
              <a:rPr lang="en-GB" sz="2150" b="1" spc="-70" dirty="0">
                <a:latin typeface="Calibri"/>
                <a:cs typeface="Calibri"/>
              </a:rPr>
              <a:t>INTERFACE</a:t>
            </a:r>
            <a:r>
              <a:rPr lang="en-GB" sz="2150" b="1" spc="-50" dirty="0">
                <a:latin typeface="Calibri"/>
                <a:cs typeface="Calibri"/>
              </a:rPr>
              <a:t> </a:t>
            </a:r>
            <a:r>
              <a:rPr lang="en-GB" sz="2150" b="1" spc="-10" dirty="0">
                <a:latin typeface="Calibri"/>
                <a:cs typeface="Calibri"/>
              </a:rPr>
              <a:t>DESIGN</a:t>
            </a:r>
            <a:endParaRPr lang="en-GB" sz="2150" dirty="0">
              <a:latin typeface="Calibri"/>
              <a:cs typeface="Calibri"/>
            </a:endParaRPr>
          </a:p>
          <a:p>
            <a:pPr marL="20955">
              <a:lnSpc>
                <a:spcPct val="100000"/>
              </a:lnSpc>
              <a:spcBef>
                <a:spcPts val="425"/>
              </a:spcBef>
            </a:pPr>
            <a:r>
              <a:rPr lang="en-GB" sz="850" dirty="0">
                <a:solidFill>
                  <a:srgbClr val="525252"/>
                </a:solidFill>
                <a:latin typeface="Calibri"/>
                <a:cs typeface="Calibri"/>
              </a:rPr>
              <a:t>Key</a:t>
            </a:r>
            <a:r>
              <a:rPr lang="en-GB" sz="850" spc="415" dirty="0">
                <a:solidFill>
                  <a:srgbClr val="525252"/>
                </a:solidFill>
                <a:latin typeface="Calibri"/>
                <a:cs typeface="Calibri"/>
              </a:rPr>
              <a:t> </a:t>
            </a:r>
            <a:r>
              <a:rPr lang="en-GB" sz="850" spc="75" dirty="0">
                <a:solidFill>
                  <a:srgbClr val="525252"/>
                </a:solidFill>
                <a:latin typeface="Calibri"/>
                <a:cs typeface="Calibri"/>
              </a:rPr>
              <a:t>Features</a:t>
            </a:r>
            <a:r>
              <a:rPr lang="en-GB" sz="850" spc="190" dirty="0">
                <a:solidFill>
                  <a:srgbClr val="525252"/>
                </a:solidFill>
                <a:latin typeface="Calibri"/>
                <a:cs typeface="Calibri"/>
              </a:rPr>
              <a:t> </a:t>
            </a:r>
            <a:r>
              <a:rPr lang="en-GB" sz="850" spc="85" dirty="0">
                <a:solidFill>
                  <a:srgbClr val="525252"/>
                </a:solidFill>
                <a:latin typeface="Calibri"/>
                <a:cs typeface="Calibri"/>
              </a:rPr>
              <a:t>and</a:t>
            </a:r>
            <a:r>
              <a:rPr lang="en-GB" sz="850" spc="130" dirty="0">
                <a:solidFill>
                  <a:srgbClr val="525252"/>
                </a:solidFill>
                <a:latin typeface="Calibri"/>
                <a:cs typeface="Calibri"/>
              </a:rPr>
              <a:t> </a:t>
            </a:r>
            <a:r>
              <a:rPr lang="en-GB" sz="850" spc="100" dirty="0">
                <a:solidFill>
                  <a:srgbClr val="4F4F4F"/>
                </a:solidFill>
                <a:latin typeface="Calibri"/>
                <a:cs typeface="Calibri"/>
              </a:rPr>
              <a:t>Enhancements</a:t>
            </a:r>
            <a:r>
              <a:rPr lang="en-GB" sz="850" spc="190" dirty="0">
                <a:solidFill>
                  <a:srgbClr val="4F4F4F"/>
                </a:solidFill>
                <a:latin typeface="Calibri"/>
                <a:cs typeface="Calibri"/>
              </a:rPr>
              <a:t> </a:t>
            </a:r>
            <a:r>
              <a:rPr lang="en-GB" sz="850" spc="75" dirty="0">
                <a:solidFill>
                  <a:srgbClr val="545454"/>
                </a:solidFill>
                <a:latin typeface="Calibri"/>
                <a:cs typeface="Calibri"/>
              </a:rPr>
              <a:t>in</a:t>
            </a:r>
            <a:r>
              <a:rPr lang="en-GB" sz="850" spc="80" dirty="0">
                <a:solidFill>
                  <a:srgbClr val="545454"/>
                </a:solidFill>
                <a:latin typeface="Calibri"/>
                <a:cs typeface="Calibri"/>
              </a:rPr>
              <a:t> </a:t>
            </a:r>
            <a:r>
              <a:rPr lang="en-GB" sz="850" spc="75" dirty="0">
                <a:solidFill>
                  <a:srgbClr val="525252"/>
                </a:solidFill>
                <a:latin typeface="Calibri"/>
                <a:cs typeface="Calibri"/>
              </a:rPr>
              <a:t>User</a:t>
            </a:r>
            <a:r>
              <a:rPr lang="en-GB" sz="850" spc="100" dirty="0">
                <a:solidFill>
                  <a:srgbClr val="525252"/>
                </a:solidFill>
                <a:latin typeface="Calibri"/>
                <a:cs typeface="Calibri"/>
              </a:rPr>
              <a:t> </a:t>
            </a:r>
            <a:r>
              <a:rPr lang="en-GB" sz="850" spc="75" dirty="0">
                <a:solidFill>
                  <a:srgbClr val="525252"/>
                </a:solidFill>
                <a:latin typeface="Calibri"/>
                <a:cs typeface="Calibri"/>
              </a:rPr>
              <a:t>Interface</a:t>
            </a:r>
            <a:r>
              <a:rPr lang="en-GB" sz="850" spc="135" dirty="0">
                <a:solidFill>
                  <a:srgbClr val="525252"/>
                </a:solidFill>
                <a:latin typeface="Calibri"/>
                <a:cs typeface="Calibri"/>
              </a:rPr>
              <a:t> </a:t>
            </a:r>
            <a:r>
              <a:rPr lang="en-GB" sz="850" spc="70" dirty="0">
                <a:solidFill>
                  <a:srgbClr val="525252"/>
                </a:solidFill>
                <a:latin typeface="Calibri"/>
                <a:cs typeface="Calibri"/>
              </a:rPr>
              <a:t>Design</a:t>
            </a:r>
            <a:endParaRPr lang="en-GB" sz="850" dirty="0">
              <a:latin typeface="Calibri"/>
              <a:cs typeface="Calibri"/>
            </a:endParaRPr>
          </a:p>
        </p:txBody>
      </p:sp>
      <p:sp>
        <p:nvSpPr>
          <p:cNvPr id="11" name="object 11"/>
          <p:cNvSpPr txBox="1"/>
          <p:nvPr/>
        </p:nvSpPr>
        <p:spPr>
          <a:xfrm>
            <a:off x="6649349" y="4237591"/>
            <a:ext cx="443865" cy="119380"/>
          </a:xfrm>
          <a:prstGeom prst="rect">
            <a:avLst/>
          </a:prstGeom>
        </p:spPr>
        <p:txBody>
          <a:bodyPr vert="horz" wrap="square" lIns="0" tIns="0" rIns="0" bIns="0" rtlCol="0">
            <a:spAutoFit/>
          </a:bodyPr>
          <a:lstStyle/>
          <a:p>
            <a:pPr marL="12700">
              <a:lnSpc>
                <a:spcPts val="770"/>
              </a:lnSpc>
            </a:pPr>
            <a:r>
              <a:rPr sz="650" spc="-85" dirty="0">
                <a:solidFill>
                  <a:srgbClr val="FFFFFF"/>
                </a:solidFill>
                <a:latin typeface="Courier New"/>
                <a:cs typeface="Courier New"/>
                <a:hlinkClick r:id="rId2"/>
              </a:rPr>
              <a:t>^œn'ea</a:t>
            </a:r>
            <a:r>
              <a:rPr sz="650" spc="-65" dirty="0">
                <a:solidFill>
                  <a:srgbClr val="FFFFFF"/>
                </a:solidFill>
                <a:latin typeface="Courier New"/>
                <a:cs typeface="Courier New"/>
                <a:hlinkClick r:id="rId2"/>
              </a:rPr>
              <a:t> </a:t>
            </a:r>
            <a:r>
              <a:rPr sz="650" spc="-95" dirty="0">
                <a:solidFill>
                  <a:srgbClr val="FFFFFF"/>
                </a:solidFill>
                <a:latin typeface="Courier New"/>
                <a:cs typeface="Courier New"/>
                <a:hlinkClick r:id="rId2"/>
              </a:rPr>
              <a:t>1°nç</a:t>
            </a:r>
            <a:endParaRPr sz="650">
              <a:latin typeface="Courier New"/>
              <a:cs typeface="Courier New"/>
            </a:endParaRPr>
          </a:p>
        </p:txBody>
      </p:sp>
      <p:sp>
        <p:nvSpPr>
          <p:cNvPr id="12" name="object 12"/>
          <p:cNvSpPr txBox="1"/>
          <p:nvPr/>
        </p:nvSpPr>
        <p:spPr>
          <a:xfrm>
            <a:off x="7272343" y="4237591"/>
            <a:ext cx="553720" cy="119380"/>
          </a:xfrm>
          <a:prstGeom prst="rect">
            <a:avLst/>
          </a:prstGeom>
        </p:spPr>
        <p:txBody>
          <a:bodyPr vert="horz" wrap="square" lIns="0" tIns="0" rIns="0" bIns="0" rtlCol="0">
            <a:spAutoFit/>
          </a:bodyPr>
          <a:lstStyle/>
          <a:p>
            <a:pPr marL="12700">
              <a:lnSpc>
                <a:spcPts val="770"/>
              </a:lnSpc>
            </a:pPr>
            <a:r>
              <a:rPr sz="650" spc="-70" dirty="0">
                <a:solidFill>
                  <a:srgbClr val="FFFFFF"/>
                </a:solidFill>
                <a:latin typeface="Courier New"/>
                <a:cs typeface="Courier New"/>
                <a:hlinkClick r:id="rId2"/>
              </a:rPr>
              <a:t>preseutotions</a:t>
            </a:r>
            <a:endParaRPr sz="650">
              <a:latin typeface="Courier New"/>
              <a:cs typeface="Courier New"/>
            </a:endParaRPr>
          </a:p>
        </p:txBody>
      </p:sp>
      <p:sp>
        <p:nvSpPr>
          <p:cNvPr id="5" name="object 5"/>
          <p:cNvSpPr txBox="1"/>
          <p:nvPr/>
        </p:nvSpPr>
        <p:spPr>
          <a:xfrm>
            <a:off x="378988" y="911860"/>
            <a:ext cx="134620" cy="231140"/>
          </a:xfrm>
          <a:prstGeom prst="rect">
            <a:avLst/>
          </a:prstGeom>
        </p:spPr>
        <p:txBody>
          <a:bodyPr vert="horz" wrap="square" lIns="0" tIns="12700" rIns="0" bIns="0" rtlCol="0">
            <a:spAutoFit/>
          </a:bodyPr>
          <a:lstStyle/>
          <a:p>
            <a:pPr marL="12700">
              <a:lnSpc>
                <a:spcPct val="100000"/>
              </a:lnSpc>
              <a:spcBef>
                <a:spcPts val="100"/>
              </a:spcBef>
            </a:pPr>
            <a:r>
              <a:rPr sz="1350" spc="114" dirty="0">
                <a:solidFill>
                  <a:srgbClr val="FB5618"/>
                </a:solidFill>
                <a:latin typeface="Calibri"/>
                <a:cs typeface="Calibri"/>
              </a:rPr>
              <a:t>»</a:t>
            </a:r>
            <a:endParaRPr sz="1350" dirty="0">
              <a:latin typeface="Calibri"/>
              <a:cs typeface="Calibri"/>
            </a:endParaRPr>
          </a:p>
        </p:txBody>
      </p:sp>
      <p:sp>
        <p:nvSpPr>
          <p:cNvPr id="6" name="object 6"/>
          <p:cNvSpPr txBox="1"/>
          <p:nvPr/>
        </p:nvSpPr>
        <p:spPr>
          <a:xfrm>
            <a:off x="320784" y="2138680"/>
            <a:ext cx="130810" cy="223520"/>
          </a:xfrm>
          <a:prstGeom prst="rect">
            <a:avLst/>
          </a:prstGeom>
        </p:spPr>
        <p:txBody>
          <a:bodyPr vert="horz" wrap="square" lIns="0" tIns="12700" rIns="0" bIns="0" rtlCol="0">
            <a:spAutoFit/>
          </a:bodyPr>
          <a:lstStyle/>
          <a:p>
            <a:pPr marL="12700">
              <a:lnSpc>
                <a:spcPct val="100000"/>
              </a:lnSpc>
              <a:spcBef>
                <a:spcPts val="100"/>
              </a:spcBef>
            </a:pPr>
            <a:r>
              <a:rPr sz="1300" spc="105" dirty="0">
                <a:solidFill>
                  <a:srgbClr val="FF5623"/>
                </a:solidFill>
                <a:latin typeface="Calibri"/>
                <a:cs typeface="Calibri"/>
              </a:rPr>
              <a:t>»</a:t>
            </a:r>
            <a:endParaRPr sz="1300">
              <a:latin typeface="Calibri"/>
              <a:cs typeface="Calibri"/>
            </a:endParaRPr>
          </a:p>
        </p:txBody>
      </p:sp>
      <p:sp>
        <p:nvSpPr>
          <p:cNvPr id="7" name="object 7"/>
          <p:cNvSpPr txBox="1"/>
          <p:nvPr/>
        </p:nvSpPr>
        <p:spPr>
          <a:xfrm>
            <a:off x="320784" y="3123183"/>
            <a:ext cx="130810" cy="223520"/>
          </a:xfrm>
          <a:prstGeom prst="rect">
            <a:avLst/>
          </a:prstGeom>
        </p:spPr>
        <p:txBody>
          <a:bodyPr vert="horz" wrap="square" lIns="0" tIns="12700" rIns="0" bIns="0" rtlCol="0">
            <a:spAutoFit/>
          </a:bodyPr>
          <a:lstStyle/>
          <a:p>
            <a:pPr marL="12700">
              <a:lnSpc>
                <a:spcPct val="100000"/>
              </a:lnSpc>
              <a:spcBef>
                <a:spcPts val="100"/>
              </a:spcBef>
            </a:pPr>
            <a:r>
              <a:rPr sz="1300" spc="105" dirty="0">
                <a:solidFill>
                  <a:srgbClr val="FF5723"/>
                </a:solidFill>
                <a:latin typeface="Calibri"/>
                <a:cs typeface="Calibri"/>
              </a:rPr>
              <a:t>»</a:t>
            </a:r>
            <a:endParaRPr sz="1300">
              <a:latin typeface="Calibri"/>
              <a:cs typeface="Calibri"/>
            </a:endParaRPr>
          </a:p>
        </p:txBody>
      </p:sp>
      <p:sp>
        <p:nvSpPr>
          <p:cNvPr id="8" name="object 8"/>
          <p:cNvSpPr txBox="1"/>
          <p:nvPr/>
        </p:nvSpPr>
        <p:spPr>
          <a:xfrm>
            <a:off x="609653" y="860546"/>
            <a:ext cx="6019595" cy="1031821"/>
          </a:xfrm>
          <a:prstGeom prst="rect">
            <a:avLst/>
          </a:prstGeom>
        </p:spPr>
        <p:txBody>
          <a:bodyPr vert="horz" wrap="square" lIns="0" tIns="98425" rIns="0" bIns="0" rtlCol="0">
            <a:spAutoFit/>
          </a:bodyPr>
          <a:lstStyle/>
          <a:p>
            <a:pPr marL="12700">
              <a:lnSpc>
                <a:spcPct val="100000"/>
              </a:lnSpc>
              <a:spcBef>
                <a:spcPts val="775"/>
              </a:spcBef>
            </a:pPr>
            <a:r>
              <a:rPr sz="1600" b="1" spc="-30" dirty="0">
                <a:latin typeface="Calibri"/>
                <a:cs typeface="Calibri"/>
              </a:rPr>
              <a:t>VERTICAL</a:t>
            </a:r>
            <a:r>
              <a:rPr sz="1600" b="1" spc="25" dirty="0">
                <a:latin typeface="Calibri"/>
                <a:cs typeface="Calibri"/>
              </a:rPr>
              <a:t> </a:t>
            </a:r>
            <a:r>
              <a:rPr sz="1600" b="1" spc="-50" dirty="0">
                <a:latin typeface="Calibri"/>
                <a:cs typeface="Calibri"/>
              </a:rPr>
              <a:t>LAYOUT</a:t>
            </a:r>
            <a:r>
              <a:rPr sz="1600" b="1" dirty="0">
                <a:latin typeface="Calibri"/>
                <a:cs typeface="Calibri"/>
              </a:rPr>
              <a:t> </a:t>
            </a:r>
            <a:r>
              <a:rPr sz="1600" b="1" spc="-10" dirty="0">
                <a:latin typeface="Calibri"/>
                <a:cs typeface="Calibri"/>
              </a:rPr>
              <a:t>STRUCTURE</a:t>
            </a:r>
            <a:endParaRPr sz="1600" b="1" dirty="0">
              <a:latin typeface="Calibri"/>
              <a:cs typeface="Calibri"/>
            </a:endParaRPr>
          </a:p>
          <a:p>
            <a:pPr marL="12700" marR="5080" indent="635">
              <a:lnSpc>
                <a:spcPct val="116500"/>
              </a:lnSpc>
              <a:spcBef>
                <a:spcPts val="380"/>
              </a:spcBef>
            </a:pPr>
            <a:r>
              <a:rPr sz="1200" dirty="0">
                <a:latin typeface="Calibri"/>
                <a:cs typeface="Calibri"/>
              </a:rPr>
              <a:t>The</a:t>
            </a:r>
            <a:r>
              <a:rPr sz="1200" spc="145" dirty="0">
                <a:latin typeface="Calibri"/>
                <a:cs typeface="Calibri"/>
              </a:rPr>
              <a:t> </a:t>
            </a:r>
            <a:r>
              <a:rPr sz="1200" dirty="0">
                <a:latin typeface="Calibri"/>
                <a:cs typeface="Calibri"/>
              </a:rPr>
              <a:t>application</a:t>
            </a:r>
            <a:r>
              <a:rPr sz="1200" spc="210" dirty="0">
                <a:latin typeface="Calibri"/>
                <a:cs typeface="Calibri"/>
              </a:rPr>
              <a:t> </a:t>
            </a:r>
            <a:r>
              <a:rPr sz="1200" dirty="0">
                <a:latin typeface="Calibri"/>
                <a:cs typeface="Calibri"/>
              </a:rPr>
              <a:t>utilizes</a:t>
            </a:r>
            <a:r>
              <a:rPr sz="1200" spc="170" dirty="0">
                <a:latin typeface="Calibri"/>
                <a:cs typeface="Calibri"/>
              </a:rPr>
              <a:t> </a:t>
            </a:r>
            <a:r>
              <a:rPr sz="1200" dirty="0">
                <a:latin typeface="Calibri"/>
                <a:cs typeface="Calibri"/>
              </a:rPr>
              <a:t>a</a:t>
            </a:r>
            <a:r>
              <a:rPr sz="1200" spc="55" dirty="0">
                <a:latin typeface="Calibri"/>
                <a:cs typeface="Calibri"/>
              </a:rPr>
              <a:t> </a:t>
            </a:r>
            <a:r>
              <a:rPr sz="1200" dirty="0">
                <a:latin typeface="Calibri"/>
                <a:cs typeface="Calibri"/>
              </a:rPr>
              <a:t>QVBoxLayout</a:t>
            </a:r>
            <a:r>
              <a:rPr sz="1200" spc="200" dirty="0">
                <a:latin typeface="Calibri"/>
                <a:cs typeface="Calibri"/>
              </a:rPr>
              <a:t> </a:t>
            </a:r>
            <a:r>
              <a:rPr sz="1200" dirty="0">
                <a:latin typeface="Calibri"/>
                <a:cs typeface="Calibri"/>
              </a:rPr>
              <a:t>to</a:t>
            </a:r>
            <a:r>
              <a:rPr sz="1200" spc="140" dirty="0">
                <a:latin typeface="Calibri"/>
                <a:cs typeface="Calibri"/>
              </a:rPr>
              <a:t> </a:t>
            </a:r>
            <a:r>
              <a:rPr sz="1200" dirty="0">
                <a:latin typeface="Calibri"/>
                <a:cs typeface="Calibri"/>
              </a:rPr>
              <a:t>arrange</a:t>
            </a:r>
            <a:r>
              <a:rPr sz="1200" spc="170" dirty="0">
                <a:latin typeface="Calibri"/>
                <a:cs typeface="Calibri"/>
              </a:rPr>
              <a:t> </a:t>
            </a:r>
            <a:r>
              <a:rPr sz="1200" dirty="0">
                <a:latin typeface="Calibri"/>
                <a:cs typeface="Calibri"/>
              </a:rPr>
              <a:t>its</a:t>
            </a:r>
            <a:r>
              <a:rPr sz="1200" spc="210" dirty="0">
                <a:latin typeface="Calibri"/>
                <a:cs typeface="Calibri"/>
              </a:rPr>
              <a:t> </a:t>
            </a:r>
            <a:r>
              <a:rPr sz="1200" dirty="0">
                <a:latin typeface="Calibri"/>
                <a:cs typeface="Calibri"/>
              </a:rPr>
              <a:t>components</a:t>
            </a:r>
            <a:r>
              <a:rPr sz="1200" spc="200" dirty="0">
                <a:latin typeface="Calibri"/>
                <a:cs typeface="Calibri"/>
              </a:rPr>
              <a:t> </a:t>
            </a:r>
            <a:r>
              <a:rPr sz="1200" dirty="0">
                <a:latin typeface="Calibri"/>
                <a:cs typeface="Calibri"/>
              </a:rPr>
              <a:t>vertically.</a:t>
            </a:r>
            <a:r>
              <a:rPr sz="1200" spc="200" dirty="0">
                <a:latin typeface="Calibri"/>
                <a:cs typeface="Calibri"/>
              </a:rPr>
              <a:t> </a:t>
            </a:r>
            <a:r>
              <a:rPr sz="1200" dirty="0">
                <a:latin typeface="Calibri"/>
                <a:cs typeface="Calibri"/>
              </a:rPr>
              <a:t>This</a:t>
            </a:r>
            <a:r>
              <a:rPr sz="1200" spc="130" dirty="0">
                <a:latin typeface="Calibri"/>
                <a:cs typeface="Calibri"/>
              </a:rPr>
              <a:t> </a:t>
            </a:r>
            <a:r>
              <a:rPr sz="1200" dirty="0">
                <a:latin typeface="Calibri"/>
                <a:cs typeface="Calibri"/>
              </a:rPr>
              <a:t>design</a:t>
            </a:r>
            <a:r>
              <a:rPr sz="1200" spc="155" dirty="0">
                <a:latin typeface="Calibri"/>
                <a:cs typeface="Calibri"/>
              </a:rPr>
              <a:t> </a:t>
            </a:r>
            <a:r>
              <a:rPr sz="1200" spc="-10" dirty="0">
                <a:latin typeface="Calibri"/>
                <a:cs typeface="Calibri"/>
              </a:rPr>
              <a:t>choice</a:t>
            </a:r>
            <a:r>
              <a:rPr sz="1200" spc="500" dirty="0">
                <a:latin typeface="Calibri"/>
                <a:cs typeface="Calibri"/>
              </a:rPr>
              <a:t>  </a:t>
            </a:r>
            <a:r>
              <a:rPr sz="1200" dirty="0">
                <a:latin typeface="Calibri"/>
                <a:cs typeface="Calibri"/>
              </a:rPr>
              <a:t>not</a:t>
            </a:r>
            <a:r>
              <a:rPr sz="1200" spc="130" dirty="0">
                <a:latin typeface="Calibri"/>
                <a:cs typeface="Calibri"/>
              </a:rPr>
              <a:t> </a:t>
            </a:r>
            <a:r>
              <a:rPr sz="1200" dirty="0">
                <a:latin typeface="Calibri"/>
                <a:cs typeface="Calibri"/>
              </a:rPr>
              <a:t>only</a:t>
            </a:r>
            <a:r>
              <a:rPr sz="1200" spc="100" dirty="0">
                <a:latin typeface="Calibri"/>
                <a:cs typeface="Calibri"/>
              </a:rPr>
              <a:t> </a:t>
            </a:r>
            <a:r>
              <a:rPr sz="1200" dirty="0">
                <a:latin typeface="Calibri"/>
                <a:cs typeface="Calibri"/>
              </a:rPr>
              <a:t>fosters</a:t>
            </a:r>
            <a:r>
              <a:rPr sz="1200" spc="215" dirty="0">
                <a:latin typeface="Calibri"/>
                <a:cs typeface="Calibri"/>
              </a:rPr>
              <a:t> </a:t>
            </a:r>
            <a:r>
              <a:rPr sz="1200" dirty="0">
                <a:latin typeface="Calibri"/>
                <a:cs typeface="Calibri"/>
              </a:rPr>
              <a:t>a</a:t>
            </a:r>
            <a:r>
              <a:rPr sz="1200" spc="100" dirty="0">
                <a:latin typeface="Calibri"/>
                <a:cs typeface="Calibri"/>
              </a:rPr>
              <a:t> </a:t>
            </a:r>
            <a:r>
              <a:rPr sz="1200" dirty="0">
                <a:latin typeface="Calibri"/>
                <a:cs typeface="Calibri"/>
              </a:rPr>
              <a:t>clean</a:t>
            </a:r>
            <a:r>
              <a:rPr sz="1200" spc="150" dirty="0">
                <a:latin typeface="Calibri"/>
                <a:cs typeface="Calibri"/>
              </a:rPr>
              <a:t> </a:t>
            </a:r>
            <a:r>
              <a:rPr sz="1200" dirty="0">
                <a:latin typeface="Calibri"/>
                <a:cs typeface="Calibri"/>
              </a:rPr>
              <a:t>aesthetic</a:t>
            </a:r>
            <a:r>
              <a:rPr sz="1200" spc="195" dirty="0">
                <a:latin typeface="Calibri"/>
                <a:cs typeface="Calibri"/>
              </a:rPr>
              <a:t> </a:t>
            </a:r>
            <a:r>
              <a:rPr sz="1200" dirty="0">
                <a:latin typeface="Calibri"/>
                <a:cs typeface="Calibri"/>
              </a:rPr>
              <a:t>but</a:t>
            </a:r>
            <a:r>
              <a:rPr sz="1200" spc="135" dirty="0">
                <a:latin typeface="Calibri"/>
                <a:cs typeface="Calibri"/>
              </a:rPr>
              <a:t> </a:t>
            </a:r>
            <a:r>
              <a:rPr sz="1200" dirty="0">
                <a:latin typeface="Calibri"/>
                <a:cs typeface="Calibri"/>
              </a:rPr>
              <a:t>also</a:t>
            </a:r>
            <a:r>
              <a:rPr sz="1200" spc="155" dirty="0">
                <a:latin typeface="Calibri"/>
                <a:cs typeface="Calibri"/>
              </a:rPr>
              <a:t> </a:t>
            </a:r>
            <a:r>
              <a:rPr sz="1200" dirty="0">
                <a:latin typeface="Calibri"/>
                <a:cs typeface="Calibri"/>
              </a:rPr>
              <a:t>enhances</a:t>
            </a:r>
            <a:r>
              <a:rPr sz="1200" spc="200" dirty="0">
                <a:latin typeface="Calibri"/>
                <a:cs typeface="Calibri"/>
              </a:rPr>
              <a:t> </a:t>
            </a:r>
            <a:r>
              <a:rPr sz="1200" dirty="0">
                <a:latin typeface="Calibri"/>
                <a:cs typeface="Calibri"/>
              </a:rPr>
              <a:t>usability</a:t>
            </a:r>
            <a:r>
              <a:rPr sz="1200" spc="140" dirty="0">
                <a:latin typeface="Calibri"/>
                <a:cs typeface="Calibri"/>
              </a:rPr>
              <a:t> </a:t>
            </a:r>
            <a:r>
              <a:rPr sz="1200" dirty="0">
                <a:latin typeface="Calibri"/>
                <a:cs typeface="Calibri"/>
              </a:rPr>
              <a:t>by</a:t>
            </a:r>
            <a:r>
              <a:rPr sz="1200" spc="80" dirty="0">
                <a:latin typeface="Calibri"/>
                <a:cs typeface="Calibri"/>
              </a:rPr>
              <a:t> </a:t>
            </a:r>
            <a:r>
              <a:rPr sz="1200" dirty="0">
                <a:latin typeface="Calibri"/>
                <a:cs typeface="Calibri"/>
              </a:rPr>
              <a:t>allowing</a:t>
            </a:r>
            <a:r>
              <a:rPr sz="1200" spc="140" dirty="0">
                <a:latin typeface="Calibri"/>
                <a:cs typeface="Calibri"/>
              </a:rPr>
              <a:t> </a:t>
            </a:r>
            <a:r>
              <a:rPr sz="1200" dirty="0">
                <a:latin typeface="Calibri"/>
                <a:cs typeface="Calibri"/>
              </a:rPr>
              <a:t>for</a:t>
            </a:r>
            <a:r>
              <a:rPr sz="1200" spc="145" dirty="0">
                <a:latin typeface="Calibri"/>
                <a:cs typeface="Calibri"/>
              </a:rPr>
              <a:t> </a:t>
            </a:r>
            <a:r>
              <a:rPr sz="1200" dirty="0">
                <a:latin typeface="Calibri"/>
                <a:cs typeface="Calibri"/>
              </a:rPr>
              <a:t>an</a:t>
            </a:r>
            <a:r>
              <a:rPr sz="1200" spc="145" dirty="0">
                <a:latin typeface="Calibri"/>
                <a:cs typeface="Calibri"/>
              </a:rPr>
              <a:t> </a:t>
            </a:r>
            <a:r>
              <a:rPr sz="1200" dirty="0">
                <a:latin typeface="Calibri"/>
                <a:cs typeface="Calibri"/>
              </a:rPr>
              <a:t>organized</a:t>
            </a:r>
            <a:r>
              <a:rPr sz="1200" spc="175" dirty="0">
                <a:latin typeface="Calibri"/>
                <a:cs typeface="Calibri"/>
              </a:rPr>
              <a:t> </a:t>
            </a:r>
            <a:r>
              <a:rPr sz="1200" dirty="0">
                <a:latin typeface="Calibri"/>
                <a:cs typeface="Calibri"/>
              </a:rPr>
              <a:t>flow</a:t>
            </a:r>
            <a:r>
              <a:rPr sz="1200" spc="150" dirty="0">
                <a:latin typeface="Calibri"/>
                <a:cs typeface="Calibri"/>
              </a:rPr>
              <a:t> </a:t>
            </a:r>
            <a:r>
              <a:rPr sz="1200" spc="-25" dirty="0">
                <a:latin typeface="Calibri"/>
                <a:cs typeface="Calibri"/>
              </a:rPr>
              <a:t>of</a:t>
            </a:r>
            <a:r>
              <a:rPr sz="1200" spc="500" dirty="0">
                <a:latin typeface="Calibri"/>
                <a:cs typeface="Calibri"/>
              </a:rPr>
              <a:t> </a:t>
            </a:r>
            <a:r>
              <a:rPr sz="1200" dirty="0">
                <a:latin typeface="Calibri"/>
                <a:cs typeface="Calibri"/>
              </a:rPr>
              <a:t>content,</a:t>
            </a:r>
            <a:r>
              <a:rPr sz="1200" spc="140" dirty="0">
                <a:latin typeface="Calibri"/>
                <a:cs typeface="Calibri"/>
              </a:rPr>
              <a:t> </a:t>
            </a:r>
            <a:r>
              <a:rPr sz="1200" dirty="0">
                <a:latin typeface="Calibri"/>
                <a:cs typeface="Calibri"/>
              </a:rPr>
              <a:t>making</a:t>
            </a:r>
            <a:r>
              <a:rPr sz="1200" spc="105" dirty="0">
                <a:latin typeface="Calibri"/>
                <a:cs typeface="Calibri"/>
              </a:rPr>
              <a:t> </a:t>
            </a:r>
            <a:r>
              <a:rPr sz="1200" dirty="0">
                <a:latin typeface="Calibri"/>
                <a:cs typeface="Calibri"/>
              </a:rPr>
              <a:t>it</a:t>
            </a:r>
            <a:r>
              <a:rPr sz="1200" spc="135" dirty="0">
                <a:latin typeface="Calibri"/>
                <a:cs typeface="Calibri"/>
              </a:rPr>
              <a:t> </a:t>
            </a:r>
            <a:r>
              <a:rPr sz="1200" dirty="0">
                <a:latin typeface="Calibri"/>
                <a:cs typeface="Calibri"/>
              </a:rPr>
              <a:t>easier</a:t>
            </a:r>
            <a:r>
              <a:rPr sz="1200" spc="130" dirty="0">
                <a:latin typeface="Calibri"/>
                <a:cs typeface="Calibri"/>
              </a:rPr>
              <a:t> </a:t>
            </a:r>
            <a:r>
              <a:rPr sz="1200" dirty="0">
                <a:latin typeface="Calibri"/>
                <a:cs typeface="Calibri"/>
              </a:rPr>
              <a:t>for</a:t>
            </a:r>
            <a:r>
              <a:rPr sz="1200" spc="135" dirty="0">
                <a:latin typeface="Calibri"/>
                <a:cs typeface="Calibri"/>
              </a:rPr>
              <a:t> </a:t>
            </a:r>
            <a:r>
              <a:rPr sz="1200" dirty="0">
                <a:latin typeface="Calibri"/>
                <a:cs typeface="Calibri"/>
              </a:rPr>
              <a:t>users</a:t>
            </a:r>
            <a:r>
              <a:rPr sz="1200" spc="120" dirty="0">
                <a:latin typeface="Calibri"/>
                <a:cs typeface="Calibri"/>
              </a:rPr>
              <a:t> </a:t>
            </a:r>
            <a:r>
              <a:rPr sz="1200" dirty="0">
                <a:latin typeface="Calibri"/>
                <a:cs typeface="Calibri"/>
              </a:rPr>
              <a:t>to</a:t>
            </a:r>
            <a:r>
              <a:rPr sz="1200" spc="130" dirty="0">
                <a:latin typeface="Calibri"/>
                <a:cs typeface="Calibri"/>
              </a:rPr>
              <a:t> </a:t>
            </a:r>
            <a:r>
              <a:rPr sz="1200" dirty="0">
                <a:latin typeface="Calibri"/>
                <a:cs typeface="Calibri"/>
              </a:rPr>
              <a:t>navigate</a:t>
            </a:r>
            <a:r>
              <a:rPr sz="1200" spc="145" dirty="0">
                <a:latin typeface="Calibri"/>
                <a:cs typeface="Calibri"/>
              </a:rPr>
              <a:t> </a:t>
            </a:r>
            <a:r>
              <a:rPr sz="1200" dirty="0">
                <a:latin typeface="Calibri"/>
                <a:cs typeface="Calibri"/>
              </a:rPr>
              <a:t>through</a:t>
            </a:r>
            <a:r>
              <a:rPr sz="1200" spc="170" dirty="0">
                <a:latin typeface="Calibri"/>
                <a:cs typeface="Calibri"/>
              </a:rPr>
              <a:t> </a:t>
            </a:r>
            <a:r>
              <a:rPr sz="1200" dirty="0">
                <a:latin typeface="Calibri"/>
                <a:cs typeface="Calibri"/>
              </a:rPr>
              <a:t>the</a:t>
            </a:r>
            <a:r>
              <a:rPr sz="1200" spc="140" dirty="0">
                <a:latin typeface="Calibri"/>
                <a:cs typeface="Calibri"/>
              </a:rPr>
              <a:t> </a:t>
            </a:r>
            <a:r>
              <a:rPr sz="1200" spc="-10" dirty="0">
                <a:latin typeface="Calibri"/>
                <a:cs typeface="Calibri"/>
              </a:rPr>
              <a:t>application.</a:t>
            </a:r>
            <a:endParaRPr sz="1200" dirty="0">
              <a:latin typeface="Calibri"/>
              <a:cs typeface="Calibri"/>
            </a:endParaRPr>
          </a:p>
        </p:txBody>
      </p:sp>
      <p:sp>
        <p:nvSpPr>
          <p:cNvPr id="9" name="object 9"/>
          <p:cNvSpPr txBox="1"/>
          <p:nvPr/>
        </p:nvSpPr>
        <p:spPr>
          <a:xfrm>
            <a:off x="577822" y="2180801"/>
            <a:ext cx="6972355" cy="851515"/>
          </a:xfrm>
          <a:prstGeom prst="rect">
            <a:avLst/>
          </a:prstGeom>
        </p:spPr>
        <p:txBody>
          <a:bodyPr vert="horz" wrap="square" lIns="0" tIns="12700" rIns="0" bIns="0" rtlCol="0">
            <a:spAutoFit/>
          </a:bodyPr>
          <a:lstStyle/>
          <a:p>
            <a:pPr marL="12700" algn="l">
              <a:spcBef>
                <a:spcPts val="100"/>
              </a:spcBef>
            </a:pPr>
            <a:r>
              <a:rPr sz="1600" b="1" spc="-10" dirty="0">
                <a:latin typeface="Calibri"/>
                <a:cs typeface="Calibri"/>
              </a:rPr>
              <a:t>CUSTOM</a:t>
            </a:r>
            <a:r>
              <a:rPr sz="1600" b="1" spc="15" dirty="0">
                <a:latin typeface="Calibri"/>
                <a:cs typeface="Calibri"/>
              </a:rPr>
              <a:t> </a:t>
            </a:r>
            <a:r>
              <a:rPr sz="1600" b="1" dirty="0">
                <a:latin typeface="Calibri"/>
                <a:cs typeface="Calibri"/>
              </a:rPr>
              <a:t>STYLING</a:t>
            </a:r>
            <a:r>
              <a:rPr sz="1600" b="1" spc="10" dirty="0">
                <a:latin typeface="Calibri"/>
                <a:cs typeface="Calibri"/>
              </a:rPr>
              <a:t> </a:t>
            </a:r>
            <a:r>
              <a:rPr sz="1600" b="1" spc="-10" dirty="0">
                <a:latin typeface="Calibri"/>
                <a:cs typeface="Calibri"/>
              </a:rPr>
              <a:t>ENHANCEMENTS</a:t>
            </a:r>
            <a:endParaRPr sz="1600" dirty="0">
              <a:latin typeface="Calibri"/>
              <a:cs typeface="Calibri"/>
            </a:endParaRPr>
          </a:p>
          <a:p>
            <a:pPr marL="36000" marR="5080" algn="l">
              <a:spcBef>
                <a:spcPts val="345"/>
              </a:spcBef>
            </a:pPr>
            <a:r>
              <a:rPr sz="1200" spc="10" dirty="0">
                <a:latin typeface="Calibri"/>
                <a:cs typeface="Calibri"/>
              </a:rPr>
              <a:t>To</a:t>
            </a:r>
            <a:r>
              <a:rPr sz="1200" spc="229" dirty="0">
                <a:latin typeface="Calibri"/>
                <a:cs typeface="Calibri"/>
              </a:rPr>
              <a:t> </a:t>
            </a:r>
            <a:r>
              <a:rPr sz="1200" spc="10" dirty="0">
                <a:latin typeface="Calibri"/>
                <a:cs typeface="Calibri"/>
              </a:rPr>
              <a:t>improve</a:t>
            </a:r>
            <a:r>
              <a:rPr sz="1200" spc="200" dirty="0">
                <a:latin typeface="Calibri"/>
                <a:cs typeface="Calibri"/>
              </a:rPr>
              <a:t> </a:t>
            </a:r>
            <a:r>
              <a:rPr sz="1200" spc="10" dirty="0">
                <a:solidFill>
                  <a:srgbClr val="0C0C0C"/>
                </a:solidFill>
                <a:latin typeface="Calibri"/>
                <a:cs typeface="Calibri"/>
              </a:rPr>
              <a:t>the</a:t>
            </a:r>
            <a:r>
              <a:rPr sz="1200" spc="210" dirty="0">
                <a:solidFill>
                  <a:srgbClr val="0C0C0C"/>
                </a:solidFill>
                <a:latin typeface="Calibri"/>
                <a:cs typeface="Calibri"/>
              </a:rPr>
              <a:t> </a:t>
            </a:r>
            <a:r>
              <a:rPr sz="1200" spc="10" dirty="0">
                <a:latin typeface="Calibri"/>
                <a:cs typeface="Calibri"/>
              </a:rPr>
              <a:t>overall</a:t>
            </a:r>
            <a:r>
              <a:rPr sz="1200" spc="114" dirty="0">
                <a:latin typeface="Calibri"/>
                <a:cs typeface="Calibri"/>
              </a:rPr>
              <a:t> </a:t>
            </a:r>
            <a:r>
              <a:rPr sz="1200" spc="10" dirty="0">
                <a:latin typeface="Calibri"/>
                <a:cs typeface="Calibri"/>
              </a:rPr>
              <a:t>appearance</a:t>
            </a:r>
            <a:r>
              <a:rPr sz="1200" spc="265" dirty="0">
                <a:latin typeface="Calibri"/>
                <a:cs typeface="Calibri"/>
              </a:rPr>
              <a:t> </a:t>
            </a:r>
            <a:r>
              <a:rPr sz="1200" spc="10" dirty="0">
                <a:latin typeface="Calibri"/>
                <a:cs typeface="Calibri"/>
              </a:rPr>
              <a:t>and</a:t>
            </a:r>
            <a:r>
              <a:rPr sz="1200" spc="185" dirty="0">
                <a:latin typeface="Calibri"/>
                <a:cs typeface="Calibri"/>
              </a:rPr>
              <a:t> </a:t>
            </a:r>
            <a:r>
              <a:rPr sz="1200" spc="10" dirty="0">
                <a:latin typeface="Calibri"/>
                <a:cs typeface="Calibri"/>
              </a:rPr>
              <a:t>interactivity</a:t>
            </a:r>
            <a:r>
              <a:rPr sz="1200" spc="240" dirty="0">
                <a:latin typeface="Calibri"/>
                <a:cs typeface="Calibri"/>
              </a:rPr>
              <a:t> </a:t>
            </a:r>
            <a:r>
              <a:rPr sz="1200" spc="10" dirty="0">
                <a:latin typeface="Calibri"/>
                <a:cs typeface="Calibri"/>
              </a:rPr>
              <a:t>of</a:t>
            </a:r>
            <a:r>
              <a:rPr sz="1200" spc="150" dirty="0">
                <a:latin typeface="Calibri"/>
                <a:cs typeface="Calibri"/>
              </a:rPr>
              <a:t> </a:t>
            </a:r>
            <a:r>
              <a:rPr sz="1200" spc="10" dirty="0">
                <a:latin typeface="Calibri"/>
                <a:cs typeface="Calibri"/>
              </a:rPr>
              <a:t>the</a:t>
            </a:r>
            <a:r>
              <a:rPr sz="1200" spc="260" dirty="0">
                <a:latin typeface="Calibri"/>
                <a:cs typeface="Calibri"/>
              </a:rPr>
              <a:t> </a:t>
            </a:r>
            <a:r>
              <a:rPr sz="1200" spc="10" dirty="0">
                <a:latin typeface="Calibri"/>
                <a:cs typeface="Calibri"/>
              </a:rPr>
              <a:t>application,a</a:t>
            </a:r>
            <a:r>
              <a:rPr sz="1200" spc="295" dirty="0">
                <a:latin typeface="Calibri"/>
                <a:cs typeface="Calibri"/>
              </a:rPr>
              <a:t>  </a:t>
            </a:r>
            <a:r>
              <a:rPr sz="1200" spc="65" dirty="0">
                <a:latin typeface="Calibri"/>
                <a:cs typeface="Calibri"/>
              </a:rPr>
              <a:t>custo</a:t>
            </a:r>
            <a:r>
              <a:rPr sz="1200" spc="65" dirty="0">
                <a:solidFill>
                  <a:srgbClr val="131313"/>
                </a:solidFill>
                <a:latin typeface="Calibri"/>
                <a:cs typeface="Calibri"/>
              </a:rPr>
              <a:t>m</a:t>
            </a:r>
            <a:r>
              <a:rPr sz="1200" spc="155" dirty="0">
                <a:solidFill>
                  <a:srgbClr val="131313"/>
                </a:solidFill>
                <a:latin typeface="Calibri"/>
                <a:cs typeface="Calibri"/>
              </a:rPr>
              <a:t> </a:t>
            </a:r>
            <a:r>
              <a:rPr sz="1200" spc="10" dirty="0">
                <a:latin typeface="Calibri"/>
                <a:cs typeface="Calibri"/>
              </a:rPr>
              <a:t>stylesheet</a:t>
            </a:r>
            <a:r>
              <a:rPr sz="1200" spc="265" dirty="0">
                <a:latin typeface="Calibri"/>
                <a:cs typeface="Calibri"/>
              </a:rPr>
              <a:t> </a:t>
            </a:r>
            <a:r>
              <a:rPr sz="1200" spc="-25" dirty="0">
                <a:latin typeface="Calibri"/>
                <a:cs typeface="Calibri"/>
              </a:rPr>
              <a:t>is</a:t>
            </a:r>
            <a:r>
              <a:rPr sz="1200" spc="500" dirty="0">
                <a:latin typeface="Calibri"/>
                <a:cs typeface="Calibri"/>
              </a:rPr>
              <a:t> </a:t>
            </a:r>
            <a:r>
              <a:rPr sz="1200" spc="20" dirty="0">
                <a:latin typeface="Calibri"/>
                <a:cs typeface="Calibri"/>
              </a:rPr>
              <a:t>employed.</a:t>
            </a:r>
            <a:r>
              <a:rPr sz="1200" spc="210" dirty="0">
                <a:latin typeface="Calibri"/>
                <a:cs typeface="Calibri"/>
              </a:rPr>
              <a:t> </a:t>
            </a:r>
            <a:r>
              <a:rPr sz="1200" spc="20" dirty="0">
                <a:latin typeface="Calibri"/>
                <a:cs typeface="Calibri"/>
              </a:rPr>
              <a:t>This</a:t>
            </a:r>
            <a:r>
              <a:rPr sz="1200" spc="185" dirty="0">
                <a:latin typeface="Calibri"/>
                <a:cs typeface="Calibri"/>
              </a:rPr>
              <a:t> </a:t>
            </a:r>
            <a:r>
              <a:rPr sz="1200" spc="20" dirty="0">
                <a:latin typeface="Calibri"/>
                <a:cs typeface="Calibri"/>
              </a:rPr>
              <a:t>stylesheet</a:t>
            </a:r>
            <a:r>
              <a:rPr sz="1200" spc="240" dirty="0">
                <a:latin typeface="Calibri"/>
                <a:cs typeface="Calibri"/>
              </a:rPr>
              <a:t> </a:t>
            </a:r>
            <a:r>
              <a:rPr sz="1200" spc="20" dirty="0">
                <a:latin typeface="Calibri"/>
                <a:cs typeface="Calibri"/>
              </a:rPr>
              <a:t>enhances</a:t>
            </a:r>
            <a:r>
              <a:rPr sz="1200" spc="254" dirty="0">
                <a:latin typeface="Calibri"/>
                <a:cs typeface="Calibri"/>
              </a:rPr>
              <a:t> </a:t>
            </a:r>
            <a:r>
              <a:rPr sz="1200" spc="20" dirty="0">
                <a:latin typeface="Calibri"/>
                <a:cs typeface="Calibri"/>
              </a:rPr>
              <a:t>buttons,</a:t>
            </a:r>
            <a:r>
              <a:rPr sz="1200" spc="195" dirty="0">
                <a:latin typeface="Calibri"/>
                <a:cs typeface="Calibri"/>
              </a:rPr>
              <a:t> </a:t>
            </a:r>
            <a:r>
              <a:rPr sz="1200" spc="20" dirty="0">
                <a:latin typeface="Calibri"/>
                <a:cs typeface="Calibri"/>
              </a:rPr>
              <a:t>labels,</a:t>
            </a:r>
            <a:r>
              <a:rPr sz="1200" spc="170" dirty="0">
                <a:latin typeface="Calibri"/>
                <a:cs typeface="Calibri"/>
              </a:rPr>
              <a:t> </a:t>
            </a:r>
            <a:r>
              <a:rPr sz="1200" spc="50" dirty="0">
                <a:latin typeface="Calibri"/>
                <a:cs typeface="Calibri"/>
              </a:rPr>
              <a:t>and</a:t>
            </a:r>
            <a:r>
              <a:rPr sz="1200" spc="155" dirty="0">
                <a:latin typeface="Calibri"/>
                <a:cs typeface="Calibri"/>
              </a:rPr>
              <a:t> </a:t>
            </a:r>
            <a:r>
              <a:rPr sz="1200" spc="20" dirty="0">
                <a:latin typeface="Calibri"/>
                <a:cs typeface="Calibri"/>
              </a:rPr>
              <a:t>input</a:t>
            </a:r>
            <a:r>
              <a:rPr sz="1200" spc="150" dirty="0">
                <a:latin typeface="Calibri"/>
                <a:cs typeface="Calibri"/>
              </a:rPr>
              <a:t> </a:t>
            </a:r>
            <a:r>
              <a:rPr sz="1200" spc="20" dirty="0">
                <a:latin typeface="Calibri"/>
                <a:cs typeface="Calibri"/>
              </a:rPr>
              <a:t>fields</a:t>
            </a:r>
            <a:r>
              <a:rPr sz="1200" spc="200" dirty="0">
                <a:latin typeface="Calibri"/>
                <a:cs typeface="Calibri"/>
              </a:rPr>
              <a:t> </a:t>
            </a:r>
            <a:r>
              <a:rPr sz="1200" spc="20" dirty="0">
                <a:latin typeface="Calibri"/>
                <a:cs typeface="Calibri"/>
              </a:rPr>
              <a:t>with</a:t>
            </a:r>
            <a:r>
              <a:rPr sz="1200" spc="180" dirty="0">
                <a:latin typeface="Calibri"/>
                <a:cs typeface="Calibri"/>
              </a:rPr>
              <a:t> </a:t>
            </a:r>
            <a:r>
              <a:rPr sz="1200" spc="20" dirty="0">
                <a:latin typeface="Calibri"/>
                <a:cs typeface="Calibri"/>
              </a:rPr>
              <a:t>hover</a:t>
            </a:r>
            <a:r>
              <a:rPr sz="1200" spc="155" dirty="0">
                <a:latin typeface="Calibri"/>
                <a:cs typeface="Calibri"/>
              </a:rPr>
              <a:t> </a:t>
            </a:r>
            <a:r>
              <a:rPr sz="1200" spc="45" dirty="0">
                <a:latin typeface="Calibri"/>
                <a:cs typeface="Calibri"/>
              </a:rPr>
              <a:t>effects</a:t>
            </a:r>
            <a:r>
              <a:rPr sz="1200" spc="229" dirty="0">
                <a:latin typeface="Calibri"/>
                <a:cs typeface="Calibri"/>
              </a:rPr>
              <a:t> </a:t>
            </a:r>
            <a:r>
              <a:rPr sz="1200" spc="35" dirty="0">
                <a:latin typeface="Calibri"/>
                <a:cs typeface="Calibri"/>
              </a:rPr>
              <a:t>and </a:t>
            </a:r>
            <a:r>
              <a:rPr sz="1200" spc="20" dirty="0">
                <a:latin typeface="Calibri"/>
                <a:cs typeface="Calibri"/>
              </a:rPr>
              <a:t>dynamic</a:t>
            </a:r>
            <a:r>
              <a:rPr sz="1200" spc="245" dirty="0">
                <a:latin typeface="Calibri"/>
                <a:cs typeface="Calibri"/>
              </a:rPr>
              <a:t> </a:t>
            </a:r>
            <a:r>
              <a:rPr sz="1200" spc="20" dirty="0">
                <a:latin typeface="Calibri"/>
                <a:cs typeface="Calibri"/>
              </a:rPr>
              <a:t>font</a:t>
            </a:r>
            <a:r>
              <a:rPr sz="1200" spc="204" dirty="0">
                <a:latin typeface="Calibri"/>
                <a:cs typeface="Calibri"/>
              </a:rPr>
              <a:t> </a:t>
            </a:r>
            <a:r>
              <a:rPr sz="1200" spc="20" dirty="0">
                <a:latin typeface="Calibri"/>
                <a:cs typeface="Calibri"/>
              </a:rPr>
              <a:t>sizes,</a:t>
            </a:r>
            <a:r>
              <a:rPr sz="1200" spc="200" dirty="0">
                <a:latin typeface="Calibri"/>
                <a:cs typeface="Calibri"/>
              </a:rPr>
              <a:t> </a:t>
            </a:r>
            <a:r>
              <a:rPr sz="1200" spc="20" dirty="0">
                <a:latin typeface="Calibri"/>
                <a:cs typeface="Calibri"/>
              </a:rPr>
              <a:t>increasing</a:t>
            </a:r>
            <a:r>
              <a:rPr sz="1200" spc="195" dirty="0">
                <a:latin typeface="Calibri"/>
                <a:cs typeface="Calibri"/>
              </a:rPr>
              <a:t> </a:t>
            </a:r>
            <a:r>
              <a:rPr sz="1200" spc="20" dirty="0">
                <a:latin typeface="Calibri"/>
                <a:cs typeface="Calibri"/>
              </a:rPr>
              <a:t>user</a:t>
            </a:r>
            <a:r>
              <a:rPr sz="1200" spc="204" dirty="0">
                <a:latin typeface="Calibri"/>
                <a:cs typeface="Calibri"/>
              </a:rPr>
              <a:t> </a:t>
            </a:r>
            <a:r>
              <a:rPr sz="1200" spc="20" dirty="0">
                <a:latin typeface="Calibri"/>
                <a:cs typeface="Calibri"/>
              </a:rPr>
              <a:t>engage</a:t>
            </a:r>
            <a:r>
              <a:rPr sz="1200" spc="-75" dirty="0">
                <a:latin typeface="Calibri"/>
                <a:cs typeface="Calibri"/>
              </a:rPr>
              <a:t> </a:t>
            </a:r>
            <a:r>
              <a:rPr sz="1200" spc="55" dirty="0">
                <a:latin typeface="Calibri"/>
                <a:cs typeface="Calibri"/>
              </a:rPr>
              <a:t>ment</a:t>
            </a:r>
            <a:r>
              <a:rPr sz="1200" spc="160" dirty="0">
                <a:latin typeface="Calibri"/>
                <a:cs typeface="Calibri"/>
              </a:rPr>
              <a:t> </a:t>
            </a:r>
            <a:r>
              <a:rPr sz="1200" spc="20" dirty="0">
                <a:latin typeface="Calibri"/>
                <a:cs typeface="Calibri"/>
              </a:rPr>
              <a:t>and</a:t>
            </a:r>
            <a:r>
              <a:rPr sz="1200" spc="155" dirty="0">
                <a:latin typeface="Calibri"/>
                <a:cs typeface="Calibri"/>
              </a:rPr>
              <a:t> </a:t>
            </a:r>
            <a:r>
              <a:rPr sz="1200" spc="20" dirty="0">
                <a:latin typeface="Calibri"/>
                <a:cs typeface="Calibri"/>
              </a:rPr>
              <a:t>ensuring</a:t>
            </a:r>
            <a:r>
              <a:rPr sz="1200" spc="185" dirty="0">
                <a:latin typeface="Calibri"/>
                <a:cs typeface="Calibri"/>
              </a:rPr>
              <a:t> </a:t>
            </a:r>
            <a:r>
              <a:rPr sz="1200" spc="-10" dirty="0">
                <a:latin typeface="Calibri"/>
                <a:cs typeface="Calibri"/>
              </a:rPr>
              <a:t>readability.</a:t>
            </a:r>
            <a:endParaRPr sz="1200" dirty="0">
              <a:latin typeface="Calibri"/>
              <a:cs typeface="Calibri"/>
            </a:endParaRPr>
          </a:p>
        </p:txBody>
      </p:sp>
      <p:sp>
        <p:nvSpPr>
          <p:cNvPr id="10" name="object 10"/>
          <p:cNvSpPr txBox="1"/>
          <p:nvPr/>
        </p:nvSpPr>
        <p:spPr>
          <a:xfrm>
            <a:off x="609654" y="3132509"/>
            <a:ext cx="6746861" cy="1036759"/>
          </a:xfrm>
          <a:prstGeom prst="rect">
            <a:avLst/>
          </a:prstGeom>
        </p:spPr>
        <p:txBody>
          <a:bodyPr vert="horz" wrap="square" lIns="0" tIns="98425" rIns="0" bIns="0" rtlCol="0">
            <a:spAutoFit/>
          </a:bodyPr>
          <a:lstStyle/>
          <a:p>
            <a:pPr marL="12700">
              <a:lnSpc>
                <a:spcPct val="100000"/>
              </a:lnSpc>
              <a:spcBef>
                <a:spcPts val="775"/>
              </a:spcBef>
            </a:pPr>
            <a:r>
              <a:rPr sz="1600" b="1" spc="-40" dirty="0">
                <a:latin typeface="Calibri"/>
                <a:cs typeface="Calibri"/>
              </a:rPr>
              <a:t>INTUITIVE</a:t>
            </a:r>
            <a:r>
              <a:rPr sz="1600" b="1" spc="15" dirty="0">
                <a:latin typeface="Calibri"/>
                <a:cs typeface="Calibri"/>
              </a:rPr>
              <a:t> </a:t>
            </a:r>
            <a:r>
              <a:rPr sz="1600" b="1" spc="-30" dirty="0">
                <a:latin typeface="Calibri"/>
                <a:cs typeface="Calibri"/>
              </a:rPr>
              <a:t>PLACEHOLDER</a:t>
            </a:r>
            <a:r>
              <a:rPr sz="1600" b="1" spc="50" dirty="0">
                <a:latin typeface="Calibri"/>
                <a:cs typeface="Calibri"/>
              </a:rPr>
              <a:t> </a:t>
            </a:r>
            <a:r>
              <a:rPr sz="1600" b="1" spc="-20" dirty="0">
                <a:latin typeface="Calibri"/>
                <a:cs typeface="Calibri"/>
              </a:rPr>
              <a:t>TEXT</a:t>
            </a:r>
            <a:endParaRPr sz="1600" dirty="0">
              <a:latin typeface="Calibri"/>
              <a:cs typeface="Calibri"/>
            </a:endParaRPr>
          </a:p>
          <a:p>
            <a:pPr marL="16510" marR="5080" indent="635">
              <a:lnSpc>
                <a:spcPct val="117600"/>
              </a:lnSpc>
              <a:spcBef>
                <a:spcPts val="370"/>
              </a:spcBef>
            </a:pPr>
            <a:r>
              <a:rPr sz="1200" dirty="0">
                <a:latin typeface="Calibri"/>
                <a:cs typeface="Calibri"/>
              </a:rPr>
              <a:t>The</a:t>
            </a:r>
            <a:r>
              <a:rPr sz="1200" spc="145" dirty="0">
                <a:latin typeface="Calibri"/>
                <a:cs typeface="Calibri"/>
              </a:rPr>
              <a:t> </a:t>
            </a:r>
            <a:r>
              <a:rPr sz="1200" dirty="0">
                <a:latin typeface="Calibri"/>
                <a:cs typeface="Calibri"/>
              </a:rPr>
              <a:t>input</a:t>
            </a:r>
            <a:r>
              <a:rPr sz="1200" spc="140" dirty="0">
                <a:latin typeface="Calibri"/>
                <a:cs typeface="Calibri"/>
              </a:rPr>
              <a:t> </a:t>
            </a:r>
            <a:r>
              <a:rPr sz="1200" dirty="0">
                <a:latin typeface="Calibri"/>
                <a:cs typeface="Calibri"/>
              </a:rPr>
              <a:t>field</a:t>
            </a:r>
            <a:r>
              <a:rPr sz="1200" spc="125" dirty="0">
                <a:latin typeface="Calibri"/>
                <a:cs typeface="Calibri"/>
              </a:rPr>
              <a:t> </a:t>
            </a:r>
            <a:r>
              <a:rPr sz="1200" dirty="0">
                <a:latin typeface="Calibri"/>
                <a:cs typeface="Calibri"/>
              </a:rPr>
              <a:t>prominently</a:t>
            </a:r>
            <a:r>
              <a:rPr sz="1200" spc="140" dirty="0">
                <a:latin typeface="Calibri"/>
                <a:cs typeface="Calibri"/>
              </a:rPr>
              <a:t> </a:t>
            </a:r>
            <a:r>
              <a:rPr sz="1200" dirty="0">
                <a:latin typeface="Calibri"/>
                <a:cs typeface="Calibri"/>
              </a:rPr>
              <a:t>features</a:t>
            </a:r>
            <a:r>
              <a:rPr sz="1200" spc="185" dirty="0">
                <a:latin typeface="Calibri"/>
                <a:cs typeface="Calibri"/>
              </a:rPr>
              <a:t> </a:t>
            </a:r>
            <a:r>
              <a:rPr sz="1200" dirty="0">
                <a:latin typeface="Calibri"/>
                <a:cs typeface="Calibri"/>
              </a:rPr>
              <a:t>placeholder</a:t>
            </a:r>
            <a:r>
              <a:rPr sz="1200" spc="150" dirty="0">
                <a:latin typeface="Calibri"/>
                <a:cs typeface="Calibri"/>
              </a:rPr>
              <a:t> </a:t>
            </a:r>
            <a:r>
              <a:rPr sz="1200" dirty="0">
                <a:latin typeface="Calibri"/>
                <a:cs typeface="Calibri"/>
              </a:rPr>
              <a:t>text,</a:t>
            </a:r>
            <a:r>
              <a:rPr sz="1200" spc="130" dirty="0">
                <a:latin typeface="Calibri"/>
                <a:cs typeface="Calibri"/>
              </a:rPr>
              <a:t> </a:t>
            </a:r>
            <a:r>
              <a:rPr sz="1200" dirty="0">
                <a:latin typeface="Calibri"/>
                <a:cs typeface="Calibri"/>
              </a:rPr>
              <a:t>such</a:t>
            </a:r>
            <a:r>
              <a:rPr sz="1200" spc="140" dirty="0">
                <a:latin typeface="Calibri"/>
                <a:cs typeface="Calibri"/>
              </a:rPr>
              <a:t> </a:t>
            </a:r>
            <a:r>
              <a:rPr sz="1200" dirty="0">
                <a:latin typeface="Calibri"/>
                <a:cs typeface="Calibri"/>
              </a:rPr>
              <a:t>as</a:t>
            </a:r>
            <a:r>
              <a:rPr sz="1200" spc="160" dirty="0">
                <a:latin typeface="Calibri"/>
                <a:cs typeface="Calibri"/>
              </a:rPr>
              <a:t> </a:t>
            </a:r>
            <a:r>
              <a:rPr sz="1200" dirty="0">
                <a:latin typeface="Calibri"/>
                <a:cs typeface="Calibri"/>
              </a:rPr>
              <a:t>’City</a:t>
            </a:r>
            <a:r>
              <a:rPr sz="1200" spc="100" dirty="0">
                <a:latin typeface="Calibri"/>
                <a:cs typeface="Calibri"/>
              </a:rPr>
              <a:t> </a:t>
            </a:r>
            <a:r>
              <a:rPr sz="1200" spc="-10" dirty="0">
                <a:latin typeface="Calibri"/>
                <a:cs typeface="Calibri"/>
              </a:rPr>
              <a:t>??’,</a:t>
            </a:r>
            <a:r>
              <a:rPr sz="1200" spc="130" dirty="0">
                <a:latin typeface="Calibri"/>
                <a:cs typeface="Calibri"/>
              </a:rPr>
              <a:t> </a:t>
            </a:r>
            <a:r>
              <a:rPr sz="1200" dirty="0">
                <a:latin typeface="Calibri"/>
                <a:cs typeface="Calibri"/>
              </a:rPr>
              <a:t>guiding</a:t>
            </a:r>
            <a:r>
              <a:rPr sz="1200" spc="150" dirty="0">
                <a:latin typeface="Calibri"/>
                <a:cs typeface="Calibri"/>
              </a:rPr>
              <a:t> </a:t>
            </a:r>
            <a:r>
              <a:rPr sz="1200" dirty="0">
                <a:latin typeface="Calibri"/>
                <a:cs typeface="Calibri"/>
              </a:rPr>
              <a:t>users</a:t>
            </a:r>
            <a:r>
              <a:rPr sz="1200" spc="150" dirty="0">
                <a:latin typeface="Calibri"/>
                <a:cs typeface="Calibri"/>
              </a:rPr>
              <a:t> </a:t>
            </a:r>
            <a:r>
              <a:rPr sz="1200" dirty="0">
                <a:latin typeface="Calibri"/>
                <a:cs typeface="Calibri"/>
              </a:rPr>
              <a:t>on</a:t>
            </a:r>
            <a:r>
              <a:rPr sz="1200" spc="70" dirty="0">
                <a:latin typeface="Calibri"/>
                <a:cs typeface="Calibri"/>
              </a:rPr>
              <a:t> </a:t>
            </a:r>
            <a:r>
              <a:rPr sz="1200" spc="-25" dirty="0">
                <a:latin typeface="Calibri"/>
                <a:cs typeface="Calibri"/>
              </a:rPr>
              <a:t>the</a:t>
            </a:r>
            <a:r>
              <a:rPr sz="1200" spc="500" dirty="0">
                <a:latin typeface="Calibri"/>
                <a:cs typeface="Calibri"/>
              </a:rPr>
              <a:t> </a:t>
            </a:r>
            <a:r>
              <a:rPr sz="1200" dirty="0">
                <a:latin typeface="Calibri"/>
                <a:cs typeface="Calibri"/>
              </a:rPr>
              <a:t>expected</a:t>
            </a:r>
            <a:r>
              <a:rPr sz="1200" spc="215" dirty="0">
                <a:latin typeface="Calibri"/>
                <a:cs typeface="Calibri"/>
              </a:rPr>
              <a:t> </a:t>
            </a:r>
            <a:r>
              <a:rPr sz="1200" dirty="0">
                <a:latin typeface="Calibri"/>
                <a:cs typeface="Calibri"/>
              </a:rPr>
              <a:t>input.</a:t>
            </a:r>
            <a:r>
              <a:rPr sz="1200" spc="204" dirty="0">
                <a:latin typeface="Calibri"/>
                <a:cs typeface="Calibri"/>
              </a:rPr>
              <a:t> </a:t>
            </a:r>
            <a:r>
              <a:rPr sz="1200" dirty="0">
                <a:latin typeface="Calibri"/>
                <a:cs typeface="Calibri"/>
              </a:rPr>
              <a:t>This</a:t>
            </a:r>
            <a:r>
              <a:rPr sz="1200" spc="225" dirty="0">
                <a:latin typeface="Calibri"/>
                <a:cs typeface="Calibri"/>
              </a:rPr>
              <a:t> </a:t>
            </a:r>
            <a:r>
              <a:rPr sz="1200" dirty="0">
                <a:latin typeface="Calibri"/>
                <a:cs typeface="Calibri"/>
              </a:rPr>
              <a:t>intuitive</a:t>
            </a:r>
            <a:r>
              <a:rPr sz="1200" spc="220" dirty="0">
                <a:latin typeface="Calibri"/>
                <a:cs typeface="Calibri"/>
              </a:rPr>
              <a:t> </a:t>
            </a:r>
            <a:r>
              <a:rPr sz="1200" dirty="0">
                <a:latin typeface="Calibri"/>
                <a:cs typeface="Calibri"/>
              </a:rPr>
              <a:t>design</a:t>
            </a:r>
            <a:r>
              <a:rPr sz="1200" spc="190" dirty="0">
                <a:latin typeface="Calibri"/>
                <a:cs typeface="Calibri"/>
              </a:rPr>
              <a:t> </a:t>
            </a:r>
            <a:r>
              <a:rPr sz="1200" dirty="0">
                <a:latin typeface="Calibri"/>
                <a:cs typeface="Calibri"/>
              </a:rPr>
              <a:t>element</a:t>
            </a:r>
            <a:r>
              <a:rPr sz="1200" spc="185" dirty="0">
                <a:latin typeface="Calibri"/>
                <a:cs typeface="Calibri"/>
              </a:rPr>
              <a:t> </a:t>
            </a:r>
            <a:r>
              <a:rPr sz="1200" dirty="0">
                <a:latin typeface="Calibri"/>
                <a:cs typeface="Calibri"/>
              </a:rPr>
              <a:t>reduces</a:t>
            </a:r>
            <a:r>
              <a:rPr sz="1200" spc="170" dirty="0">
                <a:latin typeface="Calibri"/>
                <a:cs typeface="Calibri"/>
              </a:rPr>
              <a:t> </a:t>
            </a:r>
            <a:r>
              <a:rPr sz="1200" dirty="0">
                <a:latin typeface="Calibri"/>
                <a:cs typeface="Calibri"/>
              </a:rPr>
              <a:t>confusion</a:t>
            </a:r>
            <a:r>
              <a:rPr sz="1200" spc="254" dirty="0">
                <a:latin typeface="Calibri"/>
                <a:cs typeface="Calibri"/>
              </a:rPr>
              <a:t> </a:t>
            </a:r>
            <a:r>
              <a:rPr sz="1200" dirty="0">
                <a:latin typeface="Calibri"/>
                <a:cs typeface="Calibri"/>
              </a:rPr>
              <a:t>and</a:t>
            </a:r>
            <a:r>
              <a:rPr sz="1200" spc="150" dirty="0">
                <a:latin typeface="Calibri"/>
                <a:cs typeface="Calibri"/>
              </a:rPr>
              <a:t> </a:t>
            </a:r>
            <a:r>
              <a:rPr sz="1200" dirty="0">
                <a:latin typeface="Calibri"/>
                <a:cs typeface="Calibri"/>
              </a:rPr>
              <a:t>enhances</a:t>
            </a:r>
            <a:r>
              <a:rPr sz="1200" spc="220" dirty="0">
                <a:latin typeface="Calibri"/>
                <a:cs typeface="Calibri"/>
              </a:rPr>
              <a:t> </a:t>
            </a:r>
            <a:r>
              <a:rPr sz="1200" dirty="0">
                <a:latin typeface="Calibri"/>
                <a:cs typeface="Calibri"/>
              </a:rPr>
              <a:t>user</a:t>
            </a:r>
            <a:r>
              <a:rPr sz="1200" spc="120" dirty="0">
                <a:latin typeface="Calibri"/>
                <a:cs typeface="Calibri"/>
              </a:rPr>
              <a:t> </a:t>
            </a:r>
            <a:r>
              <a:rPr sz="1200" dirty="0">
                <a:latin typeface="Calibri"/>
                <a:cs typeface="Calibri"/>
              </a:rPr>
              <a:t>experience</a:t>
            </a:r>
            <a:r>
              <a:rPr sz="1200" spc="220" dirty="0">
                <a:latin typeface="Calibri"/>
                <a:cs typeface="Calibri"/>
              </a:rPr>
              <a:t> </a:t>
            </a:r>
            <a:r>
              <a:rPr sz="1200" spc="-25" dirty="0">
                <a:latin typeface="Calibri"/>
                <a:cs typeface="Calibri"/>
              </a:rPr>
              <a:t>by</a:t>
            </a:r>
            <a:r>
              <a:rPr sz="1200" spc="500" dirty="0">
                <a:latin typeface="Calibri"/>
                <a:cs typeface="Calibri"/>
              </a:rPr>
              <a:t> </a:t>
            </a:r>
            <a:r>
              <a:rPr sz="1200" dirty="0">
                <a:latin typeface="Calibri"/>
                <a:cs typeface="Calibri"/>
              </a:rPr>
              <a:t>clearly</a:t>
            </a:r>
            <a:r>
              <a:rPr sz="1200" spc="130" dirty="0">
                <a:latin typeface="Calibri"/>
                <a:cs typeface="Calibri"/>
              </a:rPr>
              <a:t> </a:t>
            </a:r>
            <a:r>
              <a:rPr sz="1200" dirty="0">
                <a:latin typeface="Calibri"/>
                <a:cs typeface="Calibri"/>
              </a:rPr>
              <a:t>indicating</a:t>
            </a:r>
            <a:r>
              <a:rPr sz="1200" spc="120" dirty="0">
                <a:latin typeface="Calibri"/>
                <a:cs typeface="Calibri"/>
              </a:rPr>
              <a:t> </a:t>
            </a:r>
            <a:r>
              <a:rPr sz="1200" dirty="0">
                <a:latin typeface="Calibri"/>
                <a:cs typeface="Calibri"/>
              </a:rPr>
              <a:t>what</a:t>
            </a:r>
            <a:r>
              <a:rPr sz="1200" spc="165" dirty="0">
                <a:latin typeface="Calibri"/>
                <a:cs typeface="Calibri"/>
              </a:rPr>
              <a:t> </a:t>
            </a:r>
            <a:r>
              <a:rPr sz="1200" dirty="0">
                <a:latin typeface="Calibri"/>
                <a:cs typeface="Calibri"/>
              </a:rPr>
              <a:t>information</a:t>
            </a:r>
            <a:r>
              <a:rPr sz="1200" spc="180" dirty="0">
                <a:latin typeface="Calibri"/>
                <a:cs typeface="Calibri"/>
              </a:rPr>
              <a:t> </a:t>
            </a:r>
            <a:r>
              <a:rPr sz="1200" dirty="0">
                <a:latin typeface="Calibri"/>
                <a:cs typeface="Calibri"/>
              </a:rPr>
              <a:t>is</a:t>
            </a:r>
            <a:r>
              <a:rPr sz="1200" spc="185" dirty="0">
                <a:latin typeface="Calibri"/>
                <a:cs typeface="Calibri"/>
              </a:rPr>
              <a:t> </a:t>
            </a:r>
            <a:r>
              <a:rPr sz="1200" spc="-10" dirty="0">
                <a:latin typeface="Calibri"/>
                <a:cs typeface="Calibri"/>
              </a:rPr>
              <a:t>required.</a:t>
            </a:r>
            <a:endParaRPr sz="1200" dirty="0">
              <a:latin typeface="Calibri"/>
              <a:cs typeface="Calibri"/>
            </a:endParaRPr>
          </a:p>
        </p:txBody>
      </p:sp>
      <p:sp>
        <p:nvSpPr>
          <p:cNvPr id="13" name="Rectangle 12">
            <a:extLst>
              <a:ext uri="{FF2B5EF4-FFF2-40B4-BE49-F238E27FC236}">
                <a16:creationId xmlns:a16="http://schemas.microsoft.com/office/drawing/2014/main" id="{0E18E35F-4F72-23B0-387E-E93F9A14B39B}"/>
              </a:ext>
            </a:extLst>
          </p:cNvPr>
          <p:cNvSpPr/>
          <p:nvPr/>
        </p:nvSpPr>
        <p:spPr>
          <a:xfrm>
            <a:off x="6197600" y="4120961"/>
            <a:ext cx="1828800" cy="3071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2153" y="2563974"/>
            <a:ext cx="390095" cy="387096"/>
          </a:xfrm>
          <a:prstGeom prst="rect">
            <a:avLst/>
          </a:prstGeom>
        </p:spPr>
      </p:pic>
      <p:pic>
        <p:nvPicPr>
          <p:cNvPr id="3" name="object 3"/>
          <p:cNvPicPr/>
          <p:nvPr/>
        </p:nvPicPr>
        <p:blipFill>
          <a:blip r:embed="rId3" cstate="print"/>
          <a:stretch>
            <a:fillRect/>
          </a:stretch>
        </p:blipFill>
        <p:spPr>
          <a:xfrm>
            <a:off x="2922153" y="2563974"/>
            <a:ext cx="387047" cy="387096"/>
          </a:xfrm>
          <a:prstGeom prst="rect">
            <a:avLst/>
          </a:prstGeom>
        </p:spPr>
      </p:pic>
      <p:pic>
        <p:nvPicPr>
          <p:cNvPr id="4" name="object 4"/>
          <p:cNvPicPr/>
          <p:nvPr/>
        </p:nvPicPr>
        <p:blipFill>
          <a:blip r:embed="rId4" cstate="print"/>
          <a:stretch>
            <a:fillRect/>
          </a:stretch>
        </p:blipFill>
        <p:spPr>
          <a:xfrm>
            <a:off x="5469962" y="2554831"/>
            <a:ext cx="408380" cy="402336"/>
          </a:xfrm>
          <a:prstGeom prst="rect">
            <a:avLst/>
          </a:prstGeom>
        </p:spPr>
      </p:pic>
      <p:pic>
        <p:nvPicPr>
          <p:cNvPr id="5" name="object 5"/>
          <p:cNvPicPr/>
          <p:nvPr/>
        </p:nvPicPr>
        <p:blipFill>
          <a:blip r:embed="rId5" cstate="print"/>
          <a:stretch>
            <a:fillRect/>
          </a:stretch>
        </p:blipFill>
        <p:spPr>
          <a:xfrm>
            <a:off x="362871" y="787105"/>
            <a:ext cx="390095" cy="387095"/>
          </a:xfrm>
          <a:prstGeom prst="rect">
            <a:avLst/>
          </a:prstGeom>
        </p:spPr>
      </p:pic>
      <p:pic>
        <p:nvPicPr>
          <p:cNvPr id="6" name="object 6"/>
          <p:cNvPicPr/>
          <p:nvPr/>
        </p:nvPicPr>
        <p:blipFill>
          <a:blip r:embed="rId6" cstate="print"/>
          <a:stretch>
            <a:fillRect/>
          </a:stretch>
        </p:blipFill>
        <p:spPr>
          <a:xfrm>
            <a:off x="2922871" y="787105"/>
            <a:ext cx="387047" cy="387095"/>
          </a:xfrm>
          <a:prstGeom prst="rect">
            <a:avLst/>
          </a:prstGeom>
        </p:spPr>
      </p:pic>
      <p:pic>
        <p:nvPicPr>
          <p:cNvPr id="7" name="object 7"/>
          <p:cNvPicPr/>
          <p:nvPr/>
        </p:nvPicPr>
        <p:blipFill>
          <a:blip r:embed="rId7" cstate="print"/>
          <a:stretch>
            <a:fillRect/>
          </a:stretch>
        </p:blipFill>
        <p:spPr>
          <a:xfrm>
            <a:off x="5470680" y="777961"/>
            <a:ext cx="408380" cy="402336"/>
          </a:xfrm>
          <a:prstGeom prst="rect">
            <a:avLst/>
          </a:prstGeom>
        </p:spPr>
      </p:pic>
      <p:sp>
        <p:nvSpPr>
          <p:cNvPr id="9" name="object 9"/>
          <p:cNvSpPr txBox="1">
            <a:spLocks noGrp="1"/>
          </p:cNvSpPr>
          <p:nvPr>
            <p:ph type="title"/>
          </p:nvPr>
        </p:nvSpPr>
        <p:spPr>
          <a:xfrm>
            <a:off x="319990" y="140177"/>
            <a:ext cx="7488019" cy="460156"/>
          </a:xfrm>
          <a:prstGeom prst="rect">
            <a:avLst/>
          </a:prstGeom>
        </p:spPr>
        <p:txBody>
          <a:bodyPr vert="horz" wrap="square" lIns="0" tIns="135666" rIns="0" bIns="0" rtlCol="0">
            <a:spAutoFit/>
          </a:bodyPr>
          <a:lstStyle/>
          <a:p>
            <a:pPr marL="19685">
              <a:lnSpc>
                <a:spcPct val="100000"/>
              </a:lnSpc>
              <a:spcBef>
                <a:spcPts val="100"/>
              </a:spcBef>
            </a:pPr>
            <a:r>
              <a:rPr sz="2100" b="1" spc="-45" dirty="0">
                <a:latin typeface="Calibri"/>
                <a:cs typeface="Calibri"/>
              </a:rPr>
              <a:t>APPLICATION</a:t>
            </a:r>
            <a:r>
              <a:rPr sz="2100" b="1" spc="60" dirty="0">
                <a:latin typeface="Calibri"/>
                <a:cs typeface="Calibri"/>
              </a:rPr>
              <a:t> </a:t>
            </a:r>
            <a:r>
              <a:rPr sz="2100" b="1" spc="-85" dirty="0">
                <a:latin typeface="Calibri"/>
                <a:cs typeface="Calibri"/>
              </a:rPr>
              <a:t>WORKFLOW</a:t>
            </a:r>
            <a:endParaRPr sz="2100" b="1" dirty="0">
              <a:latin typeface="Calibri"/>
              <a:cs typeface="Calibri"/>
            </a:endParaRPr>
          </a:p>
        </p:txBody>
      </p:sp>
      <p:sp>
        <p:nvSpPr>
          <p:cNvPr id="22" name="object 22"/>
          <p:cNvSpPr txBox="1"/>
          <p:nvPr/>
        </p:nvSpPr>
        <p:spPr>
          <a:xfrm>
            <a:off x="6649349" y="4237591"/>
            <a:ext cx="443865" cy="119380"/>
          </a:xfrm>
          <a:prstGeom prst="rect">
            <a:avLst/>
          </a:prstGeom>
        </p:spPr>
        <p:txBody>
          <a:bodyPr vert="horz" wrap="square" lIns="0" tIns="0" rIns="0" bIns="0" rtlCol="0">
            <a:spAutoFit/>
          </a:bodyPr>
          <a:lstStyle/>
          <a:p>
            <a:pPr marL="12700">
              <a:lnSpc>
                <a:spcPts val="770"/>
              </a:lnSpc>
            </a:pPr>
            <a:r>
              <a:rPr sz="650" spc="-85" dirty="0">
                <a:solidFill>
                  <a:srgbClr val="FFFFFF"/>
                </a:solidFill>
                <a:latin typeface="Courier New"/>
                <a:cs typeface="Courier New"/>
                <a:hlinkClick r:id="rId8"/>
              </a:rPr>
              <a:t>^œn'ea</a:t>
            </a:r>
            <a:r>
              <a:rPr sz="650" spc="-65" dirty="0">
                <a:solidFill>
                  <a:srgbClr val="FFFFFF"/>
                </a:solidFill>
                <a:latin typeface="Courier New"/>
                <a:cs typeface="Courier New"/>
                <a:hlinkClick r:id="rId8"/>
              </a:rPr>
              <a:t> </a:t>
            </a:r>
            <a:r>
              <a:rPr sz="650" spc="-95" dirty="0">
                <a:solidFill>
                  <a:srgbClr val="FFFFFF"/>
                </a:solidFill>
                <a:latin typeface="Courier New"/>
                <a:cs typeface="Courier New"/>
                <a:hlinkClick r:id="rId8"/>
              </a:rPr>
              <a:t>1°nç</a:t>
            </a:r>
            <a:endParaRPr sz="650">
              <a:latin typeface="Courier New"/>
              <a:cs typeface="Courier New"/>
            </a:endParaRPr>
          </a:p>
        </p:txBody>
      </p:sp>
      <p:sp>
        <p:nvSpPr>
          <p:cNvPr id="23" name="object 23"/>
          <p:cNvSpPr txBox="1"/>
          <p:nvPr/>
        </p:nvSpPr>
        <p:spPr>
          <a:xfrm>
            <a:off x="7301886" y="4407891"/>
            <a:ext cx="553720" cy="119380"/>
          </a:xfrm>
          <a:prstGeom prst="rect">
            <a:avLst/>
          </a:prstGeom>
        </p:spPr>
        <p:txBody>
          <a:bodyPr vert="horz" wrap="square" lIns="0" tIns="0" rIns="0" bIns="0" rtlCol="0">
            <a:spAutoFit/>
          </a:bodyPr>
          <a:lstStyle/>
          <a:p>
            <a:pPr marL="12700">
              <a:lnSpc>
                <a:spcPts val="770"/>
              </a:lnSpc>
            </a:pPr>
            <a:r>
              <a:rPr sz="650" spc="-70" dirty="0">
                <a:solidFill>
                  <a:srgbClr val="FFFFFF"/>
                </a:solidFill>
                <a:latin typeface="Courier New"/>
                <a:cs typeface="Courier New"/>
                <a:hlinkClick r:id="rId8"/>
              </a:rPr>
              <a:t>preseutotions</a:t>
            </a:r>
            <a:endParaRPr sz="650">
              <a:latin typeface="Courier New"/>
              <a:cs typeface="Courier New"/>
            </a:endParaRPr>
          </a:p>
        </p:txBody>
      </p:sp>
      <p:sp>
        <p:nvSpPr>
          <p:cNvPr id="10" name="object 10"/>
          <p:cNvSpPr txBox="1"/>
          <p:nvPr/>
        </p:nvSpPr>
        <p:spPr>
          <a:xfrm>
            <a:off x="878531" y="872704"/>
            <a:ext cx="902968" cy="197490"/>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USER</a:t>
            </a:r>
            <a:r>
              <a:rPr sz="1200" b="1" spc="-20" dirty="0">
                <a:latin typeface="Calibri"/>
                <a:cs typeface="Calibri"/>
              </a:rPr>
              <a:t> </a:t>
            </a:r>
            <a:r>
              <a:rPr sz="1200" b="1" spc="-10" dirty="0">
                <a:latin typeface="Calibri"/>
                <a:cs typeface="Calibri"/>
              </a:rPr>
              <a:t>INPUT</a:t>
            </a:r>
            <a:endParaRPr sz="1200" b="1" dirty="0">
              <a:latin typeface="Calibri"/>
              <a:cs typeface="Calibri"/>
            </a:endParaRPr>
          </a:p>
        </p:txBody>
      </p:sp>
      <p:sp>
        <p:nvSpPr>
          <p:cNvPr id="11" name="object 11"/>
          <p:cNvSpPr txBox="1"/>
          <p:nvPr/>
        </p:nvSpPr>
        <p:spPr>
          <a:xfrm>
            <a:off x="3438403" y="872704"/>
            <a:ext cx="1379681" cy="197490"/>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Calibri"/>
                <a:cs typeface="Calibri"/>
              </a:rPr>
              <a:t>REQUEST</a:t>
            </a:r>
            <a:r>
              <a:rPr sz="1200" b="1" spc="25" dirty="0">
                <a:latin typeface="Calibri"/>
                <a:cs typeface="Calibri"/>
              </a:rPr>
              <a:t> </a:t>
            </a:r>
            <a:r>
              <a:rPr sz="1200" b="1" spc="-65" dirty="0">
                <a:latin typeface="Calibri"/>
                <a:cs typeface="Calibri"/>
              </a:rPr>
              <a:t>TO</a:t>
            </a:r>
            <a:r>
              <a:rPr sz="1200" b="1" spc="-15" dirty="0">
                <a:latin typeface="Calibri"/>
                <a:cs typeface="Calibri"/>
              </a:rPr>
              <a:t> </a:t>
            </a:r>
            <a:r>
              <a:rPr sz="1200" b="1" spc="-25" dirty="0">
                <a:latin typeface="Calibri"/>
                <a:cs typeface="Calibri"/>
              </a:rPr>
              <a:t>API</a:t>
            </a:r>
            <a:endParaRPr sz="1200" b="1" dirty="0">
              <a:latin typeface="Calibri"/>
              <a:cs typeface="Calibri"/>
            </a:endParaRPr>
          </a:p>
        </p:txBody>
      </p:sp>
      <p:sp>
        <p:nvSpPr>
          <p:cNvPr id="12" name="object 12"/>
          <p:cNvSpPr txBox="1"/>
          <p:nvPr/>
        </p:nvSpPr>
        <p:spPr>
          <a:xfrm>
            <a:off x="342371" y="1289771"/>
            <a:ext cx="2337435" cy="956095"/>
          </a:xfrm>
          <a:prstGeom prst="rect">
            <a:avLst/>
          </a:prstGeom>
        </p:spPr>
        <p:txBody>
          <a:bodyPr vert="horz" wrap="square" lIns="0" tIns="14604" rIns="0" bIns="0" rtlCol="0">
            <a:spAutoFit/>
          </a:bodyPr>
          <a:lstStyle/>
          <a:p>
            <a:pPr marL="12700" marR="5080" indent="3810">
              <a:lnSpc>
                <a:spcPct val="118400"/>
              </a:lnSpc>
              <a:spcBef>
                <a:spcPts val="114"/>
              </a:spcBef>
            </a:pPr>
            <a:r>
              <a:rPr sz="1050" dirty="0">
                <a:latin typeface="Calibri"/>
                <a:cs typeface="Calibri"/>
              </a:rPr>
              <a:t>The</a:t>
            </a:r>
            <a:r>
              <a:rPr sz="1050" spc="175" dirty="0">
                <a:latin typeface="Calibri"/>
                <a:cs typeface="Calibri"/>
              </a:rPr>
              <a:t> </a:t>
            </a:r>
            <a:r>
              <a:rPr sz="1050" dirty="0">
                <a:latin typeface="Calibri"/>
                <a:cs typeface="Calibri"/>
              </a:rPr>
              <a:t>application</a:t>
            </a:r>
            <a:r>
              <a:rPr sz="1050" spc="165" dirty="0">
                <a:latin typeface="Calibri"/>
                <a:cs typeface="Calibri"/>
              </a:rPr>
              <a:t> </a:t>
            </a:r>
            <a:r>
              <a:rPr sz="1050" dirty="0">
                <a:latin typeface="Calibri"/>
                <a:cs typeface="Calibri"/>
              </a:rPr>
              <a:t>begins</a:t>
            </a:r>
            <a:r>
              <a:rPr sz="1050" spc="145" dirty="0">
                <a:latin typeface="Calibri"/>
                <a:cs typeface="Calibri"/>
              </a:rPr>
              <a:t> </a:t>
            </a:r>
            <a:r>
              <a:rPr sz="1050" dirty="0">
                <a:latin typeface="Calibri"/>
                <a:cs typeface="Calibri"/>
              </a:rPr>
              <a:t>its</a:t>
            </a:r>
            <a:r>
              <a:rPr sz="1050" spc="165" dirty="0">
                <a:latin typeface="Calibri"/>
                <a:cs typeface="Calibri"/>
              </a:rPr>
              <a:t> </a:t>
            </a:r>
            <a:r>
              <a:rPr sz="1050" dirty="0">
                <a:latin typeface="Calibri"/>
                <a:cs typeface="Calibri"/>
              </a:rPr>
              <a:t>workflow</a:t>
            </a:r>
            <a:r>
              <a:rPr sz="1050" spc="140" dirty="0">
                <a:latin typeface="Calibri"/>
                <a:cs typeface="Calibri"/>
              </a:rPr>
              <a:t> </a:t>
            </a:r>
            <a:r>
              <a:rPr sz="1050" dirty="0">
                <a:latin typeface="Calibri"/>
                <a:cs typeface="Calibri"/>
              </a:rPr>
              <a:t>when</a:t>
            </a:r>
            <a:r>
              <a:rPr sz="1050" spc="155" dirty="0">
                <a:latin typeface="Calibri"/>
                <a:cs typeface="Calibri"/>
              </a:rPr>
              <a:t> </a:t>
            </a:r>
            <a:r>
              <a:rPr sz="1050" spc="-25" dirty="0">
                <a:latin typeface="Calibri"/>
                <a:cs typeface="Calibri"/>
              </a:rPr>
              <a:t>the</a:t>
            </a:r>
            <a:r>
              <a:rPr sz="1050" spc="500" dirty="0">
                <a:latin typeface="Calibri"/>
                <a:cs typeface="Calibri"/>
              </a:rPr>
              <a:t> </a:t>
            </a:r>
            <a:r>
              <a:rPr sz="1050" dirty="0">
                <a:latin typeface="Calibri"/>
                <a:cs typeface="Calibri"/>
              </a:rPr>
              <a:t>user</a:t>
            </a:r>
            <a:r>
              <a:rPr sz="1050" spc="110" dirty="0">
                <a:latin typeface="Calibri"/>
                <a:cs typeface="Calibri"/>
              </a:rPr>
              <a:t> </a:t>
            </a:r>
            <a:r>
              <a:rPr sz="1050" dirty="0">
                <a:latin typeface="Calibri"/>
                <a:cs typeface="Calibri"/>
              </a:rPr>
              <a:t>enters</a:t>
            </a:r>
            <a:r>
              <a:rPr sz="1050" spc="165" dirty="0">
                <a:latin typeface="Calibri"/>
                <a:cs typeface="Calibri"/>
              </a:rPr>
              <a:t> </a:t>
            </a:r>
            <a:r>
              <a:rPr sz="1050" dirty="0">
                <a:latin typeface="Calibri"/>
                <a:cs typeface="Calibri"/>
              </a:rPr>
              <a:t>the</a:t>
            </a:r>
            <a:r>
              <a:rPr sz="1050" spc="110" dirty="0">
                <a:latin typeface="Calibri"/>
                <a:cs typeface="Calibri"/>
              </a:rPr>
              <a:t> </a:t>
            </a:r>
            <a:r>
              <a:rPr sz="1050" dirty="0">
                <a:latin typeface="Calibri"/>
                <a:cs typeface="Calibri"/>
              </a:rPr>
              <a:t>desired</a:t>
            </a:r>
            <a:r>
              <a:rPr sz="1050" spc="175" dirty="0">
                <a:latin typeface="Calibri"/>
                <a:cs typeface="Calibri"/>
              </a:rPr>
              <a:t> </a:t>
            </a:r>
            <a:r>
              <a:rPr sz="1050" dirty="0">
                <a:latin typeface="Calibri"/>
                <a:cs typeface="Calibri"/>
              </a:rPr>
              <a:t>city</a:t>
            </a:r>
            <a:r>
              <a:rPr sz="1050" spc="80" dirty="0">
                <a:latin typeface="Calibri"/>
                <a:cs typeface="Calibri"/>
              </a:rPr>
              <a:t> </a:t>
            </a:r>
            <a:r>
              <a:rPr sz="1050" dirty="0">
                <a:latin typeface="Calibri"/>
                <a:cs typeface="Calibri"/>
              </a:rPr>
              <a:t>name</a:t>
            </a:r>
            <a:r>
              <a:rPr sz="1050" spc="150" dirty="0">
                <a:latin typeface="Calibri"/>
                <a:cs typeface="Calibri"/>
              </a:rPr>
              <a:t> </a:t>
            </a:r>
            <a:r>
              <a:rPr sz="1050" dirty="0">
                <a:latin typeface="Calibri"/>
                <a:cs typeface="Calibri"/>
              </a:rPr>
              <a:t>into</a:t>
            </a:r>
            <a:r>
              <a:rPr sz="1050" spc="150" dirty="0">
                <a:latin typeface="Calibri"/>
                <a:cs typeface="Calibri"/>
              </a:rPr>
              <a:t> </a:t>
            </a:r>
            <a:r>
              <a:rPr sz="1050" dirty="0">
                <a:latin typeface="Calibri"/>
                <a:cs typeface="Calibri"/>
              </a:rPr>
              <a:t>the</a:t>
            </a:r>
            <a:r>
              <a:rPr sz="1050" spc="150" dirty="0">
                <a:latin typeface="Calibri"/>
                <a:cs typeface="Calibri"/>
              </a:rPr>
              <a:t> </a:t>
            </a:r>
            <a:r>
              <a:rPr sz="1050" spc="-10" dirty="0">
                <a:latin typeface="Calibri"/>
                <a:cs typeface="Calibri"/>
              </a:rPr>
              <a:t>input</a:t>
            </a:r>
            <a:r>
              <a:rPr sz="1050" spc="500" dirty="0">
                <a:latin typeface="Calibri"/>
                <a:cs typeface="Calibri"/>
              </a:rPr>
              <a:t> </a:t>
            </a:r>
            <a:r>
              <a:rPr sz="1050" dirty="0">
                <a:latin typeface="Calibri"/>
                <a:cs typeface="Calibri"/>
              </a:rPr>
              <a:t>field,</a:t>
            </a:r>
            <a:r>
              <a:rPr sz="1050" spc="135" dirty="0">
                <a:latin typeface="Calibri"/>
                <a:cs typeface="Calibri"/>
              </a:rPr>
              <a:t> </a:t>
            </a:r>
            <a:r>
              <a:rPr sz="1050" dirty="0">
                <a:latin typeface="Calibri"/>
                <a:cs typeface="Calibri"/>
              </a:rPr>
              <a:t>initiating</a:t>
            </a:r>
            <a:r>
              <a:rPr sz="1050" spc="114" dirty="0">
                <a:latin typeface="Calibri"/>
                <a:cs typeface="Calibri"/>
              </a:rPr>
              <a:t> </a:t>
            </a:r>
            <a:r>
              <a:rPr sz="1050" dirty="0">
                <a:latin typeface="Calibri"/>
                <a:cs typeface="Calibri"/>
              </a:rPr>
              <a:t>the</a:t>
            </a:r>
            <a:r>
              <a:rPr sz="1050" spc="130" dirty="0">
                <a:latin typeface="Calibri"/>
                <a:cs typeface="Calibri"/>
              </a:rPr>
              <a:t> </a:t>
            </a:r>
            <a:r>
              <a:rPr sz="1050" dirty="0">
                <a:latin typeface="Calibri"/>
                <a:cs typeface="Calibri"/>
              </a:rPr>
              <a:t>process</a:t>
            </a:r>
            <a:r>
              <a:rPr sz="1050" spc="90" dirty="0">
                <a:latin typeface="Calibri"/>
                <a:cs typeface="Calibri"/>
              </a:rPr>
              <a:t> </a:t>
            </a:r>
            <a:r>
              <a:rPr sz="1050" dirty="0">
                <a:latin typeface="Calibri"/>
                <a:cs typeface="Calibri"/>
              </a:rPr>
              <a:t>for</a:t>
            </a:r>
            <a:r>
              <a:rPr sz="1050" spc="130" dirty="0">
                <a:latin typeface="Calibri"/>
                <a:cs typeface="Calibri"/>
              </a:rPr>
              <a:t> </a:t>
            </a:r>
            <a:r>
              <a:rPr sz="1050" dirty="0">
                <a:latin typeface="Calibri"/>
                <a:cs typeface="Calibri"/>
              </a:rPr>
              <a:t>retrieving</a:t>
            </a:r>
            <a:r>
              <a:rPr sz="1050" spc="140" dirty="0">
                <a:latin typeface="Calibri"/>
                <a:cs typeface="Calibri"/>
              </a:rPr>
              <a:t> </a:t>
            </a:r>
            <a:r>
              <a:rPr sz="1050" spc="-10" dirty="0">
                <a:latin typeface="Calibri"/>
                <a:cs typeface="Calibri"/>
              </a:rPr>
              <a:t>weather</a:t>
            </a:r>
            <a:r>
              <a:rPr sz="1050" spc="500" dirty="0">
                <a:latin typeface="Calibri"/>
                <a:cs typeface="Calibri"/>
              </a:rPr>
              <a:t> </a:t>
            </a:r>
            <a:r>
              <a:rPr sz="1050" spc="-10" dirty="0">
                <a:latin typeface="Calibri"/>
                <a:cs typeface="Calibri"/>
              </a:rPr>
              <a:t>information.</a:t>
            </a:r>
            <a:endParaRPr sz="1050" dirty="0">
              <a:latin typeface="Calibri"/>
              <a:cs typeface="Calibri"/>
            </a:endParaRPr>
          </a:p>
        </p:txBody>
      </p:sp>
      <p:sp>
        <p:nvSpPr>
          <p:cNvPr id="13" name="object 13"/>
          <p:cNvSpPr txBox="1"/>
          <p:nvPr/>
        </p:nvSpPr>
        <p:spPr>
          <a:xfrm>
            <a:off x="2898858" y="1289771"/>
            <a:ext cx="2230120" cy="956095"/>
          </a:xfrm>
          <a:prstGeom prst="rect">
            <a:avLst/>
          </a:prstGeom>
        </p:spPr>
        <p:txBody>
          <a:bodyPr vert="horz" wrap="square" lIns="0" tIns="14604" rIns="0" bIns="0" rtlCol="0">
            <a:spAutoFit/>
          </a:bodyPr>
          <a:lstStyle/>
          <a:p>
            <a:pPr marL="12700" marR="5080">
              <a:lnSpc>
                <a:spcPct val="118400"/>
              </a:lnSpc>
              <a:spcBef>
                <a:spcPts val="114"/>
              </a:spcBef>
            </a:pPr>
            <a:r>
              <a:rPr sz="1050" dirty="0">
                <a:latin typeface="Calibri"/>
                <a:cs typeface="Calibri"/>
              </a:rPr>
              <a:t>Once</a:t>
            </a:r>
            <a:r>
              <a:rPr sz="1050" spc="135" dirty="0">
                <a:latin typeface="Calibri"/>
                <a:cs typeface="Calibri"/>
              </a:rPr>
              <a:t> </a:t>
            </a:r>
            <a:r>
              <a:rPr sz="1050" dirty="0">
                <a:latin typeface="Calibri"/>
                <a:cs typeface="Calibri"/>
              </a:rPr>
              <a:t>the</a:t>
            </a:r>
            <a:r>
              <a:rPr sz="1050" spc="135" dirty="0">
                <a:latin typeface="Calibri"/>
                <a:cs typeface="Calibri"/>
              </a:rPr>
              <a:t> </a:t>
            </a:r>
            <a:r>
              <a:rPr sz="1050" dirty="0">
                <a:latin typeface="Calibri"/>
                <a:cs typeface="Calibri"/>
              </a:rPr>
              <a:t>user</a:t>
            </a:r>
            <a:r>
              <a:rPr sz="1050" spc="140" dirty="0">
                <a:latin typeface="Calibri"/>
                <a:cs typeface="Calibri"/>
              </a:rPr>
              <a:t> </a:t>
            </a:r>
            <a:r>
              <a:rPr sz="1050" dirty="0">
                <a:latin typeface="Calibri"/>
                <a:cs typeface="Calibri"/>
              </a:rPr>
              <a:t>clicks</a:t>
            </a:r>
            <a:r>
              <a:rPr sz="1050" spc="120" dirty="0">
                <a:latin typeface="Calibri"/>
                <a:cs typeface="Calibri"/>
              </a:rPr>
              <a:t> </a:t>
            </a:r>
            <a:r>
              <a:rPr sz="1050" dirty="0">
                <a:latin typeface="Calibri"/>
                <a:cs typeface="Calibri"/>
              </a:rPr>
              <a:t>the</a:t>
            </a:r>
            <a:r>
              <a:rPr sz="1050" spc="135" dirty="0">
                <a:latin typeface="Calibri"/>
                <a:cs typeface="Calibri"/>
              </a:rPr>
              <a:t> </a:t>
            </a:r>
            <a:r>
              <a:rPr sz="1050" dirty="0">
                <a:latin typeface="Calibri"/>
                <a:cs typeface="Calibri"/>
              </a:rPr>
              <a:t>'Get</a:t>
            </a:r>
            <a:r>
              <a:rPr sz="1050" spc="85" dirty="0">
                <a:latin typeface="Calibri"/>
                <a:cs typeface="Calibri"/>
              </a:rPr>
              <a:t> </a:t>
            </a:r>
            <a:r>
              <a:rPr sz="1050" dirty="0">
                <a:latin typeface="Calibri"/>
                <a:cs typeface="Calibri"/>
              </a:rPr>
              <a:t>Weather’</a:t>
            </a:r>
            <a:r>
              <a:rPr sz="1050" spc="170" dirty="0">
                <a:latin typeface="Calibri"/>
                <a:cs typeface="Calibri"/>
              </a:rPr>
              <a:t> </a:t>
            </a:r>
            <a:r>
              <a:rPr sz="1050" spc="-10" dirty="0">
                <a:latin typeface="Calibri"/>
                <a:cs typeface="Calibri"/>
              </a:rPr>
              <a:t>button,</a:t>
            </a:r>
            <a:r>
              <a:rPr sz="1050" spc="500" dirty="0">
                <a:latin typeface="Calibri"/>
                <a:cs typeface="Calibri"/>
              </a:rPr>
              <a:t> </a:t>
            </a:r>
            <a:r>
              <a:rPr sz="1050" dirty="0">
                <a:latin typeface="Calibri"/>
                <a:cs typeface="Calibri"/>
              </a:rPr>
              <a:t>the</a:t>
            </a:r>
            <a:r>
              <a:rPr sz="1050" spc="190" dirty="0">
                <a:latin typeface="Calibri"/>
                <a:cs typeface="Calibri"/>
              </a:rPr>
              <a:t> </a:t>
            </a:r>
            <a:r>
              <a:rPr sz="1050" dirty="0">
                <a:latin typeface="Calibri"/>
                <a:cs typeface="Calibri"/>
              </a:rPr>
              <a:t>application</a:t>
            </a:r>
            <a:r>
              <a:rPr sz="1050" spc="210" dirty="0">
                <a:latin typeface="Calibri"/>
                <a:cs typeface="Calibri"/>
              </a:rPr>
              <a:t> </a:t>
            </a:r>
            <a:r>
              <a:rPr sz="1050" dirty="0">
                <a:latin typeface="Calibri"/>
                <a:cs typeface="Calibri"/>
              </a:rPr>
              <a:t>sends</a:t>
            </a:r>
            <a:r>
              <a:rPr sz="1050" spc="204" dirty="0">
                <a:latin typeface="Calibri"/>
                <a:cs typeface="Calibri"/>
              </a:rPr>
              <a:t> </a:t>
            </a:r>
            <a:r>
              <a:rPr sz="1050" dirty="0">
                <a:latin typeface="Calibri"/>
                <a:cs typeface="Calibri"/>
              </a:rPr>
              <a:t>an</a:t>
            </a:r>
            <a:r>
              <a:rPr sz="1050" spc="150" dirty="0">
                <a:latin typeface="Calibri"/>
                <a:cs typeface="Calibri"/>
              </a:rPr>
              <a:t> </a:t>
            </a:r>
            <a:r>
              <a:rPr sz="1050" dirty="0">
                <a:latin typeface="Calibri"/>
                <a:cs typeface="Calibri"/>
              </a:rPr>
              <a:t>HTTP</a:t>
            </a:r>
            <a:r>
              <a:rPr sz="1050" spc="145" dirty="0">
                <a:latin typeface="Calibri"/>
                <a:cs typeface="Calibri"/>
              </a:rPr>
              <a:t> </a:t>
            </a:r>
            <a:r>
              <a:rPr sz="1050" dirty="0">
                <a:latin typeface="Calibri"/>
                <a:cs typeface="Calibri"/>
              </a:rPr>
              <a:t>request</a:t>
            </a:r>
            <a:r>
              <a:rPr sz="1050" spc="150" dirty="0">
                <a:latin typeface="Calibri"/>
                <a:cs typeface="Calibri"/>
              </a:rPr>
              <a:t> </a:t>
            </a:r>
            <a:r>
              <a:rPr sz="1050" dirty="0">
                <a:latin typeface="Calibri"/>
                <a:cs typeface="Calibri"/>
              </a:rPr>
              <a:t>to</a:t>
            </a:r>
            <a:r>
              <a:rPr sz="1050" spc="135" dirty="0">
                <a:latin typeface="Calibri"/>
                <a:cs typeface="Calibri"/>
              </a:rPr>
              <a:t> </a:t>
            </a:r>
            <a:r>
              <a:rPr sz="1050" spc="-25" dirty="0">
                <a:latin typeface="Calibri"/>
                <a:cs typeface="Calibri"/>
              </a:rPr>
              <a:t>the</a:t>
            </a:r>
            <a:r>
              <a:rPr sz="1050" spc="500" dirty="0">
                <a:latin typeface="Calibri"/>
                <a:cs typeface="Calibri"/>
              </a:rPr>
              <a:t> </a:t>
            </a:r>
            <a:r>
              <a:rPr sz="1050" dirty="0">
                <a:latin typeface="Calibri"/>
                <a:cs typeface="Calibri"/>
              </a:rPr>
              <a:t>OpenWeatherMap</a:t>
            </a:r>
            <a:r>
              <a:rPr sz="1050" spc="60" dirty="0">
                <a:latin typeface="Calibri"/>
                <a:cs typeface="Calibri"/>
              </a:rPr>
              <a:t> </a:t>
            </a:r>
            <a:r>
              <a:rPr sz="1050" spc="10" dirty="0">
                <a:latin typeface="Calibri"/>
                <a:cs typeface="Calibri"/>
              </a:rPr>
              <a:t>API,</a:t>
            </a:r>
            <a:r>
              <a:rPr sz="1050" spc="55" dirty="0">
                <a:latin typeface="Calibri"/>
                <a:cs typeface="Calibri"/>
              </a:rPr>
              <a:t> </a:t>
            </a:r>
            <a:r>
              <a:rPr sz="1050" spc="10" dirty="0">
                <a:latin typeface="Calibri"/>
                <a:cs typeface="Calibri"/>
              </a:rPr>
              <a:t>which</a:t>
            </a:r>
            <a:r>
              <a:rPr sz="1050" spc="145" dirty="0">
                <a:latin typeface="Calibri"/>
                <a:cs typeface="Calibri"/>
              </a:rPr>
              <a:t> </a:t>
            </a:r>
            <a:r>
              <a:rPr sz="1050" spc="10" dirty="0">
                <a:latin typeface="Calibri"/>
                <a:cs typeface="Calibri"/>
              </a:rPr>
              <a:t>is</a:t>
            </a:r>
            <a:r>
              <a:rPr sz="1050" spc="160" dirty="0">
                <a:latin typeface="Calibri"/>
                <a:cs typeface="Calibri"/>
              </a:rPr>
              <a:t> </a:t>
            </a:r>
            <a:r>
              <a:rPr sz="1050" spc="10" dirty="0">
                <a:latin typeface="Calibri"/>
                <a:cs typeface="Calibri"/>
              </a:rPr>
              <a:t>crucial</a:t>
            </a:r>
            <a:r>
              <a:rPr sz="1050" spc="35" dirty="0">
                <a:latin typeface="Calibri"/>
                <a:cs typeface="Calibri"/>
              </a:rPr>
              <a:t> </a:t>
            </a:r>
            <a:r>
              <a:rPr sz="1050" spc="-25" dirty="0">
                <a:latin typeface="Calibri"/>
                <a:cs typeface="Calibri"/>
              </a:rPr>
              <a:t>for</a:t>
            </a:r>
            <a:r>
              <a:rPr sz="1050" spc="500" dirty="0">
                <a:latin typeface="Calibri"/>
                <a:cs typeface="Calibri"/>
              </a:rPr>
              <a:t> </a:t>
            </a:r>
            <a:r>
              <a:rPr sz="1050" dirty="0">
                <a:latin typeface="Calibri"/>
                <a:cs typeface="Calibri"/>
              </a:rPr>
              <a:t>fetching</a:t>
            </a:r>
            <a:r>
              <a:rPr sz="1050" spc="185" dirty="0">
                <a:latin typeface="Calibri"/>
                <a:cs typeface="Calibri"/>
              </a:rPr>
              <a:t> </a:t>
            </a:r>
            <a:r>
              <a:rPr sz="1050" dirty="0">
                <a:latin typeface="Calibri"/>
                <a:cs typeface="Calibri"/>
              </a:rPr>
              <a:t>real-time</a:t>
            </a:r>
            <a:r>
              <a:rPr sz="1050" spc="210" dirty="0">
                <a:latin typeface="Calibri"/>
                <a:cs typeface="Calibri"/>
              </a:rPr>
              <a:t> </a:t>
            </a:r>
            <a:r>
              <a:rPr sz="1050" dirty="0">
                <a:latin typeface="Calibri"/>
                <a:cs typeface="Calibri"/>
              </a:rPr>
              <a:t>weather</a:t>
            </a:r>
            <a:r>
              <a:rPr sz="1050" spc="200" dirty="0">
                <a:latin typeface="Calibri"/>
                <a:cs typeface="Calibri"/>
              </a:rPr>
              <a:t> </a:t>
            </a:r>
            <a:r>
              <a:rPr sz="1050" spc="-10" dirty="0">
                <a:latin typeface="Calibri"/>
                <a:cs typeface="Calibri"/>
              </a:rPr>
              <a:t>data.</a:t>
            </a:r>
            <a:endParaRPr sz="1050" dirty="0">
              <a:latin typeface="Calibri"/>
              <a:cs typeface="Calibri"/>
            </a:endParaRPr>
          </a:p>
        </p:txBody>
      </p:sp>
      <p:sp>
        <p:nvSpPr>
          <p:cNvPr id="14" name="object 14"/>
          <p:cNvSpPr txBox="1"/>
          <p:nvPr/>
        </p:nvSpPr>
        <p:spPr>
          <a:xfrm>
            <a:off x="878216" y="2655922"/>
            <a:ext cx="1251897" cy="19749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DATA</a:t>
            </a:r>
            <a:r>
              <a:rPr sz="1200" b="1" spc="-35" dirty="0">
                <a:latin typeface="Calibri"/>
                <a:cs typeface="Calibri"/>
              </a:rPr>
              <a:t> </a:t>
            </a:r>
            <a:r>
              <a:rPr sz="1200" b="1" spc="-10" dirty="0">
                <a:latin typeface="Calibri"/>
                <a:cs typeface="Calibri"/>
              </a:rPr>
              <a:t>PARSING</a:t>
            </a:r>
            <a:endParaRPr sz="1200" b="1" dirty="0">
              <a:latin typeface="Calibri"/>
              <a:cs typeface="Calibri"/>
            </a:endParaRPr>
          </a:p>
        </p:txBody>
      </p:sp>
      <p:sp>
        <p:nvSpPr>
          <p:cNvPr id="15" name="object 15"/>
          <p:cNvSpPr txBox="1"/>
          <p:nvPr/>
        </p:nvSpPr>
        <p:spPr>
          <a:xfrm>
            <a:off x="3438403" y="2674972"/>
            <a:ext cx="1791138" cy="197490"/>
          </a:xfrm>
          <a:prstGeom prst="rect">
            <a:avLst/>
          </a:prstGeom>
        </p:spPr>
        <p:txBody>
          <a:bodyPr vert="horz" wrap="square" lIns="0" tIns="12700" rIns="0" bIns="0" rtlCol="0">
            <a:spAutoFit/>
          </a:bodyPr>
          <a:lstStyle/>
          <a:p>
            <a:pPr marL="12700">
              <a:lnSpc>
                <a:spcPct val="100000"/>
              </a:lnSpc>
              <a:spcBef>
                <a:spcPts val="100"/>
              </a:spcBef>
            </a:pPr>
            <a:r>
              <a:rPr sz="1200" b="1" spc="75" dirty="0">
                <a:latin typeface="Calibri"/>
                <a:cs typeface="Calibri"/>
              </a:rPr>
              <a:t>DISPLAY</a:t>
            </a:r>
            <a:r>
              <a:rPr sz="1200" b="1" spc="85" dirty="0">
                <a:latin typeface="Calibri"/>
                <a:cs typeface="Calibri"/>
              </a:rPr>
              <a:t> </a:t>
            </a:r>
            <a:r>
              <a:rPr sz="1200" b="1" spc="-10" dirty="0">
                <a:latin typeface="Calibri"/>
                <a:cs typeface="Calibri"/>
              </a:rPr>
              <a:t>INFORMATION</a:t>
            </a:r>
            <a:endParaRPr sz="1200" dirty="0">
              <a:latin typeface="Calibri"/>
              <a:cs typeface="Calibri"/>
            </a:endParaRPr>
          </a:p>
        </p:txBody>
      </p:sp>
      <p:sp>
        <p:nvSpPr>
          <p:cNvPr id="16" name="object 16"/>
          <p:cNvSpPr txBox="1"/>
          <p:nvPr/>
        </p:nvSpPr>
        <p:spPr>
          <a:xfrm>
            <a:off x="344552" y="3063593"/>
            <a:ext cx="2331085" cy="959302"/>
          </a:xfrm>
          <a:prstGeom prst="rect">
            <a:avLst/>
          </a:prstGeom>
        </p:spPr>
        <p:txBody>
          <a:bodyPr vert="horz" wrap="square" lIns="0" tIns="17780" rIns="0" bIns="0" rtlCol="0">
            <a:spAutoFit/>
          </a:bodyPr>
          <a:lstStyle/>
          <a:p>
            <a:pPr marL="12700" marR="5080" indent="635">
              <a:lnSpc>
                <a:spcPct val="118400"/>
              </a:lnSpc>
              <a:spcBef>
                <a:spcPts val="140"/>
              </a:spcBef>
            </a:pPr>
            <a:r>
              <a:rPr lang="en-GB" sz="1050" dirty="0">
                <a:latin typeface="Calibri"/>
                <a:cs typeface="Calibri"/>
              </a:rPr>
              <a:t>The</a:t>
            </a:r>
            <a:r>
              <a:rPr lang="en-GB" sz="1050" spc="150" dirty="0">
                <a:latin typeface="Calibri"/>
                <a:cs typeface="Calibri"/>
              </a:rPr>
              <a:t> </a:t>
            </a:r>
            <a:r>
              <a:rPr lang="en-GB" sz="1050" dirty="0">
                <a:latin typeface="Calibri"/>
                <a:cs typeface="Calibri"/>
              </a:rPr>
              <a:t>application</a:t>
            </a:r>
            <a:r>
              <a:rPr lang="en-GB" sz="1050" spc="180" dirty="0">
                <a:latin typeface="Calibri"/>
                <a:cs typeface="Calibri"/>
              </a:rPr>
              <a:t> </a:t>
            </a:r>
            <a:r>
              <a:rPr lang="en-GB" sz="1050" dirty="0">
                <a:latin typeface="Calibri"/>
                <a:cs typeface="Calibri"/>
              </a:rPr>
              <a:t>parses</a:t>
            </a:r>
            <a:r>
              <a:rPr lang="en-GB" sz="1050" spc="145" dirty="0">
                <a:latin typeface="Calibri"/>
                <a:cs typeface="Calibri"/>
              </a:rPr>
              <a:t> </a:t>
            </a:r>
            <a:r>
              <a:rPr lang="en-GB" sz="1050" dirty="0">
                <a:latin typeface="Calibri"/>
                <a:cs typeface="Calibri"/>
              </a:rPr>
              <a:t>the</a:t>
            </a:r>
            <a:r>
              <a:rPr lang="en-GB" sz="1050" spc="105" dirty="0">
                <a:latin typeface="Calibri"/>
                <a:cs typeface="Calibri"/>
              </a:rPr>
              <a:t> </a:t>
            </a:r>
            <a:r>
              <a:rPr lang="en-GB" sz="1050" spc="55" dirty="0">
                <a:latin typeface="Calibri"/>
                <a:cs typeface="Calibri"/>
              </a:rPr>
              <a:t>JSON</a:t>
            </a:r>
            <a:r>
              <a:rPr lang="en-GB" sz="1050" spc="155" dirty="0">
                <a:latin typeface="Calibri"/>
                <a:cs typeface="Calibri"/>
              </a:rPr>
              <a:t> </a:t>
            </a:r>
            <a:r>
              <a:rPr lang="en-GB" sz="1050" dirty="0">
                <a:latin typeface="Calibri"/>
                <a:cs typeface="Calibri"/>
              </a:rPr>
              <a:t>payload</a:t>
            </a:r>
            <a:r>
              <a:rPr lang="en-GB" sz="1050" spc="145" dirty="0">
                <a:latin typeface="Calibri"/>
                <a:cs typeface="Calibri"/>
              </a:rPr>
              <a:t> </a:t>
            </a:r>
            <a:r>
              <a:rPr lang="en-GB" sz="1050" spc="-25" dirty="0">
                <a:latin typeface="Calibri"/>
                <a:cs typeface="Calibri"/>
              </a:rPr>
              <a:t>to</a:t>
            </a:r>
            <a:r>
              <a:rPr lang="en-GB" sz="1050" spc="500" dirty="0">
                <a:latin typeface="Calibri"/>
                <a:cs typeface="Calibri"/>
              </a:rPr>
              <a:t> </a:t>
            </a:r>
            <a:r>
              <a:rPr lang="en-GB" sz="1050" dirty="0">
                <a:latin typeface="Calibri"/>
                <a:cs typeface="Calibri"/>
              </a:rPr>
              <a:t>extract</a:t>
            </a:r>
            <a:r>
              <a:rPr lang="en-GB" sz="1050" spc="160" dirty="0">
                <a:latin typeface="Calibri"/>
                <a:cs typeface="Calibri"/>
              </a:rPr>
              <a:t> </a:t>
            </a:r>
            <a:r>
              <a:rPr lang="en-GB" sz="1050" dirty="0">
                <a:latin typeface="Calibri"/>
                <a:cs typeface="Calibri"/>
              </a:rPr>
              <a:t>key</a:t>
            </a:r>
            <a:r>
              <a:rPr lang="en-GB" sz="1050" spc="110" dirty="0">
                <a:latin typeface="Calibri"/>
                <a:cs typeface="Calibri"/>
              </a:rPr>
              <a:t> </a:t>
            </a:r>
            <a:r>
              <a:rPr lang="en-GB" sz="1050" dirty="0">
                <a:latin typeface="Calibri"/>
                <a:cs typeface="Calibri"/>
              </a:rPr>
              <a:t>information</a:t>
            </a:r>
            <a:r>
              <a:rPr lang="en-GB" sz="1050" spc="200" dirty="0">
                <a:latin typeface="Calibri"/>
                <a:cs typeface="Calibri"/>
              </a:rPr>
              <a:t> </a:t>
            </a:r>
            <a:r>
              <a:rPr lang="en-GB" sz="1050" dirty="0">
                <a:latin typeface="Calibri"/>
                <a:cs typeface="Calibri"/>
              </a:rPr>
              <a:t>such</a:t>
            </a:r>
            <a:r>
              <a:rPr lang="en-GB" sz="1050" spc="165" dirty="0">
                <a:latin typeface="Calibri"/>
                <a:cs typeface="Calibri"/>
              </a:rPr>
              <a:t> </a:t>
            </a:r>
            <a:r>
              <a:rPr lang="en-GB" sz="1050" dirty="0">
                <a:latin typeface="Calibri"/>
                <a:cs typeface="Calibri"/>
              </a:rPr>
              <a:t>as</a:t>
            </a:r>
            <a:r>
              <a:rPr lang="en-GB" sz="1050" spc="150" dirty="0">
                <a:latin typeface="Calibri"/>
                <a:cs typeface="Calibri"/>
              </a:rPr>
              <a:t> </a:t>
            </a:r>
            <a:r>
              <a:rPr lang="en-GB" sz="1050" dirty="0">
                <a:solidFill>
                  <a:srgbClr val="161616"/>
                </a:solidFill>
                <a:latin typeface="Calibri"/>
                <a:cs typeface="Calibri"/>
              </a:rPr>
              <a:t>the</a:t>
            </a:r>
            <a:r>
              <a:rPr lang="en-GB" sz="1050" spc="155" dirty="0">
                <a:solidFill>
                  <a:srgbClr val="161616"/>
                </a:solidFill>
                <a:latin typeface="Calibri"/>
                <a:cs typeface="Calibri"/>
              </a:rPr>
              <a:t> </a:t>
            </a:r>
            <a:r>
              <a:rPr lang="en-GB" sz="1050" spc="-10" dirty="0">
                <a:latin typeface="Calibri"/>
                <a:cs typeface="Calibri"/>
              </a:rPr>
              <a:t>current</a:t>
            </a:r>
            <a:r>
              <a:rPr lang="en-GB" sz="1050" spc="500" dirty="0">
                <a:latin typeface="Calibri"/>
                <a:cs typeface="Calibri"/>
              </a:rPr>
              <a:t> </a:t>
            </a:r>
            <a:r>
              <a:rPr lang="en-GB" sz="1050" dirty="0">
                <a:latin typeface="Calibri"/>
                <a:cs typeface="Calibri"/>
              </a:rPr>
              <a:t>temperature,</a:t>
            </a:r>
            <a:r>
              <a:rPr lang="en-GB" sz="1050" spc="150" dirty="0">
                <a:latin typeface="Calibri"/>
                <a:cs typeface="Calibri"/>
              </a:rPr>
              <a:t> </a:t>
            </a:r>
            <a:r>
              <a:rPr lang="en-GB" sz="1050" dirty="0">
                <a:latin typeface="Calibri"/>
                <a:cs typeface="Calibri"/>
              </a:rPr>
              <a:t>weather</a:t>
            </a:r>
            <a:r>
              <a:rPr lang="en-GB" sz="1050" spc="185" dirty="0">
                <a:latin typeface="Calibri"/>
                <a:cs typeface="Calibri"/>
              </a:rPr>
              <a:t> </a:t>
            </a:r>
            <a:r>
              <a:rPr lang="en-GB" sz="1050" dirty="0">
                <a:latin typeface="Calibri"/>
                <a:cs typeface="Calibri"/>
              </a:rPr>
              <a:t>description,</a:t>
            </a:r>
            <a:r>
              <a:rPr lang="en-GB" sz="1050" spc="210" dirty="0">
                <a:latin typeface="Calibri"/>
                <a:cs typeface="Calibri"/>
              </a:rPr>
              <a:t> </a:t>
            </a:r>
            <a:r>
              <a:rPr lang="en-GB" sz="1050" dirty="0">
                <a:latin typeface="Calibri"/>
                <a:cs typeface="Calibri"/>
              </a:rPr>
              <a:t>and</a:t>
            </a:r>
            <a:r>
              <a:rPr lang="en-GB" sz="1050" spc="150" dirty="0">
                <a:latin typeface="Calibri"/>
                <a:cs typeface="Calibri"/>
              </a:rPr>
              <a:t> </a:t>
            </a:r>
            <a:r>
              <a:rPr lang="en-GB" sz="1050" spc="-10" dirty="0">
                <a:latin typeface="Calibri"/>
                <a:cs typeface="Calibri"/>
              </a:rPr>
              <a:t>condition</a:t>
            </a:r>
            <a:r>
              <a:rPr lang="en-GB" sz="1050" spc="500" dirty="0">
                <a:latin typeface="Calibri"/>
                <a:cs typeface="Calibri"/>
              </a:rPr>
              <a:t> </a:t>
            </a:r>
            <a:r>
              <a:rPr lang="en-GB" sz="1050" dirty="0">
                <a:latin typeface="Calibri"/>
                <a:cs typeface="Calibri"/>
              </a:rPr>
              <a:t>codes</a:t>
            </a:r>
            <a:r>
              <a:rPr lang="en-GB" sz="1050" spc="135" dirty="0">
                <a:latin typeface="Calibri"/>
                <a:cs typeface="Calibri"/>
              </a:rPr>
              <a:t> </a:t>
            </a:r>
            <a:r>
              <a:rPr lang="en-GB" sz="1050" dirty="0">
                <a:latin typeface="Calibri"/>
                <a:cs typeface="Calibri"/>
              </a:rPr>
              <a:t>for</a:t>
            </a:r>
            <a:r>
              <a:rPr lang="en-GB" sz="1050" spc="135" dirty="0">
                <a:latin typeface="Calibri"/>
                <a:cs typeface="Calibri"/>
              </a:rPr>
              <a:t> </a:t>
            </a:r>
            <a:r>
              <a:rPr lang="en-GB" sz="1050" dirty="0">
                <a:latin typeface="Calibri"/>
                <a:cs typeface="Calibri"/>
              </a:rPr>
              <a:t>further</a:t>
            </a:r>
            <a:r>
              <a:rPr lang="en-GB" sz="1050" spc="120" dirty="0">
                <a:latin typeface="Calibri"/>
                <a:cs typeface="Calibri"/>
              </a:rPr>
              <a:t> </a:t>
            </a:r>
            <a:r>
              <a:rPr lang="en-GB" sz="1050" spc="-10" dirty="0">
                <a:latin typeface="Calibri"/>
                <a:cs typeface="Calibri"/>
              </a:rPr>
              <a:t>processing.</a:t>
            </a:r>
            <a:endParaRPr sz="1050" dirty="0">
              <a:latin typeface="Calibri"/>
              <a:cs typeface="Calibri"/>
            </a:endParaRPr>
          </a:p>
        </p:txBody>
      </p:sp>
      <p:sp>
        <p:nvSpPr>
          <p:cNvPr id="17" name="object 17"/>
          <p:cNvSpPr txBox="1"/>
          <p:nvPr/>
        </p:nvSpPr>
        <p:spPr>
          <a:xfrm>
            <a:off x="2898456" y="3063593"/>
            <a:ext cx="2331085" cy="1158587"/>
          </a:xfrm>
          <a:prstGeom prst="rect">
            <a:avLst/>
          </a:prstGeom>
        </p:spPr>
        <p:txBody>
          <a:bodyPr vert="horz" wrap="square" lIns="0" tIns="17145" rIns="0" bIns="0" rtlCol="0">
            <a:spAutoFit/>
          </a:bodyPr>
          <a:lstStyle/>
          <a:p>
            <a:pPr marL="12700" marR="5080">
              <a:lnSpc>
                <a:spcPct val="118800"/>
              </a:lnSpc>
              <a:spcBef>
                <a:spcPts val="135"/>
              </a:spcBef>
            </a:pPr>
            <a:r>
              <a:rPr sz="1050" dirty="0">
                <a:latin typeface="Calibri"/>
                <a:cs typeface="Calibri"/>
              </a:rPr>
              <a:t>After</a:t>
            </a:r>
            <a:r>
              <a:rPr sz="1050" spc="125" dirty="0">
                <a:latin typeface="Calibri"/>
                <a:cs typeface="Calibri"/>
              </a:rPr>
              <a:t> </a:t>
            </a:r>
            <a:r>
              <a:rPr sz="1050" dirty="0">
                <a:latin typeface="Calibri"/>
                <a:cs typeface="Calibri"/>
              </a:rPr>
              <a:t>extracting</a:t>
            </a:r>
            <a:r>
              <a:rPr sz="1050" spc="155" dirty="0">
                <a:latin typeface="Calibri"/>
                <a:cs typeface="Calibri"/>
              </a:rPr>
              <a:t> </a:t>
            </a:r>
            <a:r>
              <a:rPr sz="1050" dirty="0">
                <a:latin typeface="Calibri"/>
                <a:cs typeface="Calibri"/>
              </a:rPr>
              <a:t>the</a:t>
            </a:r>
            <a:r>
              <a:rPr sz="1050" spc="145" dirty="0">
                <a:latin typeface="Calibri"/>
                <a:cs typeface="Calibri"/>
              </a:rPr>
              <a:t> </a:t>
            </a:r>
            <a:r>
              <a:rPr sz="1050" dirty="0">
                <a:latin typeface="Calibri"/>
                <a:cs typeface="Calibri"/>
              </a:rPr>
              <a:t>necessary</a:t>
            </a:r>
            <a:r>
              <a:rPr sz="1050" spc="215" dirty="0">
                <a:latin typeface="Calibri"/>
                <a:cs typeface="Calibri"/>
              </a:rPr>
              <a:t> </a:t>
            </a:r>
            <a:r>
              <a:rPr sz="1050" dirty="0">
                <a:latin typeface="Calibri"/>
                <a:cs typeface="Calibri"/>
              </a:rPr>
              <a:t>data,</a:t>
            </a:r>
            <a:r>
              <a:rPr sz="1050" spc="170" dirty="0">
                <a:latin typeface="Calibri"/>
                <a:cs typeface="Calibri"/>
              </a:rPr>
              <a:t> </a:t>
            </a:r>
            <a:r>
              <a:rPr sz="1050" spc="-25" dirty="0">
                <a:latin typeface="Calibri"/>
                <a:cs typeface="Calibri"/>
              </a:rPr>
              <a:t>the</a:t>
            </a:r>
            <a:r>
              <a:rPr sz="1050" spc="500" dirty="0">
                <a:latin typeface="Calibri"/>
                <a:cs typeface="Calibri"/>
              </a:rPr>
              <a:t> </a:t>
            </a:r>
            <a:r>
              <a:rPr sz="1050" dirty="0">
                <a:latin typeface="Calibri"/>
                <a:cs typeface="Calibri"/>
              </a:rPr>
              <a:t>application</a:t>
            </a:r>
            <a:r>
              <a:rPr sz="1050" spc="235" dirty="0">
                <a:latin typeface="Calibri"/>
                <a:cs typeface="Calibri"/>
              </a:rPr>
              <a:t> </a:t>
            </a:r>
            <a:r>
              <a:rPr sz="1050" dirty="0">
                <a:latin typeface="Calibri"/>
                <a:cs typeface="Calibri"/>
              </a:rPr>
              <a:t>updates</a:t>
            </a:r>
            <a:r>
              <a:rPr sz="1050" spc="170" dirty="0">
                <a:latin typeface="Calibri"/>
                <a:cs typeface="Calibri"/>
              </a:rPr>
              <a:t> </a:t>
            </a:r>
            <a:r>
              <a:rPr sz="1050" dirty="0">
                <a:latin typeface="Calibri"/>
                <a:cs typeface="Calibri"/>
              </a:rPr>
              <a:t>its</a:t>
            </a:r>
            <a:r>
              <a:rPr sz="1050" spc="245" dirty="0">
                <a:latin typeface="Calibri"/>
                <a:cs typeface="Calibri"/>
              </a:rPr>
              <a:t> </a:t>
            </a:r>
            <a:r>
              <a:rPr sz="1050" dirty="0">
                <a:latin typeface="Calibri"/>
                <a:cs typeface="Calibri"/>
              </a:rPr>
              <a:t>user</a:t>
            </a:r>
            <a:r>
              <a:rPr sz="1050" spc="125" dirty="0">
                <a:latin typeface="Calibri"/>
                <a:cs typeface="Calibri"/>
              </a:rPr>
              <a:t> </a:t>
            </a:r>
            <a:r>
              <a:rPr sz="1050" dirty="0">
                <a:latin typeface="Calibri"/>
                <a:cs typeface="Calibri"/>
              </a:rPr>
              <a:t>interface,</a:t>
            </a:r>
            <a:r>
              <a:rPr sz="1050" spc="145" dirty="0">
                <a:latin typeface="Calibri"/>
                <a:cs typeface="Calibri"/>
              </a:rPr>
              <a:t> </a:t>
            </a:r>
            <a:r>
              <a:rPr sz="1050" spc="-10" dirty="0">
                <a:latin typeface="Calibri"/>
                <a:cs typeface="Calibri"/>
              </a:rPr>
              <a:t>displaying</a:t>
            </a:r>
            <a:r>
              <a:rPr sz="1050" spc="500" dirty="0">
                <a:latin typeface="Calibri"/>
                <a:cs typeface="Calibri"/>
              </a:rPr>
              <a:t> </a:t>
            </a:r>
            <a:r>
              <a:rPr sz="1050" dirty="0">
                <a:latin typeface="Calibri"/>
                <a:cs typeface="Calibri"/>
              </a:rPr>
              <a:t>the</a:t>
            </a:r>
            <a:r>
              <a:rPr sz="1050" spc="140" dirty="0">
                <a:latin typeface="Calibri"/>
                <a:cs typeface="Calibri"/>
              </a:rPr>
              <a:t> </a:t>
            </a:r>
            <a:r>
              <a:rPr sz="1050" dirty="0">
                <a:latin typeface="Calibri"/>
                <a:cs typeface="Calibri"/>
              </a:rPr>
              <a:t>current</a:t>
            </a:r>
            <a:r>
              <a:rPr sz="1050" spc="140" dirty="0">
                <a:latin typeface="Calibri"/>
                <a:cs typeface="Calibri"/>
              </a:rPr>
              <a:t> </a:t>
            </a:r>
            <a:r>
              <a:rPr sz="1050" dirty="0">
                <a:latin typeface="Calibri"/>
                <a:cs typeface="Calibri"/>
              </a:rPr>
              <a:t>weather</a:t>
            </a:r>
            <a:r>
              <a:rPr sz="1050" spc="204" dirty="0">
                <a:latin typeface="Calibri"/>
                <a:cs typeface="Calibri"/>
              </a:rPr>
              <a:t> </a:t>
            </a:r>
            <a:r>
              <a:rPr sz="1050" dirty="0">
                <a:latin typeface="Calibri"/>
                <a:cs typeface="Calibri"/>
              </a:rPr>
              <a:t>information</a:t>
            </a:r>
            <a:r>
              <a:rPr sz="1050" spc="220" dirty="0">
                <a:latin typeface="Calibri"/>
                <a:cs typeface="Calibri"/>
              </a:rPr>
              <a:t> </a:t>
            </a:r>
            <a:r>
              <a:rPr sz="1050" dirty="0">
                <a:latin typeface="Calibri"/>
                <a:cs typeface="Calibri"/>
              </a:rPr>
              <a:t>alongside</a:t>
            </a:r>
            <a:r>
              <a:rPr sz="1050" spc="190" dirty="0">
                <a:latin typeface="Calibri"/>
                <a:cs typeface="Calibri"/>
              </a:rPr>
              <a:t> </a:t>
            </a:r>
            <a:r>
              <a:rPr sz="1050" spc="-25" dirty="0">
                <a:latin typeface="Calibri"/>
                <a:cs typeface="Calibri"/>
              </a:rPr>
              <a:t>an</a:t>
            </a:r>
            <a:r>
              <a:rPr sz="1050" spc="500" dirty="0">
                <a:latin typeface="Calibri"/>
                <a:cs typeface="Calibri"/>
              </a:rPr>
              <a:t> </a:t>
            </a:r>
            <a:r>
              <a:rPr sz="1050" dirty="0">
                <a:latin typeface="Calibri"/>
                <a:cs typeface="Calibri"/>
              </a:rPr>
              <a:t>emoji</a:t>
            </a:r>
            <a:r>
              <a:rPr sz="1050" spc="160" dirty="0">
                <a:latin typeface="Calibri"/>
                <a:cs typeface="Calibri"/>
              </a:rPr>
              <a:t> </a:t>
            </a:r>
            <a:r>
              <a:rPr sz="1050" dirty="0">
                <a:latin typeface="Calibri"/>
                <a:cs typeface="Calibri"/>
              </a:rPr>
              <a:t>that</a:t>
            </a:r>
            <a:r>
              <a:rPr sz="1050" spc="150" dirty="0">
                <a:latin typeface="Calibri"/>
                <a:cs typeface="Calibri"/>
              </a:rPr>
              <a:t> </a:t>
            </a:r>
            <a:r>
              <a:rPr sz="1050" dirty="0">
                <a:latin typeface="Calibri"/>
                <a:cs typeface="Calibri"/>
              </a:rPr>
              <a:t>represents</a:t>
            </a:r>
            <a:r>
              <a:rPr sz="1050" spc="185" dirty="0">
                <a:latin typeface="Calibri"/>
                <a:cs typeface="Calibri"/>
              </a:rPr>
              <a:t> </a:t>
            </a:r>
            <a:r>
              <a:rPr sz="1050" dirty="0">
                <a:latin typeface="Calibri"/>
                <a:cs typeface="Calibri"/>
              </a:rPr>
              <a:t>the</a:t>
            </a:r>
            <a:r>
              <a:rPr sz="1050" spc="75" dirty="0">
                <a:latin typeface="Calibri"/>
                <a:cs typeface="Calibri"/>
              </a:rPr>
              <a:t> </a:t>
            </a:r>
            <a:r>
              <a:rPr sz="1050" dirty="0">
                <a:latin typeface="Calibri"/>
                <a:cs typeface="Calibri"/>
              </a:rPr>
              <a:t>weather</a:t>
            </a:r>
            <a:r>
              <a:rPr sz="1050" spc="190" dirty="0">
                <a:latin typeface="Calibri"/>
                <a:cs typeface="Calibri"/>
              </a:rPr>
              <a:t> </a:t>
            </a:r>
            <a:r>
              <a:rPr sz="1050" spc="-10" dirty="0">
                <a:latin typeface="Calibri"/>
                <a:cs typeface="Calibri"/>
              </a:rPr>
              <a:t>conditions,</a:t>
            </a:r>
            <a:r>
              <a:rPr sz="1050" spc="500" dirty="0">
                <a:latin typeface="Calibri"/>
                <a:cs typeface="Calibri"/>
              </a:rPr>
              <a:t> </a:t>
            </a:r>
            <a:r>
              <a:rPr sz="1050" dirty="0">
                <a:latin typeface="Calibri"/>
                <a:cs typeface="Calibri"/>
              </a:rPr>
              <a:t>enhancing</a:t>
            </a:r>
            <a:r>
              <a:rPr sz="1050" spc="225" dirty="0">
                <a:latin typeface="Calibri"/>
                <a:cs typeface="Calibri"/>
              </a:rPr>
              <a:t> </a:t>
            </a:r>
            <a:r>
              <a:rPr sz="1050" dirty="0">
                <a:latin typeface="Calibri"/>
                <a:cs typeface="Calibri"/>
              </a:rPr>
              <a:t>user</a:t>
            </a:r>
            <a:r>
              <a:rPr sz="1050" spc="150" dirty="0">
                <a:latin typeface="Calibri"/>
                <a:cs typeface="Calibri"/>
              </a:rPr>
              <a:t> </a:t>
            </a:r>
            <a:r>
              <a:rPr sz="1050" spc="-10" dirty="0">
                <a:latin typeface="Calibri"/>
                <a:cs typeface="Calibri"/>
              </a:rPr>
              <a:t>experience.</a:t>
            </a:r>
            <a:endParaRPr sz="1050" dirty="0">
              <a:latin typeface="Calibri"/>
              <a:cs typeface="Calibri"/>
            </a:endParaRPr>
          </a:p>
        </p:txBody>
      </p:sp>
      <p:sp>
        <p:nvSpPr>
          <p:cNvPr id="18" name="object 18"/>
          <p:cNvSpPr txBox="1"/>
          <p:nvPr/>
        </p:nvSpPr>
        <p:spPr>
          <a:xfrm>
            <a:off x="5998968" y="879054"/>
            <a:ext cx="960131" cy="19749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API</a:t>
            </a:r>
            <a:r>
              <a:rPr sz="1200" b="1" spc="-40" dirty="0">
                <a:latin typeface="Calibri"/>
                <a:cs typeface="Calibri"/>
              </a:rPr>
              <a:t> </a:t>
            </a:r>
            <a:r>
              <a:rPr sz="1200" b="1" spc="-10" dirty="0">
                <a:latin typeface="Calibri"/>
                <a:cs typeface="Calibri"/>
              </a:rPr>
              <a:t>RESPONSE</a:t>
            </a:r>
            <a:endParaRPr sz="1200" dirty="0">
              <a:latin typeface="Calibri"/>
              <a:cs typeface="Calibri"/>
            </a:endParaRPr>
          </a:p>
        </p:txBody>
      </p:sp>
      <p:sp>
        <p:nvSpPr>
          <p:cNvPr id="19" name="object 19"/>
          <p:cNvSpPr txBox="1"/>
          <p:nvPr/>
        </p:nvSpPr>
        <p:spPr>
          <a:xfrm>
            <a:off x="5457066" y="1289771"/>
            <a:ext cx="2384440" cy="1155381"/>
          </a:xfrm>
          <a:prstGeom prst="rect">
            <a:avLst/>
          </a:prstGeom>
        </p:spPr>
        <p:txBody>
          <a:bodyPr vert="horz" wrap="square" lIns="0" tIns="13970" rIns="0" bIns="0" rtlCol="0">
            <a:spAutoFit/>
          </a:bodyPr>
          <a:lstStyle/>
          <a:p>
            <a:pPr marL="12700" marR="5080" indent="3175">
              <a:lnSpc>
                <a:spcPct val="118800"/>
              </a:lnSpc>
              <a:spcBef>
                <a:spcPts val="110"/>
              </a:spcBef>
            </a:pPr>
            <a:r>
              <a:rPr sz="1050" dirty="0">
                <a:latin typeface="Calibri"/>
                <a:cs typeface="Calibri"/>
              </a:rPr>
              <a:t>The</a:t>
            </a:r>
            <a:r>
              <a:rPr sz="1050" spc="140" dirty="0">
                <a:latin typeface="Calibri"/>
                <a:cs typeface="Calibri"/>
              </a:rPr>
              <a:t> </a:t>
            </a:r>
            <a:r>
              <a:rPr sz="1050" dirty="0">
                <a:latin typeface="Calibri"/>
                <a:cs typeface="Calibri"/>
              </a:rPr>
              <a:t>OpenWeatherMap</a:t>
            </a:r>
            <a:r>
              <a:rPr sz="1050" spc="55" dirty="0">
                <a:latin typeface="Calibri"/>
                <a:cs typeface="Calibri"/>
              </a:rPr>
              <a:t> </a:t>
            </a:r>
            <a:r>
              <a:rPr sz="1050" dirty="0">
                <a:latin typeface="Calibri"/>
                <a:cs typeface="Calibri"/>
              </a:rPr>
              <a:t>API</a:t>
            </a:r>
            <a:r>
              <a:rPr sz="1050" spc="160" dirty="0">
                <a:latin typeface="Calibri"/>
                <a:cs typeface="Calibri"/>
              </a:rPr>
              <a:t> </a:t>
            </a:r>
            <a:r>
              <a:rPr sz="1050" dirty="0">
                <a:latin typeface="Calibri"/>
                <a:cs typeface="Calibri"/>
              </a:rPr>
              <a:t>responds</a:t>
            </a:r>
            <a:r>
              <a:rPr sz="1050" spc="160" dirty="0">
                <a:latin typeface="Calibri"/>
                <a:cs typeface="Calibri"/>
              </a:rPr>
              <a:t> </a:t>
            </a:r>
            <a:r>
              <a:rPr sz="1050" dirty="0">
                <a:latin typeface="Calibri"/>
                <a:cs typeface="Calibri"/>
              </a:rPr>
              <a:t>with</a:t>
            </a:r>
            <a:r>
              <a:rPr sz="1050" spc="165" dirty="0">
                <a:latin typeface="Calibri"/>
                <a:cs typeface="Calibri"/>
              </a:rPr>
              <a:t> </a:t>
            </a:r>
            <a:r>
              <a:rPr sz="1050" spc="-50" dirty="0">
                <a:latin typeface="Calibri"/>
                <a:cs typeface="Calibri"/>
              </a:rPr>
              <a:t>a</a:t>
            </a:r>
            <a:r>
              <a:rPr sz="1050" spc="500" dirty="0">
                <a:latin typeface="Calibri"/>
                <a:cs typeface="Calibri"/>
              </a:rPr>
              <a:t> </a:t>
            </a:r>
            <a:r>
              <a:rPr sz="1050" spc="55" dirty="0">
                <a:latin typeface="Calibri"/>
                <a:cs typeface="Calibri"/>
              </a:rPr>
              <a:t>JSON</a:t>
            </a:r>
            <a:r>
              <a:rPr sz="1050" spc="130" dirty="0">
                <a:latin typeface="Calibri"/>
                <a:cs typeface="Calibri"/>
              </a:rPr>
              <a:t> </a:t>
            </a:r>
            <a:r>
              <a:rPr sz="1050" dirty="0">
                <a:latin typeface="Calibri"/>
                <a:cs typeface="Calibri"/>
              </a:rPr>
              <a:t>payload</a:t>
            </a:r>
            <a:r>
              <a:rPr sz="1050" spc="150" dirty="0">
                <a:latin typeface="Calibri"/>
                <a:cs typeface="Calibri"/>
              </a:rPr>
              <a:t> </a:t>
            </a:r>
            <a:r>
              <a:rPr sz="1050" dirty="0">
                <a:latin typeface="Calibri"/>
                <a:cs typeface="Calibri"/>
              </a:rPr>
              <a:t>containing</a:t>
            </a:r>
            <a:r>
              <a:rPr sz="1050" spc="160" dirty="0">
                <a:latin typeface="Calibri"/>
                <a:cs typeface="Calibri"/>
              </a:rPr>
              <a:t> </a:t>
            </a:r>
            <a:r>
              <a:rPr sz="1050" dirty="0">
                <a:latin typeface="Calibri"/>
                <a:cs typeface="Calibri"/>
              </a:rPr>
              <a:t>detailed</a:t>
            </a:r>
            <a:r>
              <a:rPr sz="1050" spc="150" dirty="0">
                <a:latin typeface="Calibri"/>
                <a:cs typeface="Calibri"/>
              </a:rPr>
              <a:t> </a:t>
            </a:r>
            <a:r>
              <a:rPr sz="1050" dirty="0">
                <a:latin typeface="Calibri"/>
                <a:cs typeface="Calibri"/>
              </a:rPr>
              <a:t>weather</a:t>
            </a:r>
            <a:r>
              <a:rPr sz="1050" spc="170" dirty="0">
                <a:latin typeface="Calibri"/>
                <a:cs typeface="Calibri"/>
              </a:rPr>
              <a:t> </a:t>
            </a:r>
            <a:r>
              <a:rPr sz="1050" spc="-10" dirty="0">
                <a:latin typeface="Calibri"/>
                <a:cs typeface="Calibri"/>
              </a:rPr>
              <a:t>data,</a:t>
            </a:r>
            <a:r>
              <a:rPr sz="1050" spc="500" dirty="0">
                <a:latin typeface="Calibri"/>
                <a:cs typeface="Calibri"/>
              </a:rPr>
              <a:t> </a:t>
            </a:r>
            <a:r>
              <a:rPr sz="1050" dirty="0">
                <a:latin typeface="Calibri"/>
                <a:cs typeface="Calibri"/>
              </a:rPr>
              <a:t>including</a:t>
            </a:r>
            <a:r>
              <a:rPr sz="1050" spc="200" dirty="0">
                <a:latin typeface="Calibri"/>
                <a:cs typeface="Calibri"/>
              </a:rPr>
              <a:t> </a:t>
            </a:r>
            <a:r>
              <a:rPr sz="1050" dirty="0">
                <a:latin typeface="Calibri"/>
                <a:cs typeface="Calibri"/>
              </a:rPr>
              <a:t>temperature,</a:t>
            </a:r>
            <a:r>
              <a:rPr sz="1050" spc="275" dirty="0">
                <a:latin typeface="Calibri"/>
                <a:cs typeface="Calibri"/>
              </a:rPr>
              <a:t> </a:t>
            </a:r>
            <a:r>
              <a:rPr sz="1050" dirty="0">
                <a:latin typeface="Calibri"/>
                <a:cs typeface="Calibri"/>
              </a:rPr>
              <a:t>conditions,</a:t>
            </a:r>
            <a:r>
              <a:rPr sz="1050" spc="185" dirty="0">
                <a:latin typeface="Calibri"/>
                <a:cs typeface="Calibri"/>
              </a:rPr>
              <a:t> </a:t>
            </a:r>
            <a:r>
              <a:rPr sz="1050" spc="-25" dirty="0">
                <a:latin typeface="Calibri"/>
                <a:cs typeface="Calibri"/>
              </a:rPr>
              <a:t>and</a:t>
            </a:r>
            <a:r>
              <a:rPr sz="1050" spc="500" dirty="0">
                <a:latin typeface="Calibri"/>
                <a:cs typeface="Calibri"/>
              </a:rPr>
              <a:t> </a:t>
            </a:r>
            <a:r>
              <a:rPr sz="1050" spc="10" dirty="0">
                <a:latin typeface="Calibri"/>
                <a:cs typeface="Calibri"/>
              </a:rPr>
              <a:t>forecasts,</a:t>
            </a:r>
            <a:r>
              <a:rPr sz="1050" spc="75" dirty="0">
                <a:latin typeface="Calibri"/>
                <a:cs typeface="Calibri"/>
              </a:rPr>
              <a:t> </a:t>
            </a:r>
            <a:r>
              <a:rPr sz="1050" spc="10" dirty="0">
                <a:latin typeface="Calibri"/>
                <a:cs typeface="Calibri"/>
              </a:rPr>
              <a:t>which</a:t>
            </a:r>
            <a:r>
              <a:rPr sz="1050" spc="125" dirty="0">
                <a:latin typeface="Calibri"/>
                <a:cs typeface="Calibri"/>
              </a:rPr>
              <a:t> </a:t>
            </a:r>
            <a:r>
              <a:rPr sz="1050" spc="10" dirty="0">
                <a:latin typeface="Calibri"/>
                <a:cs typeface="Calibri"/>
              </a:rPr>
              <a:t>is</a:t>
            </a:r>
            <a:r>
              <a:rPr sz="1050" spc="140" dirty="0">
                <a:latin typeface="Calibri"/>
                <a:cs typeface="Calibri"/>
              </a:rPr>
              <a:t> </a:t>
            </a:r>
            <a:r>
              <a:rPr sz="1050" spc="10" dirty="0">
                <a:latin typeface="Calibri"/>
                <a:cs typeface="Calibri"/>
              </a:rPr>
              <a:t>essential</a:t>
            </a:r>
            <a:r>
              <a:rPr sz="1050" spc="45" dirty="0">
                <a:latin typeface="Calibri"/>
                <a:cs typeface="Calibri"/>
              </a:rPr>
              <a:t> </a:t>
            </a:r>
            <a:r>
              <a:rPr sz="1050" spc="10" dirty="0">
                <a:latin typeface="Calibri"/>
                <a:cs typeface="Calibri"/>
              </a:rPr>
              <a:t>for</a:t>
            </a:r>
            <a:r>
              <a:rPr sz="1050" spc="105" dirty="0">
                <a:latin typeface="Calibri"/>
                <a:cs typeface="Calibri"/>
              </a:rPr>
              <a:t> </a:t>
            </a:r>
            <a:r>
              <a:rPr sz="1050" spc="10" dirty="0">
                <a:latin typeface="Calibri"/>
                <a:cs typeface="Calibri"/>
              </a:rPr>
              <a:t>the</a:t>
            </a:r>
            <a:r>
              <a:rPr sz="1050" spc="130" dirty="0">
                <a:latin typeface="Calibri"/>
                <a:cs typeface="Calibri"/>
              </a:rPr>
              <a:t> </a:t>
            </a:r>
            <a:r>
              <a:rPr sz="1050" spc="10" dirty="0">
                <a:latin typeface="Calibri"/>
                <a:cs typeface="Calibri"/>
              </a:rPr>
              <a:t>next</a:t>
            </a:r>
            <a:r>
              <a:rPr sz="1050" spc="130" dirty="0">
                <a:latin typeface="Calibri"/>
                <a:cs typeface="Calibri"/>
              </a:rPr>
              <a:t> </a:t>
            </a:r>
            <a:r>
              <a:rPr sz="1050" spc="-10" dirty="0">
                <a:latin typeface="Calibri"/>
                <a:cs typeface="Calibri"/>
              </a:rPr>
              <a:t>steps</a:t>
            </a:r>
            <a:r>
              <a:rPr sz="1050" spc="500" dirty="0">
                <a:latin typeface="Calibri"/>
                <a:cs typeface="Calibri"/>
              </a:rPr>
              <a:t> </a:t>
            </a:r>
            <a:r>
              <a:rPr sz="1050" dirty="0">
                <a:latin typeface="Calibri"/>
                <a:cs typeface="Calibri"/>
              </a:rPr>
              <a:t>in</a:t>
            </a:r>
            <a:r>
              <a:rPr sz="1050" spc="70" dirty="0">
                <a:latin typeface="Calibri"/>
                <a:cs typeface="Calibri"/>
              </a:rPr>
              <a:t> </a:t>
            </a:r>
            <a:r>
              <a:rPr sz="1050" dirty="0">
                <a:latin typeface="Calibri"/>
                <a:cs typeface="Calibri"/>
              </a:rPr>
              <a:t>the</a:t>
            </a:r>
            <a:r>
              <a:rPr sz="1050" spc="90" dirty="0">
                <a:latin typeface="Calibri"/>
                <a:cs typeface="Calibri"/>
              </a:rPr>
              <a:t> </a:t>
            </a:r>
            <a:r>
              <a:rPr sz="1050" spc="-10" dirty="0">
                <a:latin typeface="Calibri"/>
                <a:cs typeface="Calibri"/>
              </a:rPr>
              <a:t>workflow.</a:t>
            </a:r>
            <a:endParaRPr sz="1050" dirty="0">
              <a:latin typeface="Calibri"/>
              <a:cs typeface="Calibri"/>
            </a:endParaRPr>
          </a:p>
        </p:txBody>
      </p:sp>
      <p:sp>
        <p:nvSpPr>
          <p:cNvPr id="20" name="object 20"/>
          <p:cNvSpPr txBox="1"/>
          <p:nvPr/>
        </p:nvSpPr>
        <p:spPr>
          <a:xfrm>
            <a:off x="5995170" y="2655922"/>
            <a:ext cx="1306716" cy="197490"/>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ERROR</a:t>
            </a:r>
            <a:r>
              <a:rPr sz="1200" b="1" spc="45" dirty="0">
                <a:latin typeface="Calibri"/>
                <a:cs typeface="Calibri"/>
              </a:rPr>
              <a:t> </a:t>
            </a:r>
            <a:r>
              <a:rPr sz="1200" b="1" spc="-10" dirty="0">
                <a:latin typeface="Calibri"/>
                <a:cs typeface="Calibri"/>
              </a:rPr>
              <a:t>HANDLING</a:t>
            </a:r>
            <a:endParaRPr sz="1200" b="1" dirty="0">
              <a:latin typeface="Calibri"/>
              <a:cs typeface="Calibri"/>
            </a:endParaRPr>
          </a:p>
        </p:txBody>
      </p:sp>
      <p:sp>
        <p:nvSpPr>
          <p:cNvPr id="21" name="object 21"/>
          <p:cNvSpPr txBox="1"/>
          <p:nvPr/>
        </p:nvSpPr>
        <p:spPr>
          <a:xfrm>
            <a:off x="5455295" y="3063593"/>
            <a:ext cx="2256790" cy="1158587"/>
          </a:xfrm>
          <a:prstGeom prst="rect">
            <a:avLst/>
          </a:prstGeom>
        </p:spPr>
        <p:txBody>
          <a:bodyPr vert="horz" wrap="square" lIns="0" tIns="17145" rIns="0" bIns="0" rtlCol="0">
            <a:spAutoFit/>
          </a:bodyPr>
          <a:lstStyle/>
          <a:p>
            <a:pPr marL="12700" marR="5080" indent="1905">
              <a:lnSpc>
                <a:spcPct val="118800"/>
              </a:lnSpc>
              <a:spcBef>
                <a:spcPts val="135"/>
              </a:spcBef>
            </a:pPr>
            <a:r>
              <a:rPr sz="1050" dirty="0">
                <a:solidFill>
                  <a:srgbClr val="111111"/>
                </a:solidFill>
                <a:latin typeface="Calibri"/>
                <a:cs typeface="Calibri"/>
              </a:rPr>
              <a:t>In</a:t>
            </a:r>
            <a:r>
              <a:rPr sz="1050" spc="95" dirty="0">
                <a:solidFill>
                  <a:srgbClr val="111111"/>
                </a:solidFill>
                <a:latin typeface="Calibri"/>
                <a:cs typeface="Calibri"/>
              </a:rPr>
              <a:t> </a:t>
            </a:r>
            <a:r>
              <a:rPr sz="1050" dirty="0">
                <a:latin typeface="Calibri"/>
                <a:cs typeface="Calibri"/>
              </a:rPr>
              <a:t>case</a:t>
            </a:r>
            <a:r>
              <a:rPr sz="1050" spc="120" dirty="0">
                <a:latin typeface="Calibri"/>
                <a:cs typeface="Calibri"/>
              </a:rPr>
              <a:t> </a:t>
            </a:r>
            <a:r>
              <a:rPr sz="1050" dirty="0">
                <a:latin typeface="Calibri"/>
                <a:cs typeface="Calibri"/>
              </a:rPr>
              <a:t>of</a:t>
            </a:r>
            <a:r>
              <a:rPr sz="1050" spc="105" dirty="0">
                <a:latin typeface="Calibri"/>
                <a:cs typeface="Calibri"/>
              </a:rPr>
              <a:t> </a:t>
            </a:r>
            <a:r>
              <a:rPr sz="1050" dirty="0">
                <a:latin typeface="Calibri"/>
                <a:cs typeface="Calibri"/>
              </a:rPr>
              <a:t>an</a:t>
            </a:r>
            <a:r>
              <a:rPr sz="1050" spc="110" dirty="0">
                <a:latin typeface="Calibri"/>
                <a:cs typeface="Calibri"/>
              </a:rPr>
              <a:t> </a:t>
            </a:r>
            <a:r>
              <a:rPr sz="1050" dirty="0">
                <a:latin typeface="Calibri"/>
                <a:cs typeface="Calibri"/>
              </a:rPr>
              <a:t>error</a:t>
            </a:r>
            <a:r>
              <a:rPr sz="1050" spc="65" dirty="0">
                <a:latin typeface="Calibri"/>
                <a:cs typeface="Calibri"/>
              </a:rPr>
              <a:t> </a:t>
            </a:r>
            <a:r>
              <a:rPr sz="1050" dirty="0">
                <a:latin typeface="Calibri"/>
                <a:cs typeface="Calibri"/>
              </a:rPr>
              <a:t>during</a:t>
            </a:r>
            <a:r>
              <a:rPr sz="1050" spc="70" dirty="0">
                <a:latin typeface="Calibri"/>
                <a:cs typeface="Calibri"/>
              </a:rPr>
              <a:t> </a:t>
            </a:r>
            <a:r>
              <a:rPr sz="1050" dirty="0">
                <a:latin typeface="Calibri"/>
                <a:cs typeface="Calibri"/>
              </a:rPr>
              <a:t>the</a:t>
            </a:r>
            <a:r>
              <a:rPr sz="1050" spc="110" dirty="0">
                <a:latin typeface="Calibri"/>
                <a:cs typeface="Calibri"/>
              </a:rPr>
              <a:t> </a:t>
            </a:r>
            <a:r>
              <a:rPr sz="1050" dirty="0">
                <a:latin typeface="Calibri"/>
                <a:cs typeface="Calibri"/>
              </a:rPr>
              <a:t>API</a:t>
            </a:r>
            <a:r>
              <a:rPr sz="1050" spc="110" dirty="0">
                <a:latin typeface="Calibri"/>
                <a:cs typeface="Calibri"/>
              </a:rPr>
              <a:t> </a:t>
            </a:r>
            <a:r>
              <a:rPr sz="1050" spc="50" dirty="0">
                <a:latin typeface="Calibri"/>
                <a:cs typeface="Calibri"/>
              </a:rPr>
              <a:t>call</a:t>
            </a:r>
            <a:r>
              <a:rPr sz="1050" spc="10" dirty="0">
                <a:latin typeface="Calibri"/>
                <a:cs typeface="Calibri"/>
              </a:rPr>
              <a:t> </a:t>
            </a:r>
            <a:r>
              <a:rPr sz="1050" dirty="0">
                <a:latin typeface="Calibri"/>
                <a:cs typeface="Calibri"/>
              </a:rPr>
              <a:t>or</a:t>
            </a:r>
            <a:r>
              <a:rPr sz="1050" spc="55" dirty="0">
                <a:latin typeface="Calibri"/>
                <a:cs typeface="Calibri"/>
              </a:rPr>
              <a:t> </a:t>
            </a:r>
            <a:r>
              <a:rPr sz="1050" spc="-20" dirty="0">
                <a:latin typeface="Calibri"/>
                <a:cs typeface="Calibri"/>
              </a:rPr>
              <a:t>data</a:t>
            </a:r>
            <a:r>
              <a:rPr sz="1050" spc="500" dirty="0">
                <a:latin typeface="Calibri"/>
                <a:cs typeface="Calibri"/>
              </a:rPr>
              <a:t> </a:t>
            </a:r>
            <a:r>
              <a:rPr sz="1050" dirty="0">
                <a:latin typeface="Calibri"/>
                <a:cs typeface="Calibri"/>
              </a:rPr>
              <a:t>retrieval,</a:t>
            </a:r>
            <a:r>
              <a:rPr sz="1050" spc="155" dirty="0">
                <a:latin typeface="Calibri"/>
                <a:cs typeface="Calibri"/>
              </a:rPr>
              <a:t> </a:t>
            </a:r>
            <a:r>
              <a:rPr sz="1050" dirty="0">
                <a:latin typeface="Calibri"/>
                <a:cs typeface="Calibri"/>
              </a:rPr>
              <a:t>the</a:t>
            </a:r>
            <a:r>
              <a:rPr sz="1050" spc="130" dirty="0">
                <a:latin typeface="Calibri"/>
                <a:cs typeface="Calibri"/>
              </a:rPr>
              <a:t> </a:t>
            </a:r>
            <a:r>
              <a:rPr sz="1050" dirty="0">
                <a:latin typeface="Calibri"/>
                <a:cs typeface="Calibri"/>
              </a:rPr>
              <a:t>application</a:t>
            </a:r>
            <a:r>
              <a:rPr sz="1050" spc="175" dirty="0">
                <a:latin typeface="Calibri"/>
                <a:cs typeface="Calibri"/>
              </a:rPr>
              <a:t> </a:t>
            </a:r>
            <a:r>
              <a:rPr sz="1050" dirty="0">
                <a:solidFill>
                  <a:srgbClr val="181818"/>
                </a:solidFill>
                <a:latin typeface="Calibri"/>
                <a:cs typeface="Calibri"/>
              </a:rPr>
              <a:t>is</a:t>
            </a:r>
            <a:r>
              <a:rPr sz="1050" spc="130" dirty="0">
                <a:solidFill>
                  <a:srgbClr val="181818"/>
                </a:solidFill>
                <a:latin typeface="Calibri"/>
                <a:cs typeface="Calibri"/>
              </a:rPr>
              <a:t> </a:t>
            </a:r>
            <a:r>
              <a:rPr sz="1050" dirty="0">
                <a:latin typeface="Calibri"/>
                <a:cs typeface="Calibri"/>
              </a:rPr>
              <a:t>designed</a:t>
            </a:r>
            <a:r>
              <a:rPr sz="1050" spc="165" dirty="0">
                <a:latin typeface="Calibri"/>
                <a:cs typeface="Calibri"/>
              </a:rPr>
              <a:t> </a:t>
            </a:r>
            <a:r>
              <a:rPr sz="1050" dirty="0">
                <a:latin typeface="Calibri"/>
                <a:cs typeface="Calibri"/>
              </a:rPr>
              <a:t>to</a:t>
            </a:r>
            <a:r>
              <a:rPr sz="1050" spc="130" dirty="0">
                <a:latin typeface="Calibri"/>
                <a:cs typeface="Calibri"/>
              </a:rPr>
              <a:t> </a:t>
            </a:r>
            <a:r>
              <a:rPr sz="1050" dirty="0">
                <a:latin typeface="Calibri"/>
                <a:cs typeface="Calibri"/>
              </a:rPr>
              <a:t>show</a:t>
            </a:r>
            <a:r>
              <a:rPr sz="1050" spc="120" dirty="0">
                <a:latin typeface="Calibri"/>
                <a:cs typeface="Calibri"/>
              </a:rPr>
              <a:t> </a:t>
            </a:r>
            <a:r>
              <a:rPr sz="1050" spc="-50" dirty="0">
                <a:solidFill>
                  <a:srgbClr val="151515"/>
                </a:solidFill>
                <a:latin typeface="Calibri"/>
                <a:cs typeface="Calibri"/>
              </a:rPr>
              <a:t>a</a:t>
            </a:r>
            <a:r>
              <a:rPr sz="1050" spc="500" dirty="0">
                <a:solidFill>
                  <a:srgbClr val="151515"/>
                </a:solidFill>
                <a:latin typeface="Calibri"/>
                <a:cs typeface="Calibri"/>
              </a:rPr>
              <a:t> </a:t>
            </a:r>
            <a:r>
              <a:rPr sz="1050" dirty="0">
                <a:latin typeface="Calibri"/>
                <a:cs typeface="Calibri"/>
              </a:rPr>
              <a:t>user-friendly</a:t>
            </a:r>
            <a:r>
              <a:rPr sz="1050" spc="225" dirty="0">
                <a:latin typeface="Calibri"/>
                <a:cs typeface="Calibri"/>
              </a:rPr>
              <a:t> </a:t>
            </a:r>
            <a:r>
              <a:rPr sz="1050" dirty="0">
                <a:latin typeface="Calibri"/>
                <a:cs typeface="Calibri"/>
              </a:rPr>
              <a:t>message,</a:t>
            </a:r>
            <a:r>
              <a:rPr sz="1050" spc="155" dirty="0">
                <a:latin typeface="Calibri"/>
                <a:cs typeface="Calibri"/>
              </a:rPr>
              <a:t> </a:t>
            </a:r>
            <a:r>
              <a:rPr sz="1050" dirty="0">
                <a:latin typeface="Calibri"/>
                <a:cs typeface="Calibri"/>
              </a:rPr>
              <a:t>ensuringa</a:t>
            </a:r>
            <a:r>
              <a:rPr sz="1050" spc="235" dirty="0">
                <a:latin typeface="Calibri"/>
                <a:cs typeface="Calibri"/>
              </a:rPr>
              <a:t>  </a:t>
            </a:r>
            <a:r>
              <a:rPr sz="1050" dirty="0">
                <a:latin typeface="Calibri"/>
                <a:cs typeface="Calibri"/>
              </a:rPr>
              <a:t>smooth</a:t>
            </a:r>
            <a:r>
              <a:rPr sz="1050" spc="155" dirty="0">
                <a:latin typeface="Calibri"/>
                <a:cs typeface="Calibri"/>
              </a:rPr>
              <a:t> </a:t>
            </a:r>
            <a:r>
              <a:rPr sz="1050" spc="-20" dirty="0">
                <a:latin typeface="Calibri"/>
                <a:cs typeface="Calibri"/>
              </a:rPr>
              <a:t>user</a:t>
            </a:r>
            <a:r>
              <a:rPr sz="1050" spc="500" dirty="0">
                <a:latin typeface="Calibri"/>
                <a:cs typeface="Calibri"/>
              </a:rPr>
              <a:t> </a:t>
            </a:r>
            <a:r>
              <a:rPr sz="1050" dirty="0">
                <a:latin typeface="Calibri"/>
                <a:cs typeface="Calibri"/>
              </a:rPr>
              <a:t>experience</a:t>
            </a:r>
            <a:r>
              <a:rPr sz="1050" spc="170" dirty="0">
                <a:latin typeface="Calibri"/>
                <a:cs typeface="Calibri"/>
              </a:rPr>
              <a:t> </a:t>
            </a:r>
            <a:r>
              <a:rPr sz="1050" dirty="0">
                <a:latin typeface="Calibri"/>
                <a:cs typeface="Calibri"/>
              </a:rPr>
              <a:t>and</a:t>
            </a:r>
            <a:r>
              <a:rPr sz="1050" spc="145" dirty="0">
                <a:latin typeface="Calibri"/>
                <a:cs typeface="Calibri"/>
              </a:rPr>
              <a:t> </a:t>
            </a:r>
            <a:r>
              <a:rPr sz="1050" dirty="0">
                <a:latin typeface="Calibri"/>
                <a:cs typeface="Calibri"/>
              </a:rPr>
              <a:t>guiding</a:t>
            </a:r>
            <a:r>
              <a:rPr sz="1050" spc="110" dirty="0">
                <a:latin typeface="Calibri"/>
                <a:cs typeface="Calibri"/>
              </a:rPr>
              <a:t> </a:t>
            </a:r>
            <a:r>
              <a:rPr sz="1050" dirty="0">
                <a:latin typeface="Calibri"/>
                <a:cs typeface="Calibri"/>
              </a:rPr>
              <a:t>the</a:t>
            </a:r>
            <a:r>
              <a:rPr sz="1050" spc="135" dirty="0">
                <a:latin typeface="Calibri"/>
                <a:cs typeface="Calibri"/>
              </a:rPr>
              <a:t> </a:t>
            </a:r>
            <a:r>
              <a:rPr sz="1050" dirty="0">
                <a:latin typeface="Calibri"/>
                <a:cs typeface="Calibri"/>
              </a:rPr>
              <a:t>user</a:t>
            </a:r>
            <a:r>
              <a:rPr sz="1050" spc="145" dirty="0">
                <a:latin typeface="Calibri"/>
                <a:cs typeface="Calibri"/>
              </a:rPr>
              <a:t> </a:t>
            </a:r>
            <a:r>
              <a:rPr sz="1050" dirty="0">
                <a:latin typeface="Calibri"/>
                <a:cs typeface="Calibri"/>
              </a:rPr>
              <a:t>for</a:t>
            </a:r>
            <a:r>
              <a:rPr sz="1050" spc="125" dirty="0">
                <a:latin typeface="Calibri"/>
                <a:cs typeface="Calibri"/>
              </a:rPr>
              <a:t> </a:t>
            </a:r>
            <a:r>
              <a:rPr sz="1050" spc="-10" dirty="0">
                <a:latin typeface="Calibri"/>
                <a:cs typeface="Calibri"/>
              </a:rPr>
              <a:t>corrective</a:t>
            </a:r>
            <a:r>
              <a:rPr sz="1050" spc="500" dirty="0">
                <a:latin typeface="Calibri"/>
                <a:cs typeface="Calibri"/>
              </a:rPr>
              <a:t> </a:t>
            </a:r>
            <a:r>
              <a:rPr sz="1050" spc="-10" dirty="0">
                <a:latin typeface="Calibri"/>
                <a:cs typeface="Calibri"/>
              </a:rPr>
              <a:t>actions.</a:t>
            </a:r>
            <a:endParaRPr sz="105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A8CC4F16-0831-C0BB-74CC-B322DFC156CB}"/>
              </a:ext>
            </a:extLst>
          </p:cNvPr>
          <p:cNvSpPr txBox="1"/>
          <p:nvPr/>
        </p:nvSpPr>
        <p:spPr>
          <a:xfrm>
            <a:off x="1510120" y="457200"/>
            <a:ext cx="1499781" cy="369332"/>
          </a:xfrm>
          <a:prstGeom prst="rect">
            <a:avLst/>
          </a:prstGeom>
          <a:noFill/>
        </p:spPr>
        <p:txBody>
          <a:bodyPr wrap="square">
            <a:spAutoFit/>
          </a:bodyPr>
          <a:lstStyle/>
          <a:p>
            <a:r>
              <a:rPr lang="en-IN" b="1" i="0" u="sng" cap="all" dirty="0">
                <a:solidFill>
                  <a:schemeClr val="tx1"/>
                </a:solidFill>
                <a:effectLst/>
                <a:latin typeface="Space Grotesk"/>
              </a:rPr>
              <a:t>API Request</a:t>
            </a:r>
            <a:endParaRPr lang="en-IN" u="sng" dirty="0">
              <a:solidFill>
                <a:schemeClr val="tx1"/>
              </a:solidFill>
            </a:endParaRPr>
          </a:p>
        </p:txBody>
      </p:sp>
      <p:sp>
        <p:nvSpPr>
          <p:cNvPr id="34" name="TextBox 33">
            <a:extLst>
              <a:ext uri="{FF2B5EF4-FFF2-40B4-BE49-F238E27FC236}">
                <a16:creationId xmlns:a16="http://schemas.microsoft.com/office/drawing/2014/main" id="{5E43D0EF-275B-A09E-FC9F-33020A28E0B5}"/>
              </a:ext>
            </a:extLst>
          </p:cNvPr>
          <p:cNvSpPr txBox="1"/>
          <p:nvPr/>
        </p:nvSpPr>
        <p:spPr>
          <a:xfrm>
            <a:off x="290920" y="826532"/>
            <a:ext cx="4061636" cy="1384995"/>
          </a:xfrm>
          <a:prstGeom prst="rect">
            <a:avLst/>
          </a:prstGeom>
          <a:noFill/>
        </p:spPr>
        <p:txBody>
          <a:bodyPr wrap="square">
            <a:spAutoFit/>
          </a:bodyPr>
          <a:lstStyle/>
          <a:p>
            <a:pPr algn="ctr"/>
            <a:r>
              <a:rPr lang="en-GB" sz="1400" i="0" dirty="0">
                <a:effectLst/>
                <a:latin typeface="+mn-lt"/>
              </a:rPr>
              <a:t>This snippet shows how the application constructs the API endpoint dynamically based on user input and sends a GET request to fetch weather data. </a:t>
            </a:r>
          </a:p>
          <a:p>
            <a:pPr algn="ctr"/>
            <a:r>
              <a:rPr lang="en-GB" sz="1400" i="0" dirty="0">
                <a:effectLst/>
                <a:latin typeface="+mn-lt"/>
              </a:rPr>
              <a:t>The code utilizes the URL format : </a:t>
            </a:r>
            <a:r>
              <a:rPr lang="en-GB" sz="1400" i="0" dirty="0" err="1">
                <a:effectLst/>
                <a:latin typeface="+mn-lt"/>
              </a:rPr>
              <a:t>url</a:t>
            </a:r>
            <a:r>
              <a:rPr lang="en-GB" sz="1400" i="0" dirty="0">
                <a:effectLst/>
                <a:latin typeface="+mn-lt"/>
              </a:rPr>
              <a:t> = </a:t>
            </a:r>
            <a:r>
              <a:rPr lang="en-GB" sz="1400" i="0" dirty="0" err="1">
                <a:effectLst/>
                <a:latin typeface="+mn-lt"/>
              </a:rPr>
              <a:t>f"https</a:t>
            </a:r>
            <a:r>
              <a:rPr lang="en-GB" sz="1400" i="0" dirty="0">
                <a:effectLst/>
                <a:latin typeface="+mn-lt"/>
              </a:rPr>
              <a:t>://api.openweathermap.org/data/2.5/</a:t>
            </a:r>
          </a:p>
          <a:p>
            <a:pPr algn="ctr"/>
            <a:r>
              <a:rPr lang="en-GB" sz="1400" i="0" dirty="0" err="1">
                <a:effectLst/>
                <a:latin typeface="+mn-lt"/>
              </a:rPr>
              <a:t>weather?q</a:t>
            </a:r>
            <a:r>
              <a:rPr lang="en-GB" sz="1400" i="0" dirty="0">
                <a:effectLst/>
                <a:latin typeface="+mn-lt"/>
              </a:rPr>
              <a:t>={city}&amp;</a:t>
            </a:r>
            <a:r>
              <a:rPr lang="en-GB" sz="1400" i="0" dirty="0" err="1">
                <a:effectLst/>
                <a:latin typeface="+mn-lt"/>
              </a:rPr>
              <a:t>appid</a:t>
            </a:r>
            <a:r>
              <a:rPr lang="en-GB" sz="1400" i="0" dirty="0">
                <a:effectLst/>
                <a:latin typeface="+mn-lt"/>
              </a:rPr>
              <a:t>={</a:t>
            </a:r>
            <a:r>
              <a:rPr lang="en-GB" sz="1400" i="0" dirty="0" err="1">
                <a:effectLst/>
                <a:latin typeface="+mn-lt"/>
              </a:rPr>
              <a:t>api_key</a:t>
            </a:r>
            <a:r>
              <a:rPr lang="en-GB" sz="1400" i="0" dirty="0">
                <a:effectLst/>
                <a:latin typeface="+mn-lt"/>
              </a:rPr>
              <a:t>}"`</a:t>
            </a:r>
          </a:p>
        </p:txBody>
      </p:sp>
      <p:sp>
        <p:nvSpPr>
          <p:cNvPr id="36" name="TextBox 35">
            <a:extLst>
              <a:ext uri="{FF2B5EF4-FFF2-40B4-BE49-F238E27FC236}">
                <a16:creationId xmlns:a16="http://schemas.microsoft.com/office/drawing/2014/main" id="{5A22A8DA-5147-4ADC-87C3-FE769B80E2D1}"/>
              </a:ext>
            </a:extLst>
          </p:cNvPr>
          <p:cNvSpPr txBox="1"/>
          <p:nvPr/>
        </p:nvSpPr>
        <p:spPr>
          <a:xfrm>
            <a:off x="4673600" y="457200"/>
            <a:ext cx="2947581" cy="369332"/>
          </a:xfrm>
          <a:prstGeom prst="rect">
            <a:avLst/>
          </a:prstGeom>
          <a:noFill/>
        </p:spPr>
        <p:txBody>
          <a:bodyPr wrap="square">
            <a:spAutoFit/>
          </a:bodyPr>
          <a:lstStyle/>
          <a:p>
            <a:r>
              <a:rPr lang="en-IN" b="1" i="0" u="sng" cap="all" dirty="0">
                <a:solidFill>
                  <a:schemeClr val="tx1"/>
                </a:solidFill>
                <a:effectLst/>
                <a:latin typeface="Space Grotesk"/>
              </a:rPr>
              <a:t>Temperature Conversion</a:t>
            </a:r>
            <a:endParaRPr lang="en-IN" u="sng" dirty="0">
              <a:solidFill>
                <a:schemeClr val="tx1"/>
              </a:solidFill>
            </a:endParaRPr>
          </a:p>
        </p:txBody>
      </p:sp>
      <p:sp>
        <p:nvSpPr>
          <p:cNvPr id="38" name="TextBox 37">
            <a:extLst>
              <a:ext uri="{FF2B5EF4-FFF2-40B4-BE49-F238E27FC236}">
                <a16:creationId xmlns:a16="http://schemas.microsoft.com/office/drawing/2014/main" id="{E723C6A0-94EF-501D-0709-D3F0DC5AC2B9}"/>
              </a:ext>
            </a:extLst>
          </p:cNvPr>
          <p:cNvSpPr txBox="1"/>
          <p:nvPr/>
        </p:nvSpPr>
        <p:spPr>
          <a:xfrm>
            <a:off x="4356691" y="826532"/>
            <a:ext cx="3581400" cy="1169551"/>
          </a:xfrm>
          <a:prstGeom prst="rect">
            <a:avLst/>
          </a:prstGeom>
          <a:noFill/>
        </p:spPr>
        <p:txBody>
          <a:bodyPr wrap="square">
            <a:spAutoFit/>
          </a:bodyPr>
          <a:lstStyle/>
          <a:p>
            <a:pPr algn="ctr"/>
            <a:r>
              <a:rPr lang="en-GB" sz="1400" b="0" i="0" dirty="0">
                <a:effectLst/>
                <a:latin typeface="+mn-lt"/>
              </a:rPr>
              <a:t>The API returns temperature in Kelvin, which is converted to Celsius for better user understanding using the formula: </a:t>
            </a:r>
          </a:p>
          <a:p>
            <a:pPr algn="ctr"/>
            <a:r>
              <a:rPr lang="en-GB" sz="1400" b="0" i="0" dirty="0" err="1">
                <a:effectLst/>
                <a:latin typeface="+mn-lt"/>
              </a:rPr>
              <a:t>celsius</a:t>
            </a:r>
            <a:r>
              <a:rPr lang="en-GB" sz="1400" b="0" i="0" dirty="0">
                <a:effectLst/>
                <a:latin typeface="+mn-lt"/>
              </a:rPr>
              <a:t> = kelvin - 273.15. This conversion is crucial for the application's usability.</a:t>
            </a:r>
          </a:p>
        </p:txBody>
      </p:sp>
      <p:sp>
        <p:nvSpPr>
          <p:cNvPr id="40" name="TextBox 39">
            <a:extLst>
              <a:ext uri="{FF2B5EF4-FFF2-40B4-BE49-F238E27FC236}">
                <a16:creationId xmlns:a16="http://schemas.microsoft.com/office/drawing/2014/main" id="{B9E5C60A-7670-5111-5137-DA01FD27B624}"/>
              </a:ext>
            </a:extLst>
          </p:cNvPr>
          <p:cNvSpPr txBox="1"/>
          <p:nvPr/>
        </p:nvSpPr>
        <p:spPr>
          <a:xfrm>
            <a:off x="1331138" y="2396193"/>
            <a:ext cx="1981200" cy="369332"/>
          </a:xfrm>
          <a:prstGeom prst="rect">
            <a:avLst/>
          </a:prstGeom>
          <a:noFill/>
        </p:spPr>
        <p:txBody>
          <a:bodyPr wrap="square">
            <a:spAutoFit/>
          </a:bodyPr>
          <a:lstStyle/>
          <a:p>
            <a:r>
              <a:rPr lang="en-IN" b="1" i="0" u="sng" cap="all" dirty="0">
                <a:solidFill>
                  <a:schemeClr val="tx1"/>
                </a:solidFill>
                <a:effectLst/>
                <a:latin typeface="Space Grotesk"/>
              </a:rPr>
              <a:t>Error Handling</a:t>
            </a:r>
            <a:endParaRPr lang="en-IN" b="1" u="sng" dirty="0">
              <a:solidFill>
                <a:schemeClr val="tx1"/>
              </a:solidFill>
            </a:endParaRPr>
          </a:p>
        </p:txBody>
      </p:sp>
      <p:sp>
        <p:nvSpPr>
          <p:cNvPr id="42" name="TextBox 41">
            <a:extLst>
              <a:ext uri="{FF2B5EF4-FFF2-40B4-BE49-F238E27FC236}">
                <a16:creationId xmlns:a16="http://schemas.microsoft.com/office/drawing/2014/main" id="{2332DFC5-DD1E-0A2D-408B-8A59458E8841}"/>
              </a:ext>
            </a:extLst>
          </p:cNvPr>
          <p:cNvSpPr txBox="1"/>
          <p:nvPr/>
        </p:nvSpPr>
        <p:spPr>
          <a:xfrm>
            <a:off x="454838" y="2781175"/>
            <a:ext cx="3733800" cy="1384995"/>
          </a:xfrm>
          <a:prstGeom prst="rect">
            <a:avLst/>
          </a:prstGeom>
          <a:noFill/>
        </p:spPr>
        <p:txBody>
          <a:bodyPr wrap="square">
            <a:spAutoFit/>
          </a:bodyPr>
          <a:lstStyle/>
          <a:p>
            <a:pPr algn="ctr"/>
            <a:r>
              <a:rPr lang="en-IN" sz="1400" b="0" i="0" dirty="0">
                <a:effectLst/>
                <a:latin typeface="+mn-lt"/>
              </a:rPr>
              <a:t>Comprehensive exception handling ensures the application remains functional even during network issues. The error handling code snippet: </a:t>
            </a:r>
          </a:p>
          <a:p>
            <a:pPr algn="ctr"/>
            <a:r>
              <a:rPr lang="en-IN" sz="1400" b="0" i="0" dirty="0">
                <a:effectLst/>
                <a:latin typeface="+mn-lt"/>
              </a:rPr>
              <a:t>except </a:t>
            </a:r>
            <a:r>
              <a:rPr lang="en-IN" sz="1400" b="0" i="0" dirty="0" err="1">
                <a:effectLst/>
                <a:latin typeface="+mn-lt"/>
              </a:rPr>
              <a:t>requests.exceptions.ConnectionError</a:t>
            </a:r>
            <a:r>
              <a:rPr lang="en-IN" sz="1400" b="0" i="0" dirty="0">
                <a:effectLst/>
                <a:latin typeface="+mn-lt"/>
              </a:rPr>
              <a:t>: </a:t>
            </a:r>
            <a:r>
              <a:rPr lang="en-IN" sz="1400" b="0" i="0" dirty="0" err="1">
                <a:effectLst/>
                <a:latin typeface="+mn-lt"/>
              </a:rPr>
              <a:t>self.display_error</a:t>
            </a:r>
            <a:r>
              <a:rPr lang="en-IN" sz="1400" b="0" i="0" dirty="0">
                <a:effectLst/>
                <a:latin typeface="+mn-lt"/>
              </a:rPr>
              <a:t>("Connection Error")  is a key aspect of maintaining user experience.</a:t>
            </a:r>
          </a:p>
        </p:txBody>
      </p:sp>
      <p:sp>
        <p:nvSpPr>
          <p:cNvPr id="46" name="TextBox 45">
            <a:extLst>
              <a:ext uri="{FF2B5EF4-FFF2-40B4-BE49-F238E27FC236}">
                <a16:creationId xmlns:a16="http://schemas.microsoft.com/office/drawing/2014/main" id="{4C2B748E-B2C9-E6F6-8082-4D4D23A70D29}"/>
              </a:ext>
            </a:extLst>
          </p:cNvPr>
          <p:cNvSpPr txBox="1"/>
          <p:nvPr/>
        </p:nvSpPr>
        <p:spPr>
          <a:xfrm>
            <a:off x="5130800" y="2365415"/>
            <a:ext cx="4061636" cy="369332"/>
          </a:xfrm>
          <a:prstGeom prst="rect">
            <a:avLst/>
          </a:prstGeom>
          <a:noFill/>
        </p:spPr>
        <p:txBody>
          <a:bodyPr wrap="square">
            <a:spAutoFit/>
          </a:bodyPr>
          <a:lstStyle/>
          <a:p>
            <a:r>
              <a:rPr lang="en-IN" b="1" i="0" u="sng" cap="all" dirty="0">
                <a:solidFill>
                  <a:schemeClr val="tx1"/>
                </a:solidFill>
                <a:effectLst/>
                <a:latin typeface="Space Grotesk"/>
              </a:rPr>
              <a:t>Emoji Assignment</a:t>
            </a:r>
            <a:endParaRPr lang="en-IN" b="1" u="sng" dirty="0">
              <a:solidFill>
                <a:schemeClr val="tx1"/>
              </a:solidFill>
            </a:endParaRPr>
          </a:p>
        </p:txBody>
      </p:sp>
      <p:sp>
        <p:nvSpPr>
          <p:cNvPr id="48" name="TextBox 47">
            <a:extLst>
              <a:ext uri="{FF2B5EF4-FFF2-40B4-BE49-F238E27FC236}">
                <a16:creationId xmlns:a16="http://schemas.microsoft.com/office/drawing/2014/main" id="{55B70DF4-2C8C-CCEB-6EEF-C572FFD7C5AA}"/>
              </a:ext>
            </a:extLst>
          </p:cNvPr>
          <p:cNvSpPr txBox="1"/>
          <p:nvPr/>
        </p:nvSpPr>
        <p:spPr>
          <a:xfrm>
            <a:off x="4470990" y="2765525"/>
            <a:ext cx="3352800" cy="1384995"/>
          </a:xfrm>
          <a:prstGeom prst="rect">
            <a:avLst/>
          </a:prstGeom>
          <a:noFill/>
        </p:spPr>
        <p:txBody>
          <a:bodyPr wrap="square">
            <a:spAutoFit/>
          </a:bodyPr>
          <a:lstStyle/>
          <a:p>
            <a:pPr algn="ctr"/>
            <a:r>
              <a:rPr lang="en-GB" sz="1400" b="0" i="0" dirty="0">
                <a:effectLst/>
                <a:latin typeface="+mn-lt"/>
              </a:rPr>
              <a:t>This code maps weather condition codes to corresponding emojis, adding a visual element to the user experience. The logic used is: `if 200 &lt;= </a:t>
            </a:r>
            <a:r>
              <a:rPr lang="en-GB" sz="1400" b="0" i="0" dirty="0" err="1">
                <a:effectLst/>
                <a:latin typeface="+mn-lt"/>
              </a:rPr>
              <a:t>weather_id</a:t>
            </a:r>
            <a:r>
              <a:rPr lang="en-GB" sz="1400" b="0" i="0" dirty="0">
                <a:effectLst/>
                <a:latin typeface="+mn-lt"/>
              </a:rPr>
              <a:t> &lt;= 232: return "⛈️"`, which enhances engagement through visual representation.</a:t>
            </a:r>
          </a:p>
        </p:txBody>
      </p:sp>
      <p:pic>
        <p:nvPicPr>
          <p:cNvPr id="49" name="object 3">
            <a:extLst>
              <a:ext uri="{FF2B5EF4-FFF2-40B4-BE49-F238E27FC236}">
                <a16:creationId xmlns:a16="http://schemas.microsoft.com/office/drawing/2014/main" id="{68FAF6C4-C0E8-6639-43A4-0C37542730B1}"/>
              </a:ext>
            </a:extLst>
          </p:cNvPr>
          <p:cNvPicPr/>
          <p:nvPr/>
        </p:nvPicPr>
        <p:blipFill>
          <a:blip r:embed="rId2" cstate="print"/>
          <a:stretch>
            <a:fillRect/>
          </a:stretch>
        </p:blipFill>
        <p:spPr>
          <a:xfrm>
            <a:off x="1232090" y="542806"/>
            <a:ext cx="198095" cy="198119"/>
          </a:xfrm>
          <a:prstGeom prst="rect">
            <a:avLst/>
          </a:prstGeom>
        </p:spPr>
      </p:pic>
      <p:pic>
        <p:nvPicPr>
          <p:cNvPr id="50" name="object 4">
            <a:extLst>
              <a:ext uri="{FF2B5EF4-FFF2-40B4-BE49-F238E27FC236}">
                <a16:creationId xmlns:a16="http://schemas.microsoft.com/office/drawing/2014/main" id="{72817777-D29B-E0A7-2608-A0BD0CF5B46E}"/>
              </a:ext>
            </a:extLst>
          </p:cNvPr>
          <p:cNvPicPr/>
          <p:nvPr/>
        </p:nvPicPr>
        <p:blipFill>
          <a:blip r:embed="rId3" cstate="print"/>
          <a:stretch>
            <a:fillRect/>
          </a:stretch>
        </p:blipFill>
        <p:spPr>
          <a:xfrm>
            <a:off x="4432934" y="548370"/>
            <a:ext cx="198095" cy="201168"/>
          </a:xfrm>
          <a:prstGeom prst="rect">
            <a:avLst/>
          </a:prstGeom>
        </p:spPr>
      </p:pic>
      <p:pic>
        <p:nvPicPr>
          <p:cNvPr id="51" name="object 5">
            <a:extLst>
              <a:ext uri="{FF2B5EF4-FFF2-40B4-BE49-F238E27FC236}">
                <a16:creationId xmlns:a16="http://schemas.microsoft.com/office/drawing/2014/main" id="{5C8013AB-EC4A-6007-5DB3-297DE7D0678A}"/>
              </a:ext>
            </a:extLst>
          </p:cNvPr>
          <p:cNvPicPr/>
          <p:nvPr/>
        </p:nvPicPr>
        <p:blipFill>
          <a:blip r:embed="rId4" cstate="print"/>
          <a:stretch>
            <a:fillRect/>
          </a:stretch>
        </p:blipFill>
        <p:spPr>
          <a:xfrm>
            <a:off x="1133042" y="2471598"/>
            <a:ext cx="198095" cy="201168"/>
          </a:xfrm>
          <a:prstGeom prst="rect">
            <a:avLst/>
          </a:prstGeom>
        </p:spPr>
      </p:pic>
      <p:pic>
        <p:nvPicPr>
          <p:cNvPr id="52" name="object 6">
            <a:extLst>
              <a:ext uri="{FF2B5EF4-FFF2-40B4-BE49-F238E27FC236}">
                <a16:creationId xmlns:a16="http://schemas.microsoft.com/office/drawing/2014/main" id="{D5EDF8CA-39C0-5D0E-52C2-B72F266965F0}"/>
              </a:ext>
            </a:extLst>
          </p:cNvPr>
          <p:cNvPicPr/>
          <p:nvPr/>
        </p:nvPicPr>
        <p:blipFill>
          <a:blip r:embed="rId5" cstate="print"/>
          <a:stretch>
            <a:fillRect/>
          </a:stretch>
        </p:blipFill>
        <p:spPr>
          <a:xfrm>
            <a:off x="4932705" y="2451021"/>
            <a:ext cx="198095" cy="1981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46895" y="1073151"/>
            <a:ext cx="198095" cy="198119"/>
          </a:xfrm>
          <a:prstGeom prst="rect">
            <a:avLst/>
          </a:prstGeom>
        </p:spPr>
      </p:pic>
      <p:pic>
        <p:nvPicPr>
          <p:cNvPr id="4" name="object 4"/>
          <p:cNvPicPr/>
          <p:nvPr/>
        </p:nvPicPr>
        <p:blipFill>
          <a:blip r:embed="rId3" cstate="print"/>
          <a:stretch>
            <a:fillRect/>
          </a:stretch>
        </p:blipFill>
        <p:spPr>
          <a:xfrm>
            <a:off x="346895" y="1987550"/>
            <a:ext cx="198095" cy="201168"/>
          </a:xfrm>
          <a:prstGeom prst="rect">
            <a:avLst/>
          </a:prstGeom>
        </p:spPr>
      </p:pic>
      <p:pic>
        <p:nvPicPr>
          <p:cNvPr id="5" name="object 5"/>
          <p:cNvPicPr/>
          <p:nvPr/>
        </p:nvPicPr>
        <p:blipFill>
          <a:blip r:embed="rId4" cstate="print"/>
          <a:stretch>
            <a:fillRect/>
          </a:stretch>
        </p:blipFill>
        <p:spPr>
          <a:xfrm>
            <a:off x="346895" y="3057399"/>
            <a:ext cx="198095" cy="201168"/>
          </a:xfrm>
          <a:prstGeom prst="rect">
            <a:avLst/>
          </a:prstGeom>
        </p:spPr>
      </p:pic>
      <p:pic>
        <p:nvPicPr>
          <p:cNvPr id="6" name="object 6"/>
          <p:cNvPicPr/>
          <p:nvPr/>
        </p:nvPicPr>
        <p:blipFill>
          <a:blip r:embed="rId5" cstate="print"/>
          <a:stretch>
            <a:fillRect/>
          </a:stretch>
        </p:blipFill>
        <p:spPr>
          <a:xfrm>
            <a:off x="4180192" y="1026923"/>
            <a:ext cx="198095" cy="198119"/>
          </a:xfrm>
          <a:prstGeom prst="rect">
            <a:avLst/>
          </a:prstGeom>
        </p:spPr>
      </p:pic>
      <p:pic>
        <p:nvPicPr>
          <p:cNvPr id="7" name="object 7"/>
          <p:cNvPicPr/>
          <p:nvPr/>
        </p:nvPicPr>
        <p:blipFill>
          <a:blip r:embed="rId6" cstate="print"/>
          <a:stretch>
            <a:fillRect/>
          </a:stretch>
        </p:blipFill>
        <p:spPr>
          <a:xfrm>
            <a:off x="4216204" y="2133600"/>
            <a:ext cx="198095" cy="201168"/>
          </a:xfrm>
          <a:prstGeom prst="rect">
            <a:avLst/>
          </a:prstGeom>
        </p:spPr>
      </p:pic>
      <p:pic>
        <p:nvPicPr>
          <p:cNvPr id="8" name="object 8"/>
          <p:cNvPicPr/>
          <p:nvPr/>
        </p:nvPicPr>
        <p:blipFill>
          <a:blip r:embed="rId7" cstate="print"/>
          <a:stretch>
            <a:fillRect/>
          </a:stretch>
        </p:blipFill>
        <p:spPr>
          <a:xfrm>
            <a:off x="4180192" y="3156459"/>
            <a:ext cx="198095" cy="204215"/>
          </a:xfrm>
          <a:prstGeom prst="rect">
            <a:avLst/>
          </a:prstGeom>
        </p:spPr>
      </p:pic>
      <p:sp>
        <p:nvSpPr>
          <p:cNvPr id="9" name="object 9"/>
          <p:cNvSpPr txBox="1">
            <a:spLocks noGrp="1"/>
          </p:cNvSpPr>
          <p:nvPr>
            <p:ph type="title"/>
          </p:nvPr>
        </p:nvSpPr>
        <p:spPr>
          <a:prstGeom prst="rect">
            <a:avLst/>
          </a:prstGeom>
        </p:spPr>
        <p:txBody>
          <a:bodyPr vert="horz" wrap="square" lIns="0" tIns="135488" rIns="0" bIns="0" rtlCol="0">
            <a:spAutoFit/>
          </a:bodyPr>
          <a:lstStyle/>
          <a:p>
            <a:pPr marL="10795">
              <a:lnSpc>
                <a:spcPct val="100000"/>
              </a:lnSpc>
              <a:spcBef>
                <a:spcPts val="695"/>
              </a:spcBef>
            </a:pPr>
            <a:r>
              <a:rPr sz="2100" b="1" spc="-10" dirty="0">
                <a:latin typeface="Calibri"/>
                <a:cs typeface="Calibri"/>
              </a:rPr>
              <a:t>ERROR</a:t>
            </a:r>
            <a:r>
              <a:rPr sz="2100" b="1" spc="-80" dirty="0">
                <a:latin typeface="Calibri"/>
                <a:cs typeface="Calibri"/>
              </a:rPr>
              <a:t> </a:t>
            </a:r>
            <a:r>
              <a:rPr sz="2100" b="1" spc="-65" dirty="0">
                <a:latin typeface="Calibri"/>
                <a:cs typeface="Calibri"/>
              </a:rPr>
              <a:t>HANDLING</a:t>
            </a:r>
            <a:r>
              <a:rPr sz="2100" b="1" spc="-55" dirty="0">
                <a:latin typeface="Calibri"/>
                <a:cs typeface="Calibri"/>
              </a:rPr>
              <a:t> </a:t>
            </a:r>
            <a:r>
              <a:rPr sz="2100" b="1" spc="-40" dirty="0">
                <a:latin typeface="Calibri"/>
                <a:cs typeface="Calibri"/>
              </a:rPr>
              <a:t>MECHANISMS</a:t>
            </a:r>
            <a:endParaRPr sz="2100" b="1" dirty="0">
              <a:latin typeface="Calibri"/>
              <a:cs typeface="Calibri"/>
            </a:endParaRPr>
          </a:p>
          <a:p>
            <a:pPr marL="19050">
              <a:lnSpc>
                <a:spcPct val="100000"/>
              </a:lnSpc>
              <a:spcBef>
                <a:spcPts val="285"/>
              </a:spcBef>
            </a:pPr>
            <a:r>
              <a:rPr sz="1000" dirty="0">
                <a:solidFill>
                  <a:srgbClr val="4F4F4F"/>
                </a:solidFill>
                <a:latin typeface="Calibri"/>
                <a:cs typeface="Calibri"/>
              </a:rPr>
              <a:t>Understanding</a:t>
            </a:r>
            <a:r>
              <a:rPr sz="1000" spc="235" dirty="0">
                <a:solidFill>
                  <a:srgbClr val="4F4F4F"/>
                </a:solidFill>
                <a:latin typeface="Calibri"/>
                <a:cs typeface="Calibri"/>
              </a:rPr>
              <a:t> </a:t>
            </a:r>
            <a:r>
              <a:rPr sz="1000" dirty="0">
                <a:solidFill>
                  <a:srgbClr val="525252"/>
                </a:solidFill>
                <a:latin typeface="Calibri"/>
                <a:cs typeface="Calibri"/>
              </a:rPr>
              <a:t>the</a:t>
            </a:r>
            <a:r>
              <a:rPr sz="1000" spc="225" dirty="0">
                <a:solidFill>
                  <a:srgbClr val="525252"/>
                </a:solidFill>
                <a:latin typeface="Calibri"/>
                <a:cs typeface="Calibri"/>
              </a:rPr>
              <a:t> </a:t>
            </a:r>
            <a:r>
              <a:rPr sz="1000" dirty="0">
                <a:solidFill>
                  <a:srgbClr val="525252"/>
                </a:solidFill>
                <a:latin typeface="Calibri"/>
                <a:cs typeface="Calibri"/>
              </a:rPr>
              <a:t>Importance</a:t>
            </a:r>
            <a:r>
              <a:rPr sz="1000" spc="295" dirty="0">
                <a:solidFill>
                  <a:srgbClr val="525252"/>
                </a:solidFill>
                <a:latin typeface="Calibri"/>
                <a:cs typeface="Calibri"/>
              </a:rPr>
              <a:t> </a:t>
            </a:r>
            <a:r>
              <a:rPr sz="1000" dirty="0">
                <a:solidFill>
                  <a:srgbClr val="545454"/>
                </a:solidFill>
                <a:latin typeface="Calibri"/>
                <a:cs typeface="Calibri"/>
              </a:rPr>
              <a:t>of</a:t>
            </a:r>
            <a:r>
              <a:rPr sz="1000" spc="170" dirty="0">
                <a:solidFill>
                  <a:srgbClr val="545454"/>
                </a:solidFill>
                <a:latin typeface="Calibri"/>
                <a:cs typeface="Calibri"/>
              </a:rPr>
              <a:t> </a:t>
            </a:r>
            <a:r>
              <a:rPr sz="1000" dirty="0">
                <a:solidFill>
                  <a:srgbClr val="525252"/>
                </a:solidFill>
                <a:latin typeface="Calibri"/>
                <a:cs typeface="Calibri"/>
              </a:rPr>
              <a:t>Effective</a:t>
            </a:r>
            <a:r>
              <a:rPr sz="1000" spc="215" dirty="0">
                <a:solidFill>
                  <a:srgbClr val="525252"/>
                </a:solidFill>
                <a:latin typeface="Calibri"/>
                <a:cs typeface="Calibri"/>
              </a:rPr>
              <a:t> </a:t>
            </a:r>
            <a:r>
              <a:rPr sz="1000" dirty="0">
                <a:solidFill>
                  <a:srgbClr val="505050"/>
                </a:solidFill>
                <a:latin typeface="Calibri"/>
                <a:cs typeface="Calibri"/>
              </a:rPr>
              <a:t>Error</a:t>
            </a:r>
            <a:r>
              <a:rPr sz="1000" spc="180" dirty="0">
                <a:solidFill>
                  <a:srgbClr val="505050"/>
                </a:solidFill>
                <a:latin typeface="Calibri"/>
                <a:cs typeface="Calibri"/>
              </a:rPr>
              <a:t> </a:t>
            </a:r>
            <a:r>
              <a:rPr sz="1000" spc="-10" dirty="0">
                <a:solidFill>
                  <a:srgbClr val="4F4F4F"/>
                </a:solidFill>
                <a:latin typeface="Calibri"/>
                <a:cs typeface="Calibri"/>
              </a:rPr>
              <a:t>Management</a:t>
            </a:r>
            <a:endParaRPr sz="1000" dirty="0">
              <a:latin typeface="Calibri"/>
              <a:cs typeface="Calibri"/>
            </a:endParaRPr>
          </a:p>
        </p:txBody>
      </p:sp>
      <p:sp>
        <p:nvSpPr>
          <p:cNvPr id="10" name="object 10"/>
          <p:cNvSpPr txBox="1">
            <a:spLocks noGrp="1"/>
          </p:cNvSpPr>
          <p:nvPr>
            <p:ph sz="half" idx="2"/>
          </p:nvPr>
        </p:nvSpPr>
        <p:spPr>
          <a:xfrm>
            <a:off x="695340" y="1073151"/>
            <a:ext cx="3252470" cy="2966646"/>
          </a:xfrm>
          <a:prstGeom prst="rect">
            <a:avLst/>
          </a:prstGeom>
        </p:spPr>
        <p:txBody>
          <a:bodyPr vert="horz" wrap="square" lIns="0" tIns="12700" rIns="0" bIns="0" rtlCol="0">
            <a:spAutoFit/>
          </a:bodyPr>
          <a:lstStyle/>
          <a:p>
            <a:pPr marL="13970">
              <a:lnSpc>
                <a:spcPct val="100000"/>
              </a:lnSpc>
              <a:spcBef>
                <a:spcPts val="100"/>
              </a:spcBef>
            </a:pPr>
            <a:r>
              <a:rPr sz="1200" b="1" spc="-80" dirty="0"/>
              <a:t>COMMON</a:t>
            </a:r>
            <a:r>
              <a:rPr sz="1200" b="1" spc="20" dirty="0"/>
              <a:t> </a:t>
            </a:r>
            <a:r>
              <a:rPr sz="1200" b="1" dirty="0"/>
              <a:t>ERRORS</a:t>
            </a:r>
            <a:r>
              <a:rPr sz="1200" b="1" spc="-40" dirty="0"/>
              <a:t> </a:t>
            </a:r>
            <a:r>
              <a:rPr sz="1200" b="1" spc="-10" dirty="0"/>
              <a:t>MANAGED</a:t>
            </a:r>
          </a:p>
          <a:p>
            <a:pPr marL="19050" marR="148590" indent="635">
              <a:spcBef>
                <a:spcPts val="309"/>
              </a:spcBef>
            </a:pPr>
            <a:r>
              <a:rPr spc="10" dirty="0"/>
              <a:t>The</a:t>
            </a:r>
            <a:r>
              <a:rPr spc="415" dirty="0"/>
              <a:t> </a:t>
            </a:r>
            <a:r>
              <a:rPr spc="10" dirty="0"/>
              <a:t>application</a:t>
            </a:r>
            <a:r>
              <a:rPr spc="210" dirty="0"/>
              <a:t> </a:t>
            </a:r>
            <a:r>
              <a:rPr spc="45" dirty="0"/>
              <a:t>manages</a:t>
            </a:r>
            <a:r>
              <a:rPr spc="145" dirty="0"/>
              <a:t> </a:t>
            </a:r>
            <a:r>
              <a:rPr spc="10" dirty="0"/>
              <a:t>various</a:t>
            </a:r>
            <a:r>
              <a:rPr spc="180" dirty="0"/>
              <a:t> </a:t>
            </a:r>
            <a:r>
              <a:rPr spc="55" dirty="0"/>
              <a:t>common</a:t>
            </a:r>
            <a:r>
              <a:rPr spc="160" dirty="0"/>
              <a:t> </a:t>
            </a:r>
            <a:r>
              <a:rPr spc="10" dirty="0"/>
              <a:t>errors</a:t>
            </a:r>
            <a:r>
              <a:rPr spc="145" dirty="0"/>
              <a:t> </a:t>
            </a:r>
            <a:r>
              <a:rPr spc="10" dirty="0"/>
              <a:t>that</a:t>
            </a:r>
            <a:r>
              <a:rPr spc="140" dirty="0"/>
              <a:t> </a:t>
            </a:r>
            <a:r>
              <a:rPr spc="50" dirty="0"/>
              <a:t>users</a:t>
            </a:r>
            <a:r>
              <a:rPr spc="145" dirty="0"/>
              <a:t> </a:t>
            </a:r>
            <a:r>
              <a:rPr spc="40" dirty="0"/>
              <a:t>may </a:t>
            </a:r>
            <a:r>
              <a:rPr dirty="0"/>
              <a:t>encounter,</a:t>
            </a:r>
            <a:r>
              <a:rPr spc="300" dirty="0"/>
              <a:t> </a:t>
            </a:r>
            <a:r>
              <a:rPr dirty="0"/>
              <a:t>ensuring</a:t>
            </a:r>
            <a:r>
              <a:rPr dirty="0">
                <a:solidFill>
                  <a:srgbClr val="1C1C1C"/>
                </a:solidFill>
              </a:rPr>
              <a:t>a</a:t>
            </a:r>
            <a:r>
              <a:rPr spc="355" dirty="0">
                <a:solidFill>
                  <a:srgbClr val="1C1C1C"/>
                </a:solidFill>
              </a:rPr>
              <a:t>  </a:t>
            </a:r>
            <a:r>
              <a:rPr dirty="0"/>
              <a:t>smooth</a:t>
            </a:r>
            <a:r>
              <a:rPr spc="300" dirty="0"/>
              <a:t> </a:t>
            </a:r>
            <a:r>
              <a:rPr dirty="0"/>
              <a:t>user</a:t>
            </a:r>
            <a:r>
              <a:rPr spc="200" dirty="0"/>
              <a:t> </a:t>
            </a:r>
            <a:r>
              <a:rPr spc="-10" dirty="0"/>
              <a:t>experience.</a:t>
            </a:r>
            <a:endParaRPr dirty="0"/>
          </a:p>
          <a:p>
            <a:pPr marL="12700">
              <a:lnSpc>
                <a:spcPct val="100000"/>
              </a:lnSpc>
            </a:pPr>
            <a:endParaRPr lang="en-GB" sz="900" dirty="0"/>
          </a:p>
          <a:p>
            <a:pPr marL="12700">
              <a:lnSpc>
                <a:spcPct val="100000"/>
              </a:lnSpc>
            </a:pPr>
            <a:r>
              <a:rPr sz="1200" b="1" dirty="0"/>
              <a:t>HTTP</a:t>
            </a:r>
            <a:r>
              <a:rPr sz="1200" b="1" spc="90" dirty="0"/>
              <a:t> </a:t>
            </a:r>
            <a:r>
              <a:rPr sz="1200" b="1" dirty="0"/>
              <a:t>404:</a:t>
            </a:r>
            <a:r>
              <a:rPr sz="1200" b="1" spc="-10" dirty="0"/>
              <a:t> </a:t>
            </a:r>
            <a:r>
              <a:rPr sz="1200" b="1" dirty="0"/>
              <a:t>CITY</a:t>
            </a:r>
            <a:r>
              <a:rPr sz="1200" b="1" spc="10" dirty="0"/>
              <a:t> </a:t>
            </a:r>
            <a:r>
              <a:rPr sz="1200" b="1" spc="-65" dirty="0"/>
              <a:t>NOT</a:t>
            </a:r>
            <a:r>
              <a:rPr sz="1200" b="1" spc="-10" dirty="0"/>
              <a:t> FOUND</a:t>
            </a:r>
          </a:p>
          <a:p>
            <a:pPr marL="18415" marR="5080" indent="635">
              <a:spcBef>
                <a:spcPts val="325"/>
              </a:spcBef>
            </a:pPr>
            <a:r>
              <a:rPr dirty="0"/>
              <a:t>This</a:t>
            </a:r>
            <a:r>
              <a:rPr spc="220" dirty="0"/>
              <a:t> </a:t>
            </a:r>
            <a:r>
              <a:rPr dirty="0"/>
              <a:t>error</a:t>
            </a:r>
            <a:r>
              <a:rPr spc="250" dirty="0"/>
              <a:t> </a:t>
            </a:r>
            <a:r>
              <a:rPr spc="50" dirty="0"/>
              <a:t>occurs</a:t>
            </a:r>
            <a:r>
              <a:rPr spc="200" dirty="0"/>
              <a:t> </a:t>
            </a:r>
            <a:r>
              <a:rPr dirty="0"/>
              <a:t>when</a:t>
            </a:r>
            <a:r>
              <a:rPr spc="210" dirty="0"/>
              <a:t> </a:t>
            </a:r>
            <a:r>
              <a:rPr dirty="0"/>
              <a:t>the</a:t>
            </a:r>
            <a:r>
              <a:rPr spc="220" dirty="0"/>
              <a:t> </a:t>
            </a:r>
            <a:r>
              <a:rPr dirty="0"/>
              <a:t>user</a:t>
            </a:r>
            <a:r>
              <a:rPr spc="200" dirty="0"/>
              <a:t> </a:t>
            </a:r>
            <a:r>
              <a:rPr dirty="0"/>
              <a:t>inputsa</a:t>
            </a:r>
            <a:r>
              <a:rPr spc="320" dirty="0"/>
              <a:t>  </a:t>
            </a:r>
            <a:r>
              <a:rPr dirty="0"/>
              <a:t>city</a:t>
            </a:r>
            <a:r>
              <a:rPr spc="150" dirty="0"/>
              <a:t> </a:t>
            </a:r>
            <a:r>
              <a:rPr dirty="0"/>
              <a:t>that</a:t>
            </a:r>
            <a:r>
              <a:rPr spc="215" dirty="0"/>
              <a:t> </a:t>
            </a:r>
            <a:r>
              <a:rPr dirty="0"/>
              <a:t>does</a:t>
            </a:r>
            <a:r>
              <a:rPr spc="210" dirty="0"/>
              <a:t> </a:t>
            </a:r>
            <a:r>
              <a:rPr dirty="0"/>
              <a:t>not</a:t>
            </a:r>
            <a:r>
              <a:rPr spc="204" dirty="0"/>
              <a:t> </a:t>
            </a:r>
            <a:r>
              <a:rPr dirty="0"/>
              <a:t>exist</a:t>
            </a:r>
            <a:r>
              <a:rPr spc="170" dirty="0"/>
              <a:t> </a:t>
            </a:r>
            <a:r>
              <a:rPr spc="-25" dirty="0"/>
              <a:t>in</a:t>
            </a:r>
            <a:r>
              <a:rPr spc="50" dirty="0"/>
              <a:t> the</a:t>
            </a:r>
            <a:r>
              <a:rPr spc="95" dirty="0"/>
              <a:t> </a:t>
            </a:r>
            <a:r>
              <a:rPr spc="20" dirty="0"/>
              <a:t>database.</a:t>
            </a:r>
            <a:r>
              <a:rPr spc="180" dirty="0"/>
              <a:t> </a:t>
            </a:r>
            <a:r>
              <a:rPr spc="20" dirty="0"/>
              <a:t>The</a:t>
            </a:r>
            <a:r>
              <a:rPr spc="165" dirty="0"/>
              <a:t> </a:t>
            </a:r>
            <a:r>
              <a:rPr spc="50" dirty="0"/>
              <a:t>system</a:t>
            </a:r>
            <a:r>
              <a:rPr spc="160" dirty="0"/>
              <a:t> </a:t>
            </a:r>
            <a:r>
              <a:rPr spc="20" dirty="0"/>
              <a:t>responds</a:t>
            </a:r>
            <a:r>
              <a:rPr spc="180" dirty="0"/>
              <a:t> </a:t>
            </a:r>
            <a:r>
              <a:rPr spc="20" dirty="0"/>
              <a:t>with</a:t>
            </a:r>
            <a:r>
              <a:rPr spc="175" dirty="0"/>
              <a:t> </a:t>
            </a:r>
            <a:r>
              <a:rPr spc="20" dirty="0"/>
              <a:t>a</a:t>
            </a:r>
            <a:r>
              <a:rPr spc="120" dirty="0"/>
              <a:t> </a:t>
            </a:r>
            <a:r>
              <a:rPr spc="20" dirty="0"/>
              <a:t>clear</a:t>
            </a:r>
            <a:r>
              <a:rPr spc="125" dirty="0"/>
              <a:t> </a:t>
            </a:r>
            <a:r>
              <a:rPr spc="55" dirty="0"/>
              <a:t>message</a:t>
            </a:r>
            <a:r>
              <a:rPr spc="185" dirty="0"/>
              <a:t> </a:t>
            </a:r>
            <a:r>
              <a:rPr spc="-10" dirty="0"/>
              <a:t>indicating</a:t>
            </a:r>
            <a:r>
              <a:rPr spc="500" dirty="0"/>
              <a:t> </a:t>
            </a:r>
            <a:r>
              <a:rPr dirty="0"/>
              <a:t>that</a:t>
            </a:r>
            <a:r>
              <a:rPr spc="210" dirty="0"/>
              <a:t> </a:t>
            </a:r>
            <a:r>
              <a:rPr dirty="0"/>
              <a:t>the</a:t>
            </a:r>
            <a:r>
              <a:rPr spc="215" dirty="0"/>
              <a:t> </a:t>
            </a:r>
            <a:r>
              <a:rPr dirty="0"/>
              <a:t>city</a:t>
            </a:r>
            <a:r>
              <a:rPr spc="165" dirty="0"/>
              <a:t> </a:t>
            </a:r>
            <a:r>
              <a:rPr dirty="0"/>
              <a:t>could</a:t>
            </a:r>
            <a:r>
              <a:rPr spc="275" dirty="0"/>
              <a:t> </a:t>
            </a:r>
            <a:r>
              <a:rPr dirty="0"/>
              <a:t>not</a:t>
            </a:r>
            <a:r>
              <a:rPr spc="190" dirty="0"/>
              <a:t> </a:t>
            </a:r>
            <a:r>
              <a:rPr spc="55" dirty="0"/>
              <a:t>be</a:t>
            </a:r>
            <a:r>
              <a:rPr spc="180" dirty="0"/>
              <a:t> </a:t>
            </a:r>
            <a:r>
              <a:rPr dirty="0"/>
              <a:t>located,</a:t>
            </a:r>
            <a:r>
              <a:rPr spc="290" dirty="0"/>
              <a:t> </a:t>
            </a:r>
            <a:r>
              <a:rPr dirty="0"/>
              <a:t>guiding</a:t>
            </a:r>
            <a:r>
              <a:rPr spc="204" dirty="0"/>
              <a:t> </a:t>
            </a:r>
            <a:r>
              <a:rPr dirty="0"/>
              <a:t>the</a:t>
            </a:r>
            <a:r>
              <a:rPr spc="254" dirty="0"/>
              <a:t> </a:t>
            </a:r>
            <a:r>
              <a:rPr dirty="0"/>
              <a:t>user</a:t>
            </a:r>
            <a:r>
              <a:rPr spc="204" dirty="0"/>
              <a:t> </a:t>
            </a:r>
            <a:r>
              <a:rPr dirty="0"/>
              <a:t>to</a:t>
            </a:r>
            <a:r>
              <a:rPr spc="204" dirty="0"/>
              <a:t> </a:t>
            </a:r>
            <a:r>
              <a:rPr dirty="0"/>
              <a:t>try</a:t>
            </a:r>
            <a:r>
              <a:rPr spc="204" dirty="0"/>
              <a:t> </a:t>
            </a:r>
            <a:r>
              <a:rPr spc="-10" dirty="0"/>
              <a:t>another</a:t>
            </a:r>
            <a:r>
              <a:rPr spc="500" dirty="0"/>
              <a:t> </a:t>
            </a:r>
            <a:r>
              <a:rPr spc="-10" dirty="0"/>
              <a:t>entry.</a:t>
            </a:r>
            <a:endParaRPr dirty="0"/>
          </a:p>
          <a:p>
            <a:pPr>
              <a:lnSpc>
                <a:spcPct val="100000"/>
              </a:lnSpc>
              <a:spcBef>
                <a:spcPts val="975"/>
              </a:spcBef>
            </a:pPr>
            <a:endParaRPr sz="800" dirty="0"/>
          </a:p>
          <a:p>
            <a:pPr marL="12700">
              <a:lnSpc>
                <a:spcPct val="100000"/>
              </a:lnSpc>
            </a:pPr>
            <a:r>
              <a:rPr sz="1200" b="1" dirty="0"/>
              <a:t>HTTP</a:t>
            </a:r>
            <a:r>
              <a:rPr sz="1200" b="1" spc="-10" dirty="0"/>
              <a:t> </a:t>
            </a:r>
            <a:r>
              <a:rPr sz="1200" b="1" spc="-60" dirty="0"/>
              <a:t>4O1:</a:t>
            </a:r>
            <a:r>
              <a:rPr sz="1200" b="1" spc="-45" dirty="0"/>
              <a:t> </a:t>
            </a:r>
            <a:r>
              <a:rPr sz="1200" b="1" spc="-35" dirty="0"/>
              <a:t>INVALID</a:t>
            </a:r>
            <a:r>
              <a:rPr sz="1200" b="1" spc="45" dirty="0"/>
              <a:t> </a:t>
            </a:r>
            <a:r>
              <a:rPr sz="1200" b="1" spc="-20" dirty="0"/>
              <a:t>API</a:t>
            </a:r>
            <a:r>
              <a:rPr sz="1200" b="1" spc="-50" dirty="0"/>
              <a:t> </a:t>
            </a:r>
            <a:r>
              <a:rPr sz="1200" b="1" spc="-25" dirty="0"/>
              <a:t>KEY</a:t>
            </a:r>
          </a:p>
          <a:p>
            <a:pPr marL="15875" marR="133350" indent="1270">
              <a:lnSpc>
                <a:spcPct val="117600"/>
              </a:lnSpc>
              <a:spcBef>
                <a:spcPts val="365"/>
              </a:spcBef>
            </a:pPr>
            <a:r>
              <a:rPr dirty="0"/>
              <a:t>When</a:t>
            </a:r>
            <a:r>
              <a:rPr spc="125" dirty="0"/>
              <a:t> </a:t>
            </a:r>
            <a:r>
              <a:rPr dirty="0"/>
              <a:t>an</a:t>
            </a:r>
            <a:r>
              <a:rPr spc="114" dirty="0"/>
              <a:t> </a:t>
            </a:r>
            <a:r>
              <a:rPr dirty="0"/>
              <a:t>invalid</a:t>
            </a:r>
            <a:r>
              <a:rPr spc="110" dirty="0"/>
              <a:t> </a:t>
            </a:r>
            <a:r>
              <a:rPr dirty="0"/>
              <a:t>API</a:t>
            </a:r>
            <a:r>
              <a:rPr spc="105" dirty="0"/>
              <a:t> </a:t>
            </a:r>
            <a:r>
              <a:rPr dirty="0"/>
              <a:t>key</a:t>
            </a:r>
            <a:r>
              <a:rPr spc="65" dirty="0"/>
              <a:t> </a:t>
            </a:r>
            <a:r>
              <a:rPr dirty="0"/>
              <a:t>is</a:t>
            </a:r>
            <a:r>
              <a:rPr spc="155" dirty="0"/>
              <a:t> </a:t>
            </a:r>
            <a:r>
              <a:rPr dirty="0"/>
              <a:t>provided,</a:t>
            </a:r>
            <a:r>
              <a:rPr spc="140" dirty="0"/>
              <a:t> </a:t>
            </a:r>
            <a:r>
              <a:rPr dirty="0"/>
              <a:t>the</a:t>
            </a:r>
            <a:r>
              <a:rPr spc="114" dirty="0"/>
              <a:t> </a:t>
            </a:r>
            <a:r>
              <a:rPr dirty="0"/>
              <a:t>application</a:t>
            </a:r>
            <a:r>
              <a:rPr spc="160" dirty="0"/>
              <a:t> </a:t>
            </a:r>
            <a:r>
              <a:rPr dirty="0"/>
              <a:t>generates</a:t>
            </a:r>
            <a:r>
              <a:rPr spc="145" dirty="0"/>
              <a:t> </a:t>
            </a:r>
            <a:r>
              <a:rPr spc="-25" dirty="0"/>
              <a:t>an</a:t>
            </a:r>
            <a:r>
              <a:rPr spc="500" dirty="0"/>
              <a:t> </a:t>
            </a:r>
            <a:r>
              <a:rPr dirty="0"/>
              <a:t>HTTP</a:t>
            </a:r>
            <a:r>
              <a:rPr spc="105" dirty="0"/>
              <a:t> </a:t>
            </a:r>
            <a:r>
              <a:rPr spc="-10" dirty="0"/>
              <a:t>401</a:t>
            </a:r>
            <a:r>
              <a:rPr spc="185" dirty="0"/>
              <a:t> </a:t>
            </a:r>
            <a:r>
              <a:rPr dirty="0"/>
              <a:t>error.</a:t>
            </a:r>
            <a:r>
              <a:rPr spc="114" dirty="0"/>
              <a:t> </a:t>
            </a:r>
            <a:r>
              <a:rPr dirty="0"/>
              <a:t>This</a:t>
            </a:r>
            <a:r>
              <a:rPr spc="130" dirty="0"/>
              <a:t> </a:t>
            </a:r>
            <a:r>
              <a:rPr dirty="0"/>
              <a:t>indicates</a:t>
            </a:r>
            <a:r>
              <a:rPr spc="110" dirty="0"/>
              <a:t> </a:t>
            </a:r>
            <a:r>
              <a:rPr dirty="0"/>
              <a:t>to</a:t>
            </a:r>
            <a:r>
              <a:rPr spc="90" dirty="0"/>
              <a:t> </a:t>
            </a:r>
            <a:r>
              <a:rPr dirty="0"/>
              <a:t>the</a:t>
            </a:r>
            <a:r>
              <a:rPr spc="75" dirty="0"/>
              <a:t> </a:t>
            </a:r>
            <a:r>
              <a:rPr dirty="0"/>
              <a:t>user</a:t>
            </a:r>
            <a:r>
              <a:rPr spc="90" dirty="0"/>
              <a:t> </a:t>
            </a:r>
            <a:r>
              <a:rPr dirty="0"/>
              <a:t>that</a:t>
            </a:r>
            <a:r>
              <a:rPr spc="105" dirty="0"/>
              <a:t> </a:t>
            </a:r>
            <a:r>
              <a:rPr dirty="0"/>
              <a:t>their</a:t>
            </a:r>
            <a:r>
              <a:rPr spc="130" dirty="0"/>
              <a:t> </a:t>
            </a:r>
            <a:r>
              <a:rPr spc="-10" dirty="0"/>
              <a:t>access</a:t>
            </a:r>
            <a:r>
              <a:rPr spc="500" dirty="0"/>
              <a:t> </a:t>
            </a:r>
            <a:r>
              <a:rPr dirty="0"/>
              <a:t>credentials</a:t>
            </a:r>
            <a:r>
              <a:rPr spc="285" dirty="0"/>
              <a:t> </a:t>
            </a:r>
            <a:r>
              <a:rPr dirty="0"/>
              <a:t>are</a:t>
            </a:r>
            <a:r>
              <a:rPr spc="165" dirty="0"/>
              <a:t> </a:t>
            </a:r>
            <a:r>
              <a:rPr dirty="0"/>
              <a:t>incorrect,</a:t>
            </a:r>
            <a:r>
              <a:rPr spc="185" dirty="0"/>
              <a:t> </a:t>
            </a:r>
            <a:r>
              <a:rPr dirty="0"/>
              <a:t>prompting</a:t>
            </a:r>
            <a:r>
              <a:rPr spc="190" dirty="0"/>
              <a:t> </a:t>
            </a:r>
            <a:r>
              <a:rPr dirty="0"/>
              <a:t>them</a:t>
            </a:r>
            <a:r>
              <a:rPr spc="185" dirty="0"/>
              <a:t> </a:t>
            </a:r>
            <a:r>
              <a:rPr dirty="0"/>
              <a:t>to</a:t>
            </a:r>
            <a:r>
              <a:rPr spc="135" dirty="0"/>
              <a:t> </a:t>
            </a:r>
            <a:r>
              <a:rPr dirty="0"/>
              <a:t>check</a:t>
            </a:r>
            <a:r>
              <a:rPr spc="185" dirty="0"/>
              <a:t> </a:t>
            </a:r>
            <a:r>
              <a:rPr dirty="0"/>
              <a:t>and</a:t>
            </a:r>
            <a:r>
              <a:rPr spc="145" dirty="0"/>
              <a:t> </a:t>
            </a:r>
            <a:r>
              <a:rPr dirty="0"/>
              <a:t>re-</a:t>
            </a:r>
            <a:r>
              <a:rPr spc="-10" dirty="0"/>
              <a:t>enter</a:t>
            </a:r>
            <a:r>
              <a:rPr spc="500" dirty="0"/>
              <a:t> </a:t>
            </a:r>
            <a:r>
              <a:rPr dirty="0"/>
              <a:t>their</a:t>
            </a:r>
            <a:r>
              <a:rPr spc="45" dirty="0"/>
              <a:t> </a:t>
            </a:r>
            <a:r>
              <a:rPr dirty="0"/>
              <a:t>API</a:t>
            </a:r>
            <a:r>
              <a:rPr spc="95" dirty="0"/>
              <a:t> </a:t>
            </a:r>
            <a:r>
              <a:rPr spc="-20" dirty="0"/>
              <a:t>key.</a:t>
            </a:r>
            <a:endParaRPr dirty="0"/>
          </a:p>
        </p:txBody>
      </p:sp>
      <p:sp>
        <p:nvSpPr>
          <p:cNvPr id="11" name="object 11"/>
          <p:cNvSpPr txBox="1">
            <a:spLocks noGrp="1"/>
          </p:cNvSpPr>
          <p:nvPr>
            <p:ph sz="half" idx="3"/>
          </p:nvPr>
        </p:nvSpPr>
        <p:spPr>
          <a:xfrm>
            <a:off x="4529777" y="932488"/>
            <a:ext cx="3191823" cy="3040319"/>
          </a:xfrm>
          <a:prstGeom prst="rect">
            <a:avLst/>
          </a:prstGeom>
        </p:spPr>
        <p:txBody>
          <a:bodyPr vert="horz" wrap="square" lIns="0" tIns="83820" rIns="0" bIns="0" rtlCol="0">
            <a:spAutoFit/>
          </a:bodyPr>
          <a:lstStyle/>
          <a:p>
            <a:pPr marL="18415">
              <a:lnSpc>
                <a:spcPct val="100000"/>
              </a:lnSpc>
              <a:spcBef>
                <a:spcPts val="660"/>
              </a:spcBef>
            </a:pPr>
            <a:r>
              <a:rPr sz="1200" spc="60" dirty="0"/>
              <a:t>NETWORK</a:t>
            </a:r>
            <a:r>
              <a:rPr sz="1200" spc="100" dirty="0"/>
              <a:t> </a:t>
            </a:r>
            <a:r>
              <a:rPr sz="1200" spc="90" dirty="0"/>
              <a:t>ISSUES</a:t>
            </a:r>
          </a:p>
          <a:p>
            <a:pPr marL="17780" marR="5080" indent="1905">
              <a:lnSpc>
                <a:spcPct val="117600"/>
              </a:lnSpc>
              <a:spcBef>
                <a:spcPts val="385"/>
              </a:spcBef>
            </a:pPr>
            <a:r>
              <a:rPr sz="1050" b="0" dirty="0">
                <a:latin typeface="Calibri"/>
                <a:cs typeface="Calibri"/>
              </a:rPr>
              <a:t>Network-related</a:t>
            </a:r>
            <a:r>
              <a:rPr sz="1050" b="0" spc="204" dirty="0">
                <a:latin typeface="Calibri"/>
                <a:cs typeface="Calibri"/>
              </a:rPr>
              <a:t> </a:t>
            </a:r>
            <a:r>
              <a:rPr sz="1050" b="0" dirty="0">
                <a:latin typeface="Calibri"/>
                <a:cs typeface="Calibri"/>
              </a:rPr>
              <a:t>issues,</a:t>
            </a:r>
            <a:r>
              <a:rPr sz="1050" b="0" spc="220" dirty="0">
                <a:latin typeface="Calibri"/>
                <a:cs typeface="Calibri"/>
              </a:rPr>
              <a:t> </a:t>
            </a:r>
            <a:r>
              <a:rPr sz="1050" b="0" dirty="0">
                <a:latin typeface="Calibri"/>
                <a:cs typeface="Calibri"/>
              </a:rPr>
              <a:t>such</a:t>
            </a:r>
            <a:r>
              <a:rPr sz="1050" b="0" spc="215" dirty="0">
                <a:latin typeface="Calibri"/>
                <a:cs typeface="Calibri"/>
              </a:rPr>
              <a:t> </a:t>
            </a:r>
            <a:r>
              <a:rPr sz="1050" b="0" dirty="0">
                <a:solidFill>
                  <a:srgbClr val="212121"/>
                </a:solidFill>
                <a:latin typeface="Calibri"/>
                <a:cs typeface="Calibri"/>
              </a:rPr>
              <a:t>as</a:t>
            </a:r>
            <a:r>
              <a:rPr sz="1050" b="0" spc="185" dirty="0">
                <a:solidFill>
                  <a:srgbClr val="212121"/>
                </a:solidFill>
                <a:latin typeface="Calibri"/>
                <a:cs typeface="Calibri"/>
              </a:rPr>
              <a:t> </a:t>
            </a:r>
            <a:r>
              <a:rPr sz="1050" b="0" dirty="0">
                <a:latin typeface="Calibri"/>
                <a:cs typeface="Calibri"/>
              </a:rPr>
              <a:t>connection</a:t>
            </a:r>
            <a:r>
              <a:rPr sz="1050" b="0" spc="220" dirty="0">
                <a:latin typeface="Calibri"/>
                <a:cs typeface="Calibri"/>
              </a:rPr>
              <a:t> </a:t>
            </a:r>
            <a:r>
              <a:rPr sz="1050" b="0" dirty="0">
                <a:latin typeface="Calibri"/>
                <a:cs typeface="Calibri"/>
              </a:rPr>
              <a:t>errors</a:t>
            </a:r>
            <a:r>
              <a:rPr sz="1050" b="0" spc="240" dirty="0">
                <a:latin typeface="Calibri"/>
                <a:cs typeface="Calibri"/>
              </a:rPr>
              <a:t> </a:t>
            </a:r>
            <a:r>
              <a:rPr sz="1050" b="0" dirty="0">
                <a:latin typeface="Calibri"/>
                <a:cs typeface="Calibri"/>
              </a:rPr>
              <a:t>and</a:t>
            </a:r>
            <a:r>
              <a:rPr sz="1050" b="0" spc="210" dirty="0">
                <a:latin typeface="Calibri"/>
                <a:cs typeface="Calibri"/>
              </a:rPr>
              <a:t> </a:t>
            </a:r>
            <a:r>
              <a:rPr sz="1050" b="0" spc="-10" dirty="0">
                <a:latin typeface="Calibri"/>
                <a:cs typeface="Calibri"/>
              </a:rPr>
              <a:t>timeouts,</a:t>
            </a:r>
            <a:r>
              <a:rPr sz="1050" b="0" spc="500" dirty="0">
                <a:latin typeface="Calibri"/>
                <a:cs typeface="Calibri"/>
              </a:rPr>
              <a:t> </a:t>
            </a:r>
            <a:r>
              <a:rPr sz="1050" b="0" dirty="0">
                <a:latin typeface="Calibri"/>
                <a:cs typeface="Calibri"/>
              </a:rPr>
              <a:t>are</a:t>
            </a:r>
            <a:r>
              <a:rPr sz="1050" b="0" spc="195" dirty="0">
                <a:latin typeface="Calibri"/>
                <a:cs typeface="Calibri"/>
              </a:rPr>
              <a:t> </a:t>
            </a:r>
            <a:r>
              <a:rPr sz="1050" b="0" dirty="0">
                <a:latin typeface="Calibri"/>
                <a:cs typeface="Calibri"/>
              </a:rPr>
              <a:t>also</a:t>
            </a:r>
            <a:r>
              <a:rPr sz="1050" b="0" spc="195" dirty="0">
                <a:latin typeface="Calibri"/>
                <a:cs typeface="Calibri"/>
              </a:rPr>
              <a:t> </a:t>
            </a:r>
            <a:r>
              <a:rPr sz="1050" b="0" dirty="0">
                <a:latin typeface="Calibri"/>
                <a:cs typeface="Calibri"/>
              </a:rPr>
              <a:t>managed.</a:t>
            </a:r>
            <a:r>
              <a:rPr sz="1050" b="0" spc="204" dirty="0">
                <a:latin typeface="Calibri"/>
                <a:cs typeface="Calibri"/>
              </a:rPr>
              <a:t> </a:t>
            </a:r>
            <a:r>
              <a:rPr sz="1050" b="0" dirty="0">
                <a:latin typeface="Calibri"/>
                <a:cs typeface="Calibri"/>
              </a:rPr>
              <a:t>The</a:t>
            </a:r>
            <a:r>
              <a:rPr sz="1050" b="0" spc="125" dirty="0">
                <a:latin typeface="Calibri"/>
                <a:cs typeface="Calibri"/>
              </a:rPr>
              <a:t> </a:t>
            </a:r>
            <a:r>
              <a:rPr sz="1050" b="0" dirty="0">
                <a:latin typeface="Calibri"/>
                <a:cs typeface="Calibri"/>
              </a:rPr>
              <a:t>application</a:t>
            </a:r>
            <a:r>
              <a:rPr sz="1050" b="0" spc="210" dirty="0">
                <a:latin typeface="Calibri"/>
                <a:cs typeface="Calibri"/>
              </a:rPr>
              <a:t> </a:t>
            </a:r>
            <a:r>
              <a:rPr sz="1050" b="0" dirty="0">
                <a:latin typeface="Calibri"/>
                <a:cs typeface="Calibri"/>
              </a:rPr>
              <a:t>communicates</a:t>
            </a:r>
            <a:r>
              <a:rPr sz="1050" b="0" spc="245" dirty="0">
                <a:latin typeface="Calibri"/>
                <a:cs typeface="Calibri"/>
              </a:rPr>
              <a:t> </a:t>
            </a:r>
            <a:r>
              <a:rPr sz="1050" b="0" dirty="0">
                <a:latin typeface="Calibri"/>
                <a:cs typeface="Calibri"/>
              </a:rPr>
              <a:t>these</a:t>
            </a:r>
            <a:r>
              <a:rPr sz="1050" b="0" spc="204" dirty="0">
                <a:latin typeface="Calibri"/>
                <a:cs typeface="Calibri"/>
              </a:rPr>
              <a:t> </a:t>
            </a:r>
            <a:r>
              <a:rPr sz="1050" b="0" spc="-10" dirty="0">
                <a:latin typeface="Calibri"/>
                <a:cs typeface="Calibri"/>
              </a:rPr>
              <a:t>problems</a:t>
            </a:r>
            <a:r>
              <a:rPr sz="1050" b="0" spc="500" dirty="0">
                <a:latin typeface="Calibri"/>
                <a:cs typeface="Calibri"/>
              </a:rPr>
              <a:t> </a:t>
            </a:r>
            <a:r>
              <a:rPr sz="1050" b="0" dirty="0">
                <a:latin typeface="Calibri"/>
                <a:cs typeface="Calibri"/>
              </a:rPr>
              <a:t>effectively,</a:t>
            </a:r>
            <a:r>
              <a:rPr sz="1050" b="0" spc="180" dirty="0">
                <a:latin typeface="Calibri"/>
                <a:cs typeface="Calibri"/>
              </a:rPr>
              <a:t> </a:t>
            </a:r>
            <a:r>
              <a:rPr sz="1050" b="0" dirty="0">
                <a:latin typeface="Calibri"/>
                <a:cs typeface="Calibri"/>
              </a:rPr>
              <a:t>allowing</a:t>
            </a:r>
            <a:r>
              <a:rPr sz="1050" b="0" spc="160" dirty="0">
                <a:latin typeface="Calibri"/>
                <a:cs typeface="Calibri"/>
              </a:rPr>
              <a:t> </a:t>
            </a:r>
            <a:r>
              <a:rPr sz="1050" b="0" dirty="0">
                <a:latin typeface="Calibri"/>
                <a:cs typeface="Calibri"/>
              </a:rPr>
              <a:t>users</a:t>
            </a:r>
            <a:r>
              <a:rPr sz="1050" b="0" spc="120" dirty="0">
                <a:latin typeface="Calibri"/>
                <a:cs typeface="Calibri"/>
              </a:rPr>
              <a:t> </a:t>
            </a:r>
            <a:r>
              <a:rPr sz="1050" b="0" dirty="0">
                <a:latin typeface="Calibri"/>
                <a:cs typeface="Calibri"/>
              </a:rPr>
              <a:t>to</a:t>
            </a:r>
            <a:r>
              <a:rPr sz="1050" b="0" spc="155" dirty="0">
                <a:latin typeface="Calibri"/>
                <a:cs typeface="Calibri"/>
              </a:rPr>
              <a:t> </a:t>
            </a:r>
            <a:r>
              <a:rPr sz="1050" b="0" dirty="0">
                <a:latin typeface="Calibri"/>
                <a:cs typeface="Calibri"/>
              </a:rPr>
              <a:t>understand</a:t>
            </a:r>
            <a:r>
              <a:rPr sz="1050" b="0" spc="185" dirty="0">
                <a:latin typeface="Calibri"/>
                <a:cs typeface="Calibri"/>
              </a:rPr>
              <a:t> </a:t>
            </a:r>
            <a:r>
              <a:rPr sz="1050" b="0" dirty="0">
                <a:latin typeface="Calibri"/>
                <a:cs typeface="Calibri"/>
              </a:rPr>
              <a:t>when</a:t>
            </a:r>
            <a:r>
              <a:rPr sz="1050" b="0" spc="175" dirty="0">
                <a:latin typeface="Calibri"/>
                <a:cs typeface="Calibri"/>
              </a:rPr>
              <a:t> </a:t>
            </a:r>
            <a:r>
              <a:rPr sz="1050" b="0" dirty="0">
                <a:latin typeface="Calibri"/>
                <a:cs typeface="Calibri"/>
              </a:rPr>
              <a:t>connectivity</a:t>
            </a:r>
            <a:r>
              <a:rPr sz="1050" b="0" spc="240" dirty="0">
                <a:latin typeface="Calibri"/>
                <a:cs typeface="Calibri"/>
              </a:rPr>
              <a:t> </a:t>
            </a:r>
            <a:r>
              <a:rPr sz="1050" b="0" dirty="0">
                <a:latin typeface="Calibri"/>
                <a:cs typeface="Calibri"/>
              </a:rPr>
              <a:t>is</a:t>
            </a:r>
            <a:r>
              <a:rPr sz="1050" b="0" spc="185" dirty="0">
                <a:latin typeface="Calibri"/>
                <a:cs typeface="Calibri"/>
              </a:rPr>
              <a:t> </a:t>
            </a:r>
            <a:r>
              <a:rPr sz="1050" b="0" spc="-25" dirty="0">
                <a:latin typeface="Calibri"/>
                <a:cs typeface="Calibri"/>
              </a:rPr>
              <a:t>the</a:t>
            </a:r>
            <a:r>
              <a:rPr sz="1050" b="0" spc="500" dirty="0">
                <a:latin typeface="Calibri"/>
                <a:cs typeface="Calibri"/>
              </a:rPr>
              <a:t> </a:t>
            </a:r>
            <a:r>
              <a:rPr sz="1050" b="0" spc="-10" dirty="0">
                <a:latin typeface="Calibri"/>
                <a:cs typeface="Calibri"/>
              </a:rPr>
              <a:t>problem.</a:t>
            </a:r>
          </a:p>
          <a:p>
            <a:pPr marL="12700">
              <a:lnSpc>
                <a:spcPct val="100000"/>
              </a:lnSpc>
            </a:pPr>
            <a:endParaRPr lang="en-GB" b="0" spc="-10" dirty="0"/>
          </a:p>
          <a:p>
            <a:pPr marL="12700">
              <a:lnSpc>
                <a:spcPct val="100000"/>
              </a:lnSpc>
            </a:pPr>
            <a:r>
              <a:rPr sz="1200" dirty="0">
                <a:latin typeface="Calibri"/>
                <a:cs typeface="Calibri"/>
              </a:rPr>
              <a:t>DYNAMIC </a:t>
            </a:r>
            <a:r>
              <a:rPr sz="1200" spc="-10" dirty="0">
                <a:latin typeface="Calibri"/>
                <a:cs typeface="Calibri"/>
              </a:rPr>
              <a:t>FEEDBACK</a:t>
            </a:r>
            <a:endParaRPr sz="1200" dirty="0">
              <a:latin typeface="Calibri"/>
              <a:cs typeface="Calibri"/>
            </a:endParaRPr>
          </a:p>
          <a:p>
            <a:pPr marL="18415" marR="17145" indent="3175" algn="just">
              <a:spcBef>
                <a:spcPts val="359"/>
              </a:spcBef>
            </a:pPr>
            <a:r>
              <a:rPr sz="1050" b="0" spc="10" dirty="0">
                <a:latin typeface="Calibri"/>
                <a:cs typeface="Calibri"/>
              </a:rPr>
              <a:t>The</a:t>
            </a:r>
            <a:r>
              <a:rPr sz="1050" b="0" spc="275" dirty="0">
                <a:latin typeface="Calibri"/>
                <a:cs typeface="Calibri"/>
              </a:rPr>
              <a:t> </a:t>
            </a:r>
            <a:r>
              <a:rPr sz="1050" b="0" spc="10" dirty="0">
                <a:latin typeface="Calibri"/>
                <a:cs typeface="Calibri"/>
              </a:rPr>
              <a:t>application</a:t>
            </a:r>
            <a:r>
              <a:rPr sz="1050" b="0" spc="335" dirty="0">
                <a:latin typeface="Calibri"/>
                <a:cs typeface="Calibri"/>
              </a:rPr>
              <a:t> </a:t>
            </a:r>
            <a:r>
              <a:rPr sz="1050" b="0" spc="10" dirty="0">
                <a:latin typeface="Calibri"/>
                <a:cs typeface="Calibri"/>
              </a:rPr>
              <a:t>provides</a:t>
            </a:r>
            <a:r>
              <a:rPr sz="1050" b="0" spc="300" dirty="0">
                <a:latin typeface="Calibri"/>
                <a:cs typeface="Calibri"/>
              </a:rPr>
              <a:t> </a:t>
            </a:r>
            <a:r>
              <a:rPr sz="1050" b="0" spc="10" dirty="0">
                <a:latin typeface="Calibri"/>
                <a:cs typeface="Calibri"/>
              </a:rPr>
              <a:t>dynamic</a:t>
            </a:r>
            <a:r>
              <a:rPr sz="1050" b="0" spc="295" dirty="0">
                <a:latin typeface="Calibri"/>
                <a:cs typeface="Calibri"/>
              </a:rPr>
              <a:t> </a:t>
            </a:r>
            <a:r>
              <a:rPr sz="1050" b="0" spc="10" dirty="0">
                <a:latin typeface="Calibri"/>
                <a:cs typeface="Calibri"/>
              </a:rPr>
              <a:t>feedback</a:t>
            </a:r>
            <a:r>
              <a:rPr sz="1050" b="0" spc="300" dirty="0">
                <a:latin typeface="Calibri"/>
                <a:cs typeface="Calibri"/>
              </a:rPr>
              <a:t> </a:t>
            </a:r>
            <a:r>
              <a:rPr sz="1050" b="0" spc="10" dirty="0">
                <a:latin typeface="Calibri"/>
                <a:cs typeface="Calibri"/>
              </a:rPr>
              <a:t>through</a:t>
            </a:r>
            <a:r>
              <a:rPr sz="1050" b="0" spc="235" dirty="0">
                <a:latin typeface="Calibri"/>
                <a:cs typeface="Calibri"/>
              </a:rPr>
              <a:t> </a:t>
            </a:r>
            <a:r>
              <a:rPr sz="1050" b="0" spc="10" dirty="0">
                <a:latin typeface="Calibri"/>
                <a:cs typeface="Calibri"/>
              </a:rPr>
              <a:t>tailored</a:t>
            </a:r>
            <a:r>
              <a:rPr sz="1050" b="0" spc="310" dirty="0">
                <a:latin typeface="Calibri"/>
                <a:cs typeface="Calibri"/>
              </a:rPr>
              <a:t> </a:t>
            </a:r>
            <a:r>
              <a:rPr sz="1050" b="0" spc="-10" dirty="0">
                <a:latin typeface="Calibri"/>
                <a:cs typeface="Calibri"/>
              </a:rPr>
              <a:t>error</a:t>
            </a:r>
            <a:r>
              <a:rPr sz="1050" b="0" spc="500" dirty="0">
                <a:latin typeface="Calibri"/>
                <a:cs typeface="Calibri"/>
              </a:rPr>
              <a:t> </a:t>
            </a:r>
            <a:r>
              <a:rPr sz="1050" b="0" spc="20" dirty="0">
                <a:latin typeface="Calibri"/>
                <a:cs typeface="Calibri"/>
              </a:rPr>
              <a:t>messages.</a:t>
            </a:r>
            <a:r>
              <a:rPr sz="1050" b="0" spc="215" dirty="0">
                <a:latin typeface="Calibri"/>
                <a:cs typeface="Calibri"/>
              </a:rPr>
              <a:t> </a:t>
            </a:r>
            <a:r>
              <a:rPr sz="1050" b="0" spc="20" dirty="0">
                <a:latin typeface="Calibri"/>
                <a:cs typeface="Calibri"/>
              </a:rPr>
              <a:t>This</a:t>
            </a:r>
            <a:r>
              <a:rPr sz="1050" b="0" spc="145" dirty="0">
                <a:latin typeface="Calibri"/>
                <a:cs typeface="Calibri"/>
              </a:rPr>
              <a:t> </a:t>
            </a:r>
            <a:r>
              <a:rPr sz="1050" b="0" spc="20" dirty="0">
                <a:latin typeface="Calibri"/>
                <a:cs typeface="Calibri"/>
              </a:rPr>
              <a:t>design</a:t>
            </a:r>
            <a:r>
              <a:rPr sz="1050" b="0" spc="200" dirty="0">
                <a:latin typeface="Calibri"/>
                <a:cs typeface="Calibri"/>
              </a:rPr>
              <a:t> </a:t>
            </a:r>
            <a:r>
              <a:rPr sz="1050" b="0" spc="45" dirty="0">
                <a:latin typeface="Calibri"/>
                <a:cs typeface="Calibri"/>
              </a:rPr>
              <a:t>ensures</a:t>
            </a:r>
            <a:r>
              <a:rPr sz="1050" b="0" spc="204" dirty="0">
                <a:latin typeface="Calibri"/>
                <a:cs typeface="Calibri"/>
              </a:rPr>
              <a:t> </a:t>
            </a:r>
            <a:r>
              <a:rPr sz="1050" b="0" spc="20" dirty="0">
                <a:latin typeface="Calibri"/>
                <a:cs typeface="Calibri"/>
              </a:rPr>
              <a:t>that</a:t>
            </a:r>
            <a:r>
              <a:rPr sz="1050" b="0" spc="190" dirty="0">
                <a:latin typeface="Calibri"/>
                <a:cs typeface="Calibri"/>
              </a:rPr>
              <a:t> </a:t>
            </a:r>
            <a:r>
              <a:rPr sz="1050" b="0" spc="50" dirty="0">
                <a:latin typeface="Calibri"/>
                <a:cs typeface="Calibri"/>
              </a:rPr>
              <a:t>users</a:t>
            </a:r>
            <a:r>
              <a:rPr sz="1050" b="0" spc="195" dirty="0">
                <a:latin typeface="Calibri"/>
                <a:cs typeface="Calibri"/>
              </a:rPr>
              <a:t> </a:t>
            </a:r>
            <a:r>
              <a:rPr sz="1050" b="0" spc="20" dirty="0">
                <a:latin typeface="Calibri"/>
                <a:cs typeface="Calibri"/>
              </a:rPr>
              <a:t>receive</a:t>
            </a:r>
            <a:r>
              <a:rPr sz="1050" b="0" spc="165" dirty="0">
                <a:latin typeface="Calibri"/>
                <a:cs typeface="Calibri"/>
              </a:rPr>
              <a:t> </a:t>
            </a:r>
            <a:r>
              <a:rPr sz="1050" b="0" spc="20" dirty="0">
                <a:latin typeface="Calibri"/>
                <a:cs typeface="Calibri"/>
              </a:rPr>
              <a:t>immediate</a:t>
            </a:r>
            <a:r>
              <a:rPr sz="1050" b="0" spc="250" dirty="0">
                <a:latin typeface="Calibri"/>
                <a:cs typeface="Calibri"/>
              </a:rPr>
              <a:t> </a:t>
            </a:r>
            <a:r>
              <a:rPr sz="1050" b="0" spc="-25" dirty="0">
                <a:latin typeface="Calibri"/>
                <a:cs typeface="Calibri"/>
              </a:rPr>
              <a:t>and</a:t>
            </a:r>
            <a:r>
              <a:rPr sz="1050" b="0" spc="50" dirty="0">
                <a:latin typeface="Calibri"/>
                <a:cs typeface="Calibri"/>
              </a:rPr>
              <a:t> understandable</a:t>
            </a:r>
            <a:r>
              <a:rPr sz="1050" b="0" spc="95" dirty="0">
                <a:latin typeface="Calibri"/>
                <a:cs typeface="Calibri"/>
              </a:rPr>
              <a:t> </a:t>
            </a:r>
            <a:r>
              <a:rPr sz="1050" b="0" spc="10" dirty="0">
                <a:latin typeface="Calibri"/>
                <a:cs typeface="Calibri"/>
              </a:rPr>
              <a:t>information</a:t>
            </a:r>
            <a:r>
              <a:rPr sz="1050" b="0" spc="240" dirty="0">
                <a:latin typeface="Calibri"/>
                <a:cs typeface="Calibri"/>
              </a:rPr>
              <a:t> </a:t>
            </a:r>
            <a:r>
              <a:rPr sz="1050" b="0" spc="10" dirty="0">
                <a:latin typeface="Calibri"/>
                <a:cs typeface="Calibri"/>
              </a:rPr>
              <a:t>about</a:t>
            </a:r>
            <a:r>
              <a:rPr sz="1050" b="0" spc="210" dirty="0">
                <a:latin typeface="Calibri"/>
                <a:cs typeface="Calibri"/>
              </a:rPr>
              <a:t> </a:t>
            </a:r>
            <a:r>
              <a:rPr sz="1050" b="0" spc="50" dirty="0">
                <a:latin typeface="Calibri"/>
                <a:cs typeface="Calibri"/>
              </a:rPr>
              <a:t>issues</a:t>
            </a:r>
            <a:r>
              <a:rPr sz="1050" b="0" spc="145" dirty="0">
                <a:latin typeface="Calibri"/>
                <a:cs typeface="Calibri"/>
              </a:rPr>
              <a:t> </a:t>
            </a:r>
            <a:r>
              <a:rPr sz="1050" b="0" spc="10" dirty="0">
                <a:latin typeface="Calibri"/>
                <a:cs typeface="Calibri"/>
              </a:rPr>
              <a:t>they</a:t>
            </a:r>
            <a:r>
              <a:rPr sz="1050" b="0" spc="185" dirty="0">
                <a:latin typeface="Calibri"/>
                <a:cs typeface="Calibri"/>
              </a:rPr>
              <a:t> </a:t>
            </a:r>
            <a:r>
              <a:rPr sz="1050" b="0" spc="-10" dirty="0">
                <a:latin typeface="Calibri"/>
                <a:cs typeface="Calibri"/>
              </a:rPr>
              <a:t>encounter.</a:t>
            </a:r>
            <a:endParaRPr sz="1050" dirty="0">
              <a:latin typeface="Calibri"/>
              <a:cs typeface="Calibri"/>
            </a:endParaRPr>
          </a:p>
          <a:p>
            <a:pPr>
              <a:lnSpc>
                <a:spcPct val="100000"/>
              </a:lnSpc>
            </a:pPr>
            <a:endParaRPr sz="800" dirty="0">
              <a:latin typeface="Calibri"/>
              <a:cs typeface="Calibri"/>
            </a:endParaRPr>
          </a:p>
          <a:p>
            <a:pPr marL="18415" algn="just">
              <a:lnSpc>
                <a:spcPct val="100000"/>
              </a:lnSpc>
              <a:spcBef>
                <a:spcPts val="5"/>
              </a:spcBef>
            </a:pPr>
            <a:r>
              <a:rPr sz="1000" spc="85" dirty="0"/>
              <a:t>EXAMPLE</a:t>
            </a:r>
            <a:r>
              <a:rPr sz="1000" spc="130" dirty="0"/>
              <a:t> </a:t>
            </a:r>
            <a:r>
              <a:rPr sz="1000" dirty="0"/>
              <a:t>OF</a:t>
            </a:r>
            <a:r>
              <a:rPr sz="1000" spc="70" dirty="0"/>
              <a:t> </a:t>
            </a:r>
            <a:r>
              <a:rPr sz="1000" spc="60" dirty="0"/>
              <a:t>DYNAMIC</a:t>
            </a:r>
            <a:r>
              <a:rPr sz="1000" spc="135" dirty="0"/>
              <a:t> </a:t>
            </a:r>
            <a:r>
              <a:rPr sz="1000" spc="75" dirty="0"/>
              <a:t>FEEDBACK</a:t>
            </a:r>
          </a:p>
          <a:p>
            <a:pPr marL="20955" marR="142240" indent="-1270">
              <a:spcBef>
                <a:spcPts val="395"/>
              </a:spcBef>
            </a:pPr>
            <a:r>
              <a:rPr sz="1000" b="0" dirty="0">
                <a:latin typeface="Calibri"/>
                <a:cs typeface="Calibri"/>
              </a:rPr>
              <a:t>Far</a:t>
            </a:r>
            <a:r>
              <a:rPr sz="1000" b="0" spc="70" dirty="0">
                <a:latin typeface="Calibri"/>
                <a:cs typeface="Calibri"/>
              </a:rPr>
              <a:t> </a:t>
            </a:r>
            <a:r>
              <a:rPr sz="1000" b="0" dirty="0">
                <a:latin typeface="Calibri"/>
                <a:cs typeface="Calibri"/>
              </a:rPr>
              <a:t>instance,</a:t>
            </a:r>
            <a:r>
              <a:rPr sz="1000" b="0" spc="130" dirty="0">
                <a:latin typeface="Calibri"/>
                <a:cs typeface="Calibri"/>
              </a:rPr>
              <a:t> </a:t>
            </a:r>
            <a:r>
              <a:rPr sz="1000" b="0" dirty="0">
                <a:latin typeface="Calibri"/>
                <a:cs typeface="Calibri"/>
              </a:rPr>
              <a:t>whena</a:t>
            </a:r>
            <a:r>
              <a:rPr sz="1000" b="0" spc="225" dirty="0">
                <a:latin typeface="Calibri"/>
                <a:cs typeface="Calibri"/>
              </a:rPr>
              <a:t>  </a:t>
            </a:r>
            <a:r>
              <a:rPr sz="1000" b="0" dirty="0">
                <a:latin typeface="Calibri"/>
                <a:cs typeface="Calibri"/>
              </a:rPr>
              <a:t>user</a:t>
            </a:r>
            <a:r>
              <a:rPr sz="1000" b="0" spc="105" dirty="0">
                <a:latin typeface="Calibri"/>
                <a:cs typeface="Calibri"/>
              </a:rPr>
              <a:t> </a:t>
            </a:r>
            <a:r>
              <a:rPr sz="1000" b="0" dirty="0">
                <a:latin typeface="Calibri"/>
                <a:cs typeface="Calibri"/>
              </a:rPr>
              <a:t>enters</a:t>
            </a:r>
            <a:r>
              <a:rPr sz="1000" b="0" spc="150" dirty="0">
                <a:latin typeface="Calibri"/>
                <a:cs typeface="Calibri"/>
              </a:rPr>
              <a:t> </a:t>
            </a:r>
            <a:r>
              <a:rPr sz="1000" b="0" dirty="0">
                <a:latin typeface="Calibri"/>
                <a:cs typeface="Calibri"/>
              </a:rPr>
              <a:t>an</a:t>
            </a:r>
            <a:r>
              <a:rPr sz="1000" b="0" spc="100" dirty="0">
                <a:latin typeface="Calibri"/>
                <a:cs typeface="Calibri"/>
              </a:rPr>
              <a:t> </a:t>
            </a:r>
            <a:r>
              <a:rPr sz="1000" b="0" dirty="0">
                <a:latin typeface="Calibri"/>
                <a:cs typeface="Calibri"/>
              </a:rPr>
              <a:t>invalid</a:t>
            </a:r>
            <a:r>
              <a:rPr sz="1000" b="0" spc="130" dirty="0">
                <a:latin typeface="Calibri"/>
                <a:cs typeface="Calibri"/>
              </a:rPr>
              <a:t> </a:t>
            </a:r>
            <a:r>
              <a:rPr sz="1000" b="0" dirty="0">
                <a:latin typeface="Calibri"/>
                <a:cs typeface="Calibri"/>
              </a:rPr>
              <a:t>city</a:t>
            </a:r>
            <a:r>
              <a:rPr sz="1000" b="0" spc="95" dirty="0">
                <a:latin typeface="Calibri"/>
                <a:cs typeface="Calibri"/>
              </a:rPr>
              <a:t> </a:t>
            </a:r>
            <a:r>
              <a:rPr sz="1000" b="0" dirty="0">
                <a:latin typeface="Calibri"/>
                <a:cs typeface="Calibri"/>
              </a:rPr>
              <a:t>name,</a:t>
            </a:r>
            <a:r>
              <a:rPr sz="1000" b="0" spc="95" dirty="0">
                <a:latin typeface="Calibri"/>
                <a:cs typeface="Calibri"/>
              </a:rPr>
              <a:t> </a:t>
            </a:r>
            <a:r>
              <a:rPr sz="1000" b="0" spc="-25" dirty="0">
                <a:solidFill>
                  <a:srgbClr val="131313"/>
                </a:solidFill>
                <a:latin typeface="Calibri"/>
                <a:cs typeface="Calibri"/>
              </a:rPr>
              <a:t>the</a:t>
            </a:r>
            <a:r>
              <a:rPr sz="1000" b="0" spc="500" dirty="0">
                <a:solidFill>
                  <a:srgbClr val="131313"/>
                </a:solidFill>
                <a:latin typeface="Calibri"/>
                <a:cs typeface="Calibri"/>
              </a:rPr>
              <a:t> </a:t>
            </a:r>
            <a:r>
              <a:rPr sz="1000" b="0" dirty="0">
                <a:latin typeface="Calibri"/>
                <a:cs typeface="Calibri"/>
              </a:rPr>
              <a:t>application</a:t>
            </a:r>
            <a:r>
              <a:rPr sz="1000" b="0" spc="130" dirty="0">
                <a:latin typeface="Calibri"/>
                <a:cs typeface="Calibri"/>
              </a:rPr>
              <a:t> </a:t>
            </a:r>
            <a:r>
              <a:rPr sz="1000" b="0" dirty="0">
                <a:latin typeface="Calibri"/>
                <a:cs typeface="Calibri"/>
              </a:rPr>
              <a:t>displaysa</a:t>
            </a:r>
            <a:r>
              <a:rPr sz="1000" b="0" spc="204" dirty="0">
                <a:latin typeface="Calibri"/>
                <a:cs typeface="Calibri"/>
              </a:rPr>
              <a:t>  </a:t>
            </a:r>
            <a:r>
              <a:rPr sz="1000" b="0" dirty="0">
                <a:latin typeface="Calibri"/>
                <a:cs typeface="Calibri"/>
              </a:rPr>
              <a:t>message</a:t>
            </a:r>
            <a:r>
              <a:rPr sz="1000" b="0" spc="125" dirty="0">
                <a:latin typeface="Calibri"/>
                <a:cs typeface="Calibri"/>
              </a:rPr>
              <a:t> </a:t>
            </a:r>
            <a:r>
              <a:rPr sz="1000" b="0" dirty="0">
                <a:latin typeface="Calibri"/>
                <a:cs typeface="Calibri"/>
              </a:rPr>
              <a:t>like</a:t>
            </a:r>
            <a:r>
              <a:rPr sz="1000" b="0" spc="135" dirty="0">
                <a:latin typeface="Calibri"/>
                <a:cs typeface="Calibri"/>
              </a:rPr>
              <a:t> </a:t>
            </a:r>
            <a:r>
              <a:rPr sz="1000" b="0" dirty="0">
                <a:latin typeface="Calibri"/>
                <a:cs typeface="Calibri"/>
              </a:rPr>
              <a:t>’City</a:t>
            </a:r>
            <a:r>
              <a:rPr sz="1000" b="0" spc="120" dirty="0">
                <a:latin typeface="Calibri"/>
                <a:cs typeface="Calibri"/>
              </a:rPr>
              <a:t> </a:t>
            </a:r>
            <a:r>
              <a:rPr sz="1000" b="0" dirty="0">
                <a:latin typeface="Calibri"/>
                <a:cs typeface="Calibri"/>
              </a:rPr>
              <a:t>Not</a:t>
            </a:r>
            <a:r>
              <a:rPr sz="1000" b="0" spc="145" dirty="0">
                <a:latin typeface="Calibri"/>
                <a:cs typeface="Calibri"/>
              </a:rPr>
              <a:t> </a:t>
            </a:r>
            <a:r>
              <a:rPr sz="1000" b="0" spc="-10" dirty="0">
                <a:latin typeface="Calibri"/>
                <a:cs typeface="Calibri"/>
              </a:rPr>
              <a:t>Found.’</a:t>
            </a:r>
            <a:r>
              <a:rPr sz="1000" b="0" spc="90" dirty="0">
                <a:latin typeface="Calibri"/>
                <a:cs typeface="Calibri"/>
              </a:rPr>
              <a:t> </a:t>
            </a:r>
            <a:r>
              <a:rPr sz="1000" b="0" dirty="0">
                <a:latin typeface="Calibri"/>
                <a:cs typeface="Calibri"/>
              </a:rPr>
              <a:t>This</a:t>
            </a:r>
            <a:r>
              <a:rPr sz="1000" b="0" spc="130" dirty="0">
                <a:latin typeface="Calibri"/>
                <a:cs typeface="Calibri"/>
              </a:rPr>
              <a:t> </a:t>
            </a:r>
            <a:r>
              <a:rPr sz="1000" b="0" spc="-10" dirty="0">
                <a:latin typeface="Calibri"/>
                <a:cs typeface="Calibri"/>
              </a:rPr>
              <a:t>direct</a:t>
            </a:r>
            <a:r>
              <a:rPr sz="1000" b="0" spc="500" dirty="0">
                <a:latin typeface="Calibri"/>
                <a:cs typeface="Calibri"/>
              </a:rPr>
              <a:t> </a:t>
            </a:r>
            <a:r>
              <a:rPr sz="1000" b="0" dirty="0">
                <a:latin typeface="Calibri"/>
                <a:cs typeface="Calibri"/>
              </a:rPr>
              <a:t>feedback</a:t>
            </a:r>
            <a:r>
              <a:rPr sz="1000" b="0" spc="190" dirty="0">
                <a:latin typeface="Calibri"/>
                <a:cs typeface="Calibri"/>
              </a:rPr>
              <a:t> </a:t>
            </a:r>
            <a:r>
              <a:rPr sz="1000" b="0" dirty="0">
                <a:latin typeface="Calibri"/>
                <a:cs typeface="Calibri"/>
              </a:rPr>
              <a:t>helps</a:t>
            </a:r>
            <a:r>
              <a:rPr sz="1000" b="0" spc="180" dirty="0">
                <a:latin typeface="Calibri"/>
                <a:cs typeface="Calibri"/>
              </a:rPr>
              <a:t> </a:t>
            </a:r>
            <a:r>
              <a:rPr sz="1000" b="0" dirty="0">
                <a:latin typeface="Calibri"/>
                <a:cs typeface="Calibri"/>
              </a:rPr>
              <a:t>users</a:t>
            </a:r>
            <a:r>
              <a:rPr sz="1000" b="0" spc="175" dirty="0">
                <a:latin typeface="Calibri"/>
                <a:cs typeface="Calibri"/>
              </a:rPr>
              <a:t> </a:t>
            </a:r>
            <a:r>
              <a:rPr sz="1000" b="0" dirty="0">
                <a:latin typeface="Calibri"/>
                <a:cs typeface="Calibri"/>
              </a:rPr>
              <a:t>correct</a:t>
            </a:r>
            <a:r>
              <a:rPr sz="1000" b="0" spc="180" dirty="0">
                <a:latin typeface="Calibri"/>
                <a:cs typeface="Calibri"/>
              </a:rPr>
              <a:t> </a:t>
            </a:r>
            <a:r>
              <a:rPr sz="1000" b="0" dirty="0">
                <a:latin typeface="Calibri"/>
                <a:cs typeface="Calibri"/>
              </a:rPr>
              <a:t>their</a:t>
            </a:r>
            <a:r>
              <a:rPr sz="1000" b="0" spc="185" dirty="0">
                <a:latin typeface="Calibri"/>
                <a:cs typeface="Calibri"/>
              </a:rPr>
              <a:t> </a:t>
            </a:r>
            <a:r>
              <a:rPr sz="1000" b="0" dirty="0">
                <a:latin typeface="Calibri"/>
                <a:cs typeface="Calibri"/>
              </a:rPr>
              <a:t>input</a:t>
            </a:r>
            <a:r>
              <a:rPr sz="1000" b="0" spc="165" dirty="0">
                <a:latin typeface="Calibri"/>
                <a:cs typeface="Calibri"/>
              </a:rPr>
              <a:t> </a:t>
            </a:r>
            <a:r>
              <a:rPr sz="1000" b="0" spc="-10" dirty="0">
                <a:latin typeface="Calibri"/>
                <a:cs typeface="Calibri"/>
              </a:rPr>
              <a:t>quickly.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0564" y="275844"/>
            <a:ext cx="2852141" cy="289823"/>
          </a:xfrm>
          <a:prstGeom prst="rect">
            <a:avLst/>
          </a:prstGeom>
        </p:spPr>
        <p:txBody>
          <a:bodyPr vert="horz" wrap="square" lIns="0" tIns="12700" rIns="0" bIns="0" rtlCol="0">
            <a:spAutoFit/>
          </a:bodyPr>
          <a:lstStyle/>
          <a:p>
            <a:pPr marL="12700">
              <a:lnSpc>
                <a:spcPct val="100000"/>
              </a:lnSpc>
              <a:spcBef>
                <a:spcPts val="100"/>
              </a:spcBef>
            </a:pPr>
            <a:r>
              <a:rPr sz="1800" b="1" dirty="0"/>
              <a:t>VISUAL ENHANCEMENTS</a:t>
            </a:r>
          </a:p>
        </p:txBody>
      </p:sp>
      <p:sp>
        <p:nvSpPr>
          <p:cNvPr id="5" name="Rectangle 4">
            <a:extLst>
              <a:ext uri="{FF2B5EF4-FFF2-40B4-BE49-F238E27FC236}">
                <a16:creationId xmlns:a16="http://schemas.microsoft.com/office/drawing/2014/main" id="{98E87C88-EC8B-B04E-DBC3-BD9A994B7510}"/>
              </a:ext>
            </a:extLst>
          </p:cNvPr>
          <p:cNvSpPr/>
          <p:nvPr/>
        </p:nvSpPr>
        <p:spPr>
          <a:xfrm>
            <a:off x="6654800" y="5029200"/>
            <a:ext cx="2819400"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89FA760-58EC-2024-1128-368B3291BB37}"/>
              </a:ext>
            </a:extLst>
          </p:cNvPr>
          <p:cNvSpPr txBox="1"/>
          <p:nvPr/>
        </p:nvSpPr>
        <p:spPr>
          <a:xfrm>
            <a:off x="558800" y="672509"/>
            <a:ext cx="4742120" cy="338554"/>
          </a:xfrm>
          <a:prstGeom prst="rect">
            <a:avLst/>
          </a:prstGeom>
          <a:noFill/>
        </p:spPr>
        <p:txBody>
          <a:bodyPr wrap="square">
            <a:spAutoFit/>
          </a:bodyPr>
          <a:lstStyle/>
          <a:p>
            <a:r>
              <a:rPr lang="en-IN" sz="1600" b="1" i="0" cap="all" dirty="0">
                <a:solidFill>
                  <a:schemeClr val="tx1"/>
                </a:solidFill>
                <a:effectLst/>
                <a:latin typeface="Space Grotesk"/>
              </a:rPr>
              <a:t>Dynamic Styling for Readability</a:t>
            </a:r>
            <a:endParaRPr lang="en-IN" sz="1600" dirty="0">
              <a:solidFill>
                <a:schemeClr val="tx1"/>
              </a:solidFill>
            </a:endParaRPr>
          </a:p>
        </p:txBody>
      </p:sp>
      <p:sp>
        <p:nvSpPr>
          <p:cNvPr id="9" name="TextBox 8">
            <a:extLst>
              <a:ext uri="{FF2B5EF4-FFF2-40B4-BE49-F238E27FC236}">
                <a16:creationId xmlns:a16="http://schemas.microsoft.com/office/drawing/2014/main" id="{E3BEA7A8-D6CC-6E73-380E-D1AC6B20E9F6}"/>
              </a:ext>
            </a:extLst>
          </p:cNvPr>
          <p:cNvSpPr txBox="1"/>
          <p:nvPr/>
        </p:nvSpPr>
        <p:spPr>
          <a:xfrm>
            <a:off x="727739" y="1036473"/>
            <a:ext cx="6096000" cy="1323439"/>
          </a:xfrm>
          <a:prstGeom prst="rect">
            <a:avLst/>
          </a:prstGeom>
          <a:noFill/>
        </p:spPr>
        <p:txBody>
          <a:bodyPr wrap="square">
            <a:spAutoFit/>
          </a:bodyPr>
          <a:lstStyle/>
          <a:p>
            <a:pPr marL="285750" indent="-285750" algn="l">
              <a:buFont typeface="Arial" panose="020B0604020202020204" pitchFamily="34" charset="0"/>
              <a:buChar char="•"/>
            </a:pPr>
            <a:r>
              <a:rPr lang="en-GB" sz="1600" b="0" i="0" dirty="0">
                <a:effectLst/>
                <a:latin typeface="+mj-lt"/>
              </a:rPr>
              <a:t>The app's design incorporates dynamic styling features that adjust the appearance based on current weather conditions. This ensures optimal readability and aesthetic appeal, providing users with a polished look that adapts seamlessly to varying scenarios like bright sunshine or heavy snowfall.</a:t>
            </a:r>
          </a:p>
        </p:txBody>
      </p:sp>
      <p:sp>
        <p:nvSpPr>
          <p:cNvPr id="13" name="TextBox 12">
            <a:extLst>
              <a:ext uri="{FF2B5EF4-FFF2-40B4-BE49-F238E27FC236}">
                <a16:creationId xmlns:a16="http://schemas.microsoft.com/office/drawing/2014/main" id="{FEF7B0AE-87A7-CE00-E2F4-154FF1C26F4E}"/>
              </a:ext>
            </a:extLst>
          </p:cNvPr>
          <p:cNvSpPr txBox="1"/>
          <p:nvPr/>
        </p:nvSpPr>
        <p:spPr>
          <a:xfrm>
            <a:off x="558800" y="2369373"/>
            <a:ext cx="3216939" cy="338554"/>
          </a:xfrm>
          <a:prstGeom prst="rect">
            <a:avLst/>
          </a:prstGeom>
          <a:noFill/>
        </p:spPr>
        <p:txBody>
          <a:bodyPr wrap="square">
            <a:spAutoFit/>
          </a:bodyPr>
          <a:lstStyle/>
          <a:p>
            <a:r>
              <a:rPr lang="en-IN" sz="1600" b="1" i="0" cap="all" dirty="0">
                <a:solidFill>
                  <a:schemeClr val="tx1"/>
                </a:solidFill>
                <a:effectLst/>
                <a:latin typeface="Space Grotesk"/>
              </a:rPr>
              <a:t>Engaging Weather Emojis</a:t>
            </a:r>
            <a:endParaRPr lang="en-IN" sz="1600" dirty="0">
              <a:solidFill>
                <a:schemeClr val="tx1"/>
              </a:solidFill>
            </a:endParaRPr>
          </a:p>
        </p:txBody>
      </p:sp>
      <p:sp>
        <p:nvSpPr>
          <p:cNvPr id="15" name="TextBox 14">
            <a:extLst>
              <a:ext uri="{FF2B5EF4-FFF2-40B4-BE49-F238E27FC236}">
                <a16:creationId xmlns:a16="http://schemas.microsoft.com/office/drawing/2014/main" id="{7C1BAC8E-C87D-5AB7-5CE6-331AA5A0500F}"/>
              </a:ext>
            </a:extLst>
          </p:cNvPr>
          <p:cNvSpPr txBox="1"/>
          <p:nvPr/>
        </p:nvSpPr>
        <p:spPr>
          <a:xfrm>
            <a:off x="727738" y="2763710"/>
            <a:ext cx="6095999" cy="1323439"/>
          </a:xfrm>
          <a:prstGeom prst="rect">
            <a:avLst/>
          </a:prstGeom>
          <a:noFill/>
        </p:spPr>
        <p:txBody>
          <a:bodyPr wrap="square">
            <a:spAutoFit/>
          </a:bodyPr>
          <a:lstStyle/>
          <a:p>
            <a:pPr marL="285750" indent="-285750" algn="l">
              <a:buFont typeface="Arial" panose="020B0604020202020204" pitchFamily="34" charset="0"/>
              <a:buChar char="•"/>
            </a:pPr>
            <a:r>
              <a:rPr lang="en-GB" sz="1600" b="0" i="0" dirty="0">
                <a:effectLst/>
                <a:latin typeface="+mj-lt"/>
              </a:rPr>
              <a:t>The application utilizes a variety of weather emojis, such as ☀️ (Sunny), ☂️ (Rainy), and ❄️ (Snowy), to vividly represent different weather conditions. This not only enhances user engagement but also adds a visually appealing element to the app interface, allowing users to quickly identify the weather at a glance.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DF6A1D-5C12-302D-6B2B-EC51AF90F56A}"/>
              </a:ext>
            </a:extLst>
          </p:cNvPr>
          <p:cNvSpPr/>
          <p:nvPr/>
        </p:nvSpPr>
        <p:spPr>
          <a:xfrm>
            <a:off x="5664200" y="2068124"/>
            <a:ext cx="2230388" cy="9036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DF8B8EEA-FCC7-3F59-7FC7-81B313F43681}"/>
              </a:ext>
            </a:extLst>
          </p:cNvPr>
          <p:cNvSpPr/>
          <p:nvPr/>
        </p:nvSpPr>
        <p:spPr>
          <a:xfrm>
            <a:off x="5824344" y="1872716"/>
            <a:ext cx="2356778" cy="12296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object 3"/>
          <p:cNvPicPr/>
          <p:nvPr/>
        </p:nvPicPr>
        <p:blipFill>
          <a:blip r:embed="rId3" cstate="print"/>
          <a:stretch>
            <a:fillRect/>
          </a:stretch>
        </p:blipFill>
        <p:spPr>
          <a:xfrm>
            <a:off x="12556" y="0"/>
            <a:ext cx="8394843" cy="3102355"/>
          </a:xfrm>
          <a:prstGeom prst="rect">
            <a:avLst/>
          </a:prstGeom>
        </p:spPr>
      </p:pic>
      <p:sp>
        <p:nvSpPr>
          <p:cNvPr id="4" name="object 4"/>
          <p:cNvSpPr txBox="1"/>
          <p:nvPr/>
        </p:nvSpPr>
        <p:spPr>
          <a:xfrm>
            <a:off x="296522" y="1857521"/>
            <a:ext cx="1349912" cy="421206"/>
          </a:xfrm>
          <a:prstGeom prst="rect">
            <a:avLst/>
          </a:prstGeom>
        </p:spPr>
        <p:txBody>
          <a:bodyPr vert="horz" wrap="square" lIns="0" tIns="12700" rIns="0" bIns="0" rtlCol="0">
            <a:spAutoFit/>
          </a:bodyPr>
          <a:lstStyle/>
          <a:p>
            <a:pPr marL="13970" marR="5080" indent="-1905">
              <a:lnSpc>
                <a:spcPct val="126699"/>
              </a:lnSpc>
              <a:spcBef>
                <a:spcPts val="100"/>
              </a:spcBef>
            </a:pPr>
            <a:r>
              <a:rPr sz="1100" b="1" dirty="0">
                <a:solidFill>
                  <a:schemeClr val="bg1"/>
                </a:solidFill>
                <a:latin typeface="Arial MT"/>
                <a:cs typeface="Arial MT"/>
              </a:rPr>
              <a:t>IMPORTANCE OF ERROR HANDLING</a:t>
            </a:r>
          </a:p>
        </p:txBody>
      </p:sp>
      <p:sp>
        <p:nvSpPr>
          <p:cNvPr id="5" name="object 5"/>
          <p:cNvSpPr txBox="1"/>
          <p:nvPr/>
        </p:nvSpPr>
        <p:spPr>
          <a:xfrm>
            <a:off x="254000" y="2920802"/>
            <a:ext cx="1828800" cy="1154162"/>
          </a:xfrm>
          <a:prstGeom prst="rect">
            <a:avLst/>
          </a:prstGeom>
        </p:spPr>
        <p:txBody>
          <a:bodyPr vert="horz" wrap="square" lIns="0" tIns="45720" rIns="0" bIns="0" rtlCol="0">
            <a:spAutoFit/>
          </a:bodyPr>
          <a:lstStyle/>
          <a:p>
            <a:pPr lvl="2" algn="l"/>
            <a:r>
              <a:rPr lang="en-GB" sz="900" b="0" i="0" dirty="0">
                <a:effectLst/>
                <a:latin typeface="Arial" panose="020B0604020202020204" pitchFamily="34" charset="0"/>
                <a:cs typeface="Arial" panose="020B0604020202020204" pitchFamily="34" charset="0"/>
              </a:rPr>
              <a:t>The project emphasizes the significance of robust error handling mechanisms. By prioritizing user-focused design, the application not only provides a reliable experience but also enhances user satisfaction, ensuring that potential issues are managed efficiently.</a:t>
            </a:r>
          </a:p>
        </p:txBody>
      </p:sp>
      <p:sp>
        <p:nvSpPr>
          <p:cNvPr id="8" name="TextBox 7">
            <a:extLst>
              <a:ext uri="{FF2B5EF4-FFF2-40B4-BE49-F238E27FC236}">
                <a16:creationId xmlns:a16="http://schemas.microsoft.com/office/drawing/2014/main" id="{59AD5277-D741-D695-CB39-9B7C2100C789}"/>
              </a:ext>
            </a:extLst>
          </p:cNvPr>
          <p:cNvSpPr txBox="1"/>
          <p:nvPr/>
        </p:nvSpPr>
        <p:spPr>
          <a:xfrm>
            <a:off x="1980952" y="1572634"/>
            <a:ext cx="2133600" cy="600164"/>
          </a:xfrm>
          <a:prstGeom prst="rect">
            <a:avLst/>
          </a:prstGeom>
          <a:noFill/>
        </p:spPr>
        <p:txBody>
          <a:bodyPr wrap="square" rtlCol="0">
            <a:spAutoFit/>
          </a:bodyPr>
          <a:lstStyle/>
          <a:p>
            <a:r>
              <a:rPr lang="en-IN" sz="1100" b="1" dirty="0">
                <a:solidFill>
                  <a:schemeClr val="bg1"/>
                </a:solidFill>
                <a:latin typeface="Arial MT"/>
                <a:cs typeface="Arial MT"/>
              </a:rPr>
              <a:t>KEY TAKEAWAY: PRACTICAL APPLICATIDNS</a:t>
            </a:r>
          </a:p>
          <a:p>
            <a:endParaRPr lang="en-IN" sz="1100" b="1" dirty="0">
              <a:solidFill>
                <a:schemeClr val="bg1"/>
              </a:solidFill>
            </a:endParaRPr>
          </a:p>
        </p:txBody>
      </p:sp>
      <p:sp>
        <p:nvSpPr>
          <p:cNvPr id="10" name="TextBox 9">
            <a:extLst>
              <a:ext uri="{FF2B5EF4-FFF2-40B4-BE49-F238E27FC236}">
                <a16:creationId xmlns:a16="http://schemas.microsoft.com/office/drawing/2014/main" id="{709F2C03-A44F-408C-51B6-EAD684F8D6E5}"/>
              </a:ext>
            </a:extLst>
          </p:cNvPr>
          <p:cNvSpPr txBox="1"/>
          <p:nvPr/>
        </p:nvSpPr>
        <p:spPr>
          <a:xfrm>
            <a:off x="4007446" y="1257357"/>
            <a:ext cx="1974969" cy="600164"/>
          </a:xfrm>
          <a:prstGeom prst="rect">
            <a:avLst/>
          </a:prstGeom>
          <a:noFill/>
        </p:spPr>
        <p:txBody>
          <a:bodyPr wrap="square" rtlCol="0">
            <a:spAutoFit/>
          </a:bodyPr>
          <a:lstStyle/>
          <a:p>
            <a:r>
              <a:rPr lang="en-GB" sz="1100" b="1" dirty="0">
                <a:solidFill>
                  <a:schemeClr val="bg1"/>
                </a:solidFill>
                <a:latin typeface="Arial MT"/>
                <a:cs typeface="Arial MT"/>
              </a:rPr>
              <a:t>FINAL NOTE ON PYTHON'S POTENTIAL</a:t>
            </a:r>
          </a:p>
          <a:p>
            <a:endParaRPr lang="en-IN" sz="1100" b="1" dirty="0">
              <a:solidFill>
                <a:schemeClr val="bg1"/>
              </a:solidFill>
            </a:endParaRPr>
          </a:p>
        </p:txBody>
      </p:sp>
      <p:sp>
        <p:nvSpPr>
          <p:cNvPr id="11" name="TextBox 10">
            <a:extLst>
              <a:ext uri="{FF2B5EF4-FFF2-40B4-BE49-F238E27FC236}">
                <a16:creationId xmlns:a16="http://schemas.microsoft.com/office/drawing/2014/main" id="{CC1447D3-28D0-8D38-C3BF-7760AB953EE7}"/>
              </a:ext>
            </a:extLst>
          </p:cNvPr>
          <p:cNvSpPr txBox="1"/>
          <p:nvPr/>
        </p:nvSpPr>
        <p:spPr>
          <a:xfrm>
            <a:off x="5981844" y="951013"/>
            <a:ext cx="1815956" cy="600164"/>
          </a:xfrm>
          <a:prstGeom prst="rect">
            <a:avLst/>
          </a:prstGeom>
          <a:noFill/>
        </p:spPr>
        <p:txBody>
          <a:bodyPr wrap="square" rtlCol="0">
            <a:spAutoFit/>
          </a:bodyPr>
          <a:lstStyle/>
          <a:p>
            <a:r>
              <a:rPr lang="en-GB" sz="1100" b="1" dirty="0">
                <a:solidFill>
                  <a:schemeClr val="bg1"/>
                </a:solidFill>
                <a:latin typeface="Arial MT"/>
                <a:cs typeface="Arial MT"/>
              </a:rPr>
              <a:t>FUTURE POTENTIAL OF THE APPLICATION</a:t>
            </a:r>
          </a:p>
          <a:p>
            <a:endParaRPr lang="en-IN" sz="1100" b="1" dirty="0">
              <a:solidFill>
                <a:schemeClr val="bg1"/>
              </a:solidFill>
            </a:endParaRPr>
          </a:p>
        </p:txBody>
      </p:sp>
      <p:sp>
        <p:nvSpPr>
          <p:cNvPr id="12" name="Rectangle 11">
            <a:extLst>
              <a:ext uri="{FF2B5EF4-FFF2-40B4-BE49-F238E27FC236}">
                <a16:creationId xmlns:a16="http://schemas.microsoft.com/office/drawing/2014/main" id="{B1936124-B7A3-EBF1-C7A5-CE6423660480}"/>
              </a:ext>
            </a:extLst>
          </p:cNvPr>
          <p:cNvSpPr/>
          <p:nvPr/>
        </p:nvSpPr>
        <p:spPr>
          <a:xfrm>
            <a:off x="2235200" y="2831618"/>
            <a:ext cx="1828800" cy="115416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900" b="0" i="0" dirty="0">
                <a:solidFill>
                  <a:schemeClr val="tx1"/>
                </a:solidFill>
                <a:effectLst/>
                <a:latin typeface="Arial" panose="020B0604020202020204" pitchFamily="34" charset="0"/>
                <a:cs typeface="Arial" panose="020B0604020202020204" pitchFamily="34" charset="0"/>
              </a:rPr>
              <a:t>This project illustrates the versatility of Python, showcasing its ability to develop practical and visually appealing applications through the integration of GUI programming and API functionalities. Such capabilities highlight Python's role as a powerful tool in software development.</a:t>
            </a:r>
          </a:p>
          <a:p>
            <a:pPr algn="l"/>
            <a:endParaRPr lang="en-IN" sz="9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719A52D2-C9F4-6233-BCD0-E2CA5A03DE41}"/>
              </a:ext>
            </a:extLst>
          </p:cNvPr>
          <p:cNvSpPr/>
          <p:nvPr/>
        </p:nvSpPr>
        <p:spPr>
          <a:xfrm>
            <a:off x="4129678" y="2560780"/>
            <a:ext cx="1694666" cy="10831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900" b="0" i="0" dirty="0">
                <a:solidFill>
                  <a:schemeClr val="tx1"/>
                </a:solidFill>
                <a:effectLst/>
                <a:latin typeface="Arial" panose="020B0604020202020204" pitchFamily="34" charset="0"/>
                <a:cs typeface="Arial" panose="020B0604020202020204" pitchFamily="34" charset="0"/>
              </a:rPr>
              <a:t>This project serves as a testament to Python's capabilities in addressing real-world problems. It not only demonstrates technical proficiency but also illustrates how Python can be leveraged to create meaningful solutions that enhance user engagement.</a:t>
            </a:r>
          </a:p>
          <a:p>
            <a:pPr algn="l"/>
            <a:endParaRPr lang="en-IN" sz="9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BD0AA16-95EA-7557-C79F-1AADC8D05A9D}"/>
              </a:ext>
            </a:extLst>
          </p:cNvPr>
          <p:cNvSpPr/>
          <p:nvPr/>
        </p:nvSpPr>
        <p:spPr>
          <a:xfrm>
            <a:off x="5824344" y="1889282"/>
            <a:ext cx="1974969" cy="1794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900" b="0" i="0" dirty="0">
                <a:solidFill>
                  <a:schemeClr val="tx1"/>
                </a:solidFill>
                <a:effectLst/>
                <a:latin typeface="Arial" panose="020B0604020202020204" pitchFamily="34" charset="0"/>
                <a:cs typeface="Arial" panose="020B0604020202020204" pitchFamily="34" charset="0"/>
              </a:rPr>
              <a:t>There is substantial room for growth in this project. Future iterations could incorporate features such as extended weather forecasts, support for multiple languages, and customizable visual themes, making the application more accessible and appealing to a broader audience.</a:t>
            </a:r>
          </a:p>
          <a:p>
            <a:endParaRPr lang="en-IN" sz="900" dirty="0">
              <a:solidFill>
                <a:schemeClr val="tx1"/>
              </a:solidFill>
              <a:latin typeface="Arial" panose="020B0604020202020204" pitchFamily="34" charset="0"/>
              <a:cs typeface="Arial" panose="020B0604020202020204" pitchFamily="34" charset="0"/>
            </a:endParaRPr>
          </a:p>
          <a:p>
            <a:pPr algn="ctr"/>
            <a:endParaRPr lang="en-IN" sz="9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183</TotalTime>
  <Words>1704</Words>
  <Application>Microsoft Office PowerPoint</Application>
  <PresentationFormat>Custom</PresentationFormat>
  <Paragraphs>112</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Arial</vt:lpstr>
      <vt:lpstr>Arial MT</vt:lpstr>
      <vt:lpstr>Calibri</vt:lpstr>
      <vt:lpstr>Calibri </vt:lpstr>
      <vt:lpstr>Courier New</vt:lpstr>
      <vt:lpstr>Poppins</vt:lpstr>
      <vt:lpstr>Space Grotesk</vt:lpstr>
      <vt:lpstr>Office Theme</vt:lpstr>
      <vt:lpstr>REAL-TIME WEATHER APPLICATION DEVELOPMENT This presentation explores the creation of a Python and PyQt5 deskto p application for easy access to live weather data.</vt:lpstr>
      <vt:lpstr>PowerPoint Presentation</vt:lpstr>
      <vt:lpstr>MODULES AND FUNCTIONALITY Exploring the Core Components and Their Functionality</vt:lpstr>
      <vt:lpstr>USER INTERFACE DESIGN Key Features and Enhancements in User Interface Design</vt:lpstr>
      <vt:lpstr>APPLICATION WORKFLOW</vt:lpstr>
      <vt:lpstr>PowerPoint Presentation</vt:lpstr>
      <vt:lpstr>ERROR HANDLING MECHANISMS Understanding the Importance of Effective Error Management</vt:lpstr>
      <vt:lpstr>VISUAL ENHANCEMENTS</vt:lpstr>
      <vt:lpstr>PowerPoint Presentation</vt:lpstr>
      <vt:lpstr>ADVANTAGES OF THE APPLICATION Exploring the key benefits that make this application stand out in the market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Jas_ bruce</dc:creator>
  <cp:lastModifiedBy>Jas_ bruce</cp:lastModifiedBy>
  <cp:revision>5</cp:revision>
  <dcterms:created xsi:type="dcterms:W3CDTF">2024-12-27T13:16:23Z</dcterms:created>
  <dcterms:modified xsi:type="dcterms:W3CDTF">2024-12-27T16:14:09Z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2024-12-27T00:00:00Z</vt:filetime>
  </property>
  <property fmtid="{D5CDD505-2E9C-101B-9397-08002B2CF9AE}" pid="3" name="Producer">
    <vt:lpwstr>jsPDF 2.5.1</vt:lpwstr>
  </property>
  <property fmtid="{D5CDD505-2E9C-101B-9397-08002B2CF9AE}" pid="4" name="LastSaved">
    <vt:filetime>2024-12-27T00:00:00Z</vt:filetime>
  </property>
</Properties>
</file>