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7605BB4-E71E-4851-A0D3-C1AAEF261959}"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FC6DDB-F04D-4262-9255-7C4752C734DF}" type="slidenum">
              <a:rPr lang="en-US" smtClean="0"/>
              <a:t>‹#›</a:t>
            </a:fld>
            <a:endParaRPr lang="en-US"/>
          </a:p>
        </p:txBody>
      </p:sp>
    </p:spTree>
    <p:extLst>
      <p:ext uri="{BB962C8B-B14F-4D97-AF65-F5344CB8AC3E}">
        <p14:creationId xmlns:p14="http://schemas.microsoft.com/office/powerpoint/2010/main" val="1786577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605BB4-E71E-4851-A0D3-C1AAEF261959}"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FC6DDB-F04D-4262-9255-7C4752C734DF}" type="slidenum">
              <a:rPr lang="en-US" smtClean="0"/>
              <a:t>‹#›</a:t>
            </a:fld>
            <a:endParaRPr lang="en-US"/>
          </a:p>
        </p:txBody>
      </p:sp>
    </p:spTree>
    <p:extLst>
      <p:ext uri="{BB962C8B-B14F-4D97-AF65-F5344CB8AC3E}">
        <p14:creationId xmlns:p14="http://schemas.microsoft.com/office/powerpoint/2010/main" val="276169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605BB4-E71E-4851-A0D3-C1AAEF261959}"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FC6DDB-F04D-4262-9255-7C4752C734DF}" type="slidenum">
              <a:rPr lang="en-US" smtClean="0"/>
              <a:t>‹#›</a:t>
            </a:fld>
            <a:endParaRPr lang="en-US"/>
          </a:p>
        </p:txBody>
      </p:sp>
    </p:spTree>
    <p:extLst>
      <p:ext uri="{BB962C8B-B14F-4D97-AF65-F5344CB8AC3E}">
        <p14:creationId xmlns:p14="http://schemas.microsoft.com/office/powerpoint/2010/main" val="3833594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605BB4-E71E-4851-A0D3-C1AAEF261959}"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FC6DDB-F04D-4262-9255-7C4752C734DF}" type="slidenum">
              <a:rPr lang="en-US" smtClean="0"/>
              <a:t>‹#›</a:t>
            </a:fld>
            <a:endParaRPr lang="en-US"/>
          </a:p>
        </p:txBody>
      </p:sp>
    </p:spTree>
    <p:extLst>
      <p:ext uri="{BB962C8B-B14F-4D97-AF65-F5344CB8AC3E}">
        <p14:creationId xmlns:p14="http://schemas.microsoft.com/office/powerpoint/2010/main" val="4048888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7605BB4-E71E-4851-A0D3-C1AAEF261959}"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FC6DDB-F04D-4262-9255-7C4752C734DF}" type="slidenum">
              <a:rPr lang="en-US" smtClean="0"/>
              <a:t>‹#›</a:t>
            </a:fld>
            <a:endParaRPr lang="en-US"/>
          </a:p>
        </p:txBody>
      </p:sp>
    </p:spTree>
    <p:extLst>
      <p:ext uri="{BB962C8B-B14F-4D97-AF65-F5344CB8AC3E}">
        <p14:creationId xmlns:p14="http://schemas.microsoft.com/office/powerpoint/2010/main" val="1595116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7605BB4-E71E-4851-A0D3-C1AAEF261959}" type="datetimeFigureOut">
              <a:rPr lang="en-US" smtClean="0"/>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FC6DDB-F04D-4262-9255-7C4752C734DF}" type="slidenum">
              <a:rPr lang="en-US" smtClean="0"/>
              <a:t>‹#›</a:t>
            </a:fld>
            <a:endParaRPr lang="en-US"/>
          </a:p>
        </p:txBody>
      </p:sp>
    </p:spTree>
    <p:extLst>
      <p:ext uri="{BB962C8B-B14F-4D97-AF65-F5344CB8AC3E}">
        <p14:creationId xmlns:p14="http://schemas.microsoft.com/office/powerpoint/2010/main" val="1630691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7605BB4-E71E-4851-A0D3-C1AAEF261959}" type="datetimeFigureOut">
              <a:rPr lang="en-US" smtClean="0"/>
              <a:t>4/24/2024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FC6DDB-F04D-4262-9255-7C4752C734DF}" type="slidenum">
              <a:rPr lang="en-US" smtClean="0"/>
              <a:t>‹#›</a:t>
            </a:fld>
            <a:endParaRPr lang="en-US"/>
          </a:p>
        </p:txBody>
      </p:sp>
    </p:spTree>
    <p:extLst>
      <p:ext uri="{BB962C8B-B14F-4D97-AF65-F5344CB8AC3E}">
        <p14:creationId xmlns:p14="http://schemas.microsoft.com/office/powerpoint/2010/main" val="1581253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7605BB4-E71E-4851-A0D3-C1AAEF261959}" type="datetimeFigureOut">
              <a:rPr lang="en-US" smtClean="0"/>
              <a:t>4/24/2024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FC6DDB-F04D-4262-9255-7C4752C734DF}" type="slidenum">
              <a:rPr lang="en-US" smtClean="0"/>
              <a:t>‹#›</a:t>
            </a:fld>
            <a:endParaRPr lang="en-US"/>
          </a:p>
        </p:txBody>
      </p:sp>
    </p:spTree>
    <p:extLst>
      <p:ext uri="{BB962C8B-B14F-4D97-AF65-F5344CB8AC3E}">
        <p14:creationId xmlns:p14="http://schemas.microsoft.com/office/powerpoint/2010/main" val="2442648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605BB4-E71E-4851-A0D3-C1AAEF261959}" type="datetimeFigureOut">
              <a:rPr lang="en-US" smtClean="0"/>
              <a:t>4/24/2024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FC6DDB-F04D-4262-9255-7C4752C734DF}" type="slidenum">
              <a:rPr lang="en-US" smtClean="0"/>
              <a:t>‹#›</a:t>
            </a:fld>
            <a:endParaRPr lang="en-US"/>
          </a:p>
        </p:txBody>
      </p:sp>
    </p:spTree>
    <p:extLst>
      <p:ext uri="{BB962C8B-B14F-4D97-AF65-F5344CB8AC3E}">
        <p14:creationId xmlns:p14="http://schemas.microsoft.com/office/powerpoint/2010/main" val="2877383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7605BB4-E71E-4851-A0D3-C1AAEF261959}" type="datetimeFigureOut">
              <a:rPr lang="en-US" smtClean="0"/>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FC6DDB-F04D-4262-9255-7C4752C734DF}" type="slidenum">
              <a:rPr lang="en-US" smtClean="0"/>
              <a:t>‹#›</a:t>
            </a:fld>
            <a:endParaRPr lang="en-US"/>
          </a:p>
        </p:txBody>
      </p:sp>
    </p:spTree>
    <p:extLst>
      <p:ext uri="{BB962C8B-B14F-4D97-AF65-F5344CB8AC3E}">
        <p14:creationId xmlns:p14="http://schemas.microsoft.com/office/powerpoint/2010/main" val="3939576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7605BB4-E71E-4851-A0D3-C1AAEF261959}" type="datetimeFigureOut">
              <a:rPr lang="en-US" smtClean="0"/>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FC6DDB-F04D-4262-9255-7C4752C734DF}" type="slidenum">
              <a:rPr lang="en-US" smtClean="0"/>
              <a:t>‹#›</a:t>
            </a:fld>
            <a:endParaRPr lang="en-US"/>
          </a:p>
        </p:txBody>
      </p:sp>
    </p:spTree>
    <p:extLst>
      <p:ext uri="{BB962C8B-B14F-4D97-AF65-F5344CB8AC3E}">
        <p14:creationId xmlns:p14="http://schemas.microsoft.com/office/powerpoint/2010/main" val="1968577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605BB4-E71E-4851-A0D3-C1AAEF261959}" type="datetimeFigureOut">
              <a:rPr lang="en-US" smtClean="0"/>
              <a:t>4/24/2024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FC6DDB-F04D-4262-9255-7C4752C734DF}" type="slidenum">
              <a:rPr lang="en-US" smtClean="0"/>
              <a:t>‹#›</a:t>
            </a:fld>
            <a:endParaRPr lang="en-US"/>
          </a:p>
        </p:txBody>
      </p:sp>
    </p:spTree>
    <p:extLst>
      <p:ext uri="{BB962C8B-B14F-4D97-AF65-F5344CB8AC3E}">
        <p14:creationId xmlns:p14="http://schemas.microsoft.com/office/powerpoint/2010/main" val="19088149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Medicine Tracking System</a:t>
            </a:r>
            <a:endParaRPr lang="en-US" dirty="0"/>
          </a:p>
        </p:txBody>
      </p:sp>
      <p:sp>
        <p:nvSpPr>
          <p:cNvPr id="3" name="Subtitle 2"/>
          <p:cNvSpPr>
            <a:spLocks noGrp="1"/>
          </p:cNvSpPr>
          <p:nvPr>
            <p:ph type="subTitle" idx="1"/>
          </p:nvPr>
        </p:nvSpPr>
        <p:spPr/>
        <p:txBody>
          <a:bodyPr/>
          <a:lstStyle/>
          <a:p>
            <a:r>
              <a:rPr lang="en-US" dirty="0" err="1"/>
              <a:t>B</a:t>
            </a:r>
            <a:r>
              <a:rPr lang="en-US" dirty="0" err="1" smtClean="0"/>
              <a:t>lockchain</a:t>
            </a:r>
            <a:endParaRPr lang="en-US" dirty="0"/>
          </a:p>
        </p:txBody>
      </p:sp>
    </p:spTree>
    <p:extLst>
      <p:ext uri="{BB962C8B-B14F-4D97-AF65-F5344CB8AC3E}">
        <p14:creationId xmlns:p14="http://schemas.microsoft.com/office/powerpoint/2010/main" val="1538845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TECHNICAL </a:t>
            </a:r>
            <a:r>
              <a:rPr lang="en-GB" dirty="0" smtClean="0"/>
              <a:t>SPECIFICATION</a:t>
            </a:r>
            <a:endParaRPr lang="en-US" dirty="0"/>
          </a:p>
        </p:txBody>
      </p:sp>
      <p:sp>
        <p:nvSpPr>
          <p:cNvPr id="3" name="Content Placeholder 2"/>
          <p:cNvSpPr>
            <a:spLocks noGrp="1"/>
          </p:cNvSpPr>
          <p:nvPr>
            <p:ph idx="1"/>
          </p:nvPr>
        </p:nvSpPr>
        <p:spPr/>
        <p:txBody>
          <a:bodyPr>
            <a:normAutofit fontScale="55000" lnSpcReduction="20000"/>
          </a:bodyPr>
          <a:lstStyle/>
          <a:p>
            <a:pPr lvl="0"/>
            <a:r>
              <a:rPr lang="en-GB" b="1" dirty="0" err="1"/>
              <a:t>Blockchain</a:t>
            </a:r>
            <a:r>
              <a:rPr lang="en-GB" b="1" dirty="0"/>
              <a:t> Platform:</a:t>
            </a:r>
            <a:r>
              <a:rPr lang="en-GB" dirty="0"/>
              <a:t> The system will be built on a secure and established </a:t>
            </a:r>
            <a:r>
              <a:rPr lang="en-GB" dirty="0" err="1"/>
              <a:t>blockchain</a:t>
            </a:r>
            <a:r>
              <a:rPr lang="en-GB" dirty="0"/>
              <a:t> platform, such as </a:t>
            </a:r>
            <a:r>
              <a:rPr lang="en-GB" dirty="0" err="1"/>
              <a:t>Ethereum</a:t>
            </a:r>
            <a:r>
              <a:rPr lang="en-GB" dirty="0"/>
              <a:t>. This provides the foundation for secure data storage, smart contract execution, and decentralized operations. </a:t>
            </a:r>
            <a:endParaRPr lang="en-US" dirty="0"/>
          </a:p>
          <a:p>
            <a:pPr lvl="0"/>
            <a:r>
              <a:rPr lang="en-GB" b="1" dirty="0"/>
              <a:t>Smart Contract Development:</a:t>
            </a:r>
            <a:r>
              <a:rPr lang="en-GB" dirty="0"/>
              <a:t> Solidity, a programming language specifically designed for </a:t>
            </a:r>
            <a:r>
              <a:rPr lang="en-GB" dirty="0" err="1"/>
              <a:t>Ethereum</a:t>
            </a:r>
            <a:r>
              <a:rPr lang="en-GB" dirty="0"/>
              <a:t> smart contracts, will be used to develop the core functionalities of the project. </a:t>
            </a:r>
            <a:endParaRPr lang="en-US" dirty="0"/>
          </a:p>
          <a:p>
            <a:pPr lvl="0"/>
            <a:r>
              <a:rPr lang="en-GB" b="1" dirty="0"/>
              <a:t>User Interface: </a:t>
            </a:r>
            <a:r>
              <a:rPr lang="en-GB" dirty="0"/>
              <a:t>A user-friendly web application will be developed to interact with the </a:t>
            </a:r>
            <a:r>
              <a:rPr lang="en-GB" dirty="0" err="1"/>
              <a:t>blockchain</a:t>
            </a:r>
            <a:r>
              <a:rPr lang="en-GB" dirty="0"/>
              <a:t> and provide an intuitive interface for users to track their medicine and access relevant information.</a:t>
            </a:r>
            <a:endParaRPr lang="en-US" dirty="0"/>
          </a:p>
          <a:p>
            <a:r>
              <a:rPr lang="en-GB" b="1" dirty="0" err="1"/>
              <a:t>Ethereum</a:t>
            </a:r>
            <a:r>
              <a:rPr lang="en-GB" b="1" dirty="0"/>
              <a:t> Development Environment: </a:t>
            </a:r>
            <a:endParaRPr lang="en-US" dirty="0"/>
          </a:p>
          <a:p>
            <a:pPr lvl="0"/>
            <a:r>
              <a:rPr lang="en-GB" dirty="0"/>
              <a:t>Remix IDE: An online integrated development environment for writing, testing, and deploying Solidity smart contracts. </a:t>
            </a:r>
            <a:endParaRPr lang="en-US" dirty="0"/>
          </a:p>
          <a:p>
            <a:pPr lvl="0"/>
            <a:r>
              <a:rPr lang="en-GB" dirty="0"/>
              <a:t>Truffle: A development framework for </a:t>
            </a:r>
            <a:r>
              <a:rPr lang="en-GB" dirty="0" err="1"/>
              <a:t>Ethereum</a:t>
            </a:r>
            <a:r>
              <a:rPr lang="en-GB" dirty="0"/>
              <a:t> that provides tools for compiling, deploying, and testing smart contracts. </a:t>
            </a:r>
            <a:endParaRPr lang="en-US" dirty="0"/>
          </a:p>
          <a:p>
            <a:pPr lvl="0"/>
            <a:r>
              <a:rPr lang="en-GB" dirty="0"/>
              <a:t>Ganache: A personal </a:t>
            </a:r>
            <a:r>
              <a:rPr lang="en-GB" dirty="0" err="1"/>
              <a:t>Ethereum</a:t>
            </a:r>
            <a:r>
              <a:rPr lang="en-GB" dirty="0"/>
              <a:t> </a:t>
            </a:r>
            <a:r>
              <a:rPr lang="en-GB" dirty="0" err="1"/>
              <a:t>blockchain</a:t>
            </a:r>
            <a:r>
              <a:rPr lang="en-GB" dirty="0"/>
              <a:t> for rapid development and testing of </a:t>
            </a:r>
            <a:r>
              <a:rPr lang="en-GB" dirty="0" err="1"/>
              <a:t>Ethereum</a:t>
            </a:r>
            <a:r>
              <a:rPr lang="en-GB" dirty="0"/>
              <a:t> applications. </a:t>
            </a:r>
            <a:endParaRPr lang="en-US" dirty="0"/>
          </a:p>
          <a:p>
            <a:pPr lvl="0"/>
            <a:r>
              <a:rPr lang="en-GB" dirty="0"/>
              <a:t>Solidity Compiler: A compiler for the Solidity programming language, which compiles Solidity code into bytecode that can be executed on the </a:t>
            </a:r>
            <a:r>
              <a:rPr lang="en-GB" dirty="0" err="1"/>
              <a:t>Ethereum</a:t>
            </a:r>
            <a:r>
              <a:rPr lang="en-GB" dirty="0"/>
              <a:t> Virtual Machine (EVM). </a:t>
            </a:r>
            <a:endParaRPr lang="en-US" dirty="0"/>
          </a:p>
          <a:p>
            <a:r>
              <a:rPr lang="en-GB" b="1" dirty="0"/>
              <a:t>Web Development Tools: </a:t>
            </a:r>
            <a:endParaRPr lang="en-US" dirty="0"/>
          </a:p>
          <a:p>
            <a:pPr lvl="0"/>
            <a:r>
              <a:rPr lang="en-GB" dirty="0"/>
              <a:t>React.js: JavaScript frameworks/libraries for building dynamic and interactive web applications. </a:t>
            </a:r>
            <a:endParaRPr lang="en-US" dirty="0"/>
          </a:p>
          <a:p>
            <a:pPr lvl="0"/>
            <a:r>
              <a:rPr lang="en-GB" dirty="0"/>
              <a:t>Web3.js: A JavaScript library for interacting with the </a:t>
            </a:r>
            <a:r>
              <a:rPr lang="en-GB" dirty="0" err="1"/>
              <a:t>Ethereum</a:t>
            </a:r>
            <a:r>
              <a:rPr lang="en-GB" dirty="0"/>
              <a:t> </a:t>
            </a:r>
            <a:r>
              <a:rPr lang="en-GB" dirty="0" err="1"/>
              <a:t>blockchain</a:t>
            </a:r>
            <a:r>
              <a:rPr lang="en-GB" dirty="0"/>
              <a:t>, enabling communication between the frontend and the </a:t>
            </a:r>
            <a:r>
              <a:rPr lang="en-GB" dirty="0" err="1"/>
              <a:t>blockchain</a:t>
            </a:r>
            <a:r>
              <a:rPr lang="en-GB" dirty="0"/>
              <a:t> network</a:t>
            </a:r>
            <a:r>
              <a:rPr lang="en-GB" dirty="0" smtClean="0"/>
              <a:t>.</a:t>
            </a:r>
            <a:endParaRPr lang="en-US" dirty="0"/>
          </a:p>
        </p:txBody>
      </p:sp>
    </p:spTree>
    <p:extLst>
      <p:ext uri="{BB962C8B-B14F-4D97-AF65-F5344CB8AC3E}">
        <p14:creationId xmlns:p14="http://schemas.microsoft.com/office/powerpoint/2010/main" val="1033217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FUTURE </a:t>
            </a:r>
            <a:r>
              <a:rPr lang="en-GB" dirty="0" smtClean="0"/>
              <a:t>SCOPE</a:t>
            </a:r>
            <a:endParaRPr lang="en-US" dirty="0"/>
          </a:p>
        </p:txBody>
      </p:sp>
      <p:sp>
        <p:nvSpPr>
          <p:cNvPr id="3" name="Content Placeholder 2"/>
          <p:cNvSpPr>
            <a:spLocks noGrp="1"/>
          </p:cNvSpPr>
          <p:nvPr>
            <p:ph idx="1"/>
          </p:nvPr>
        </p:nvSpPr>
        <p:spPr/>
        <p:txBody>
          <a:bodyPr>
            <a:normAutofit fontScale="55000" lnSpcReduction="20000"/>
          </a:bodyPr>
          <a:lstStyle/>
          <a:p>
            <a:r>
              <a:rPr lang="en-GB" dirty="0"/>
              <a:t>Further research is recommended to explore additional features and functionalities that can augment the capabilities of the medicine tracking system, such as integrating </a:t>
            </a:r>
            <a:r>
              <a:rPr lang="en-GB" dirty="0" err="1"/>
              <a:t>IoT</a:t>
            </a:r>
            <a:r>
              <a:rPr lang="en-GB" dirty="0"/>
              <a:t> devices, implementing advanced analytics, and enhancing user interfaces. Collaborative efforts with industry partners, regulatory agencies, and academic institutions can facilitate the adoption and deployment of the system on a larger scale, driving widespread adoption and impact. Continuous monitoring and evaluation of the system's performance, security, and scalability are essential to ensure its long-term viability and effectiveness in addressing the dynamic challenges of the pharmaceutical supply chain. In conclusion, the developed medicine tracking system holds immense promise in revolutionizing the pharmaceutical supply chain landscape, fostering transparency, trust, and efficiency for the benefit of all stakeholders involved. By embracing innovation and collaboration, the project sets a solid foundation for future advancements in supply chain management and healthcare delivery.</a:t>
            </a:r>
            <a:endParaRPr lang="en-US" dirty="0"/>
          </a:p>
          <a:p>
            <a:r>
              <a:rPr lang="en-GB" dirty="0"/>
              <a:t>Incorporating Internet of Things (</a:t>
            </a:r>
            <a:r>
              <a:rPr lang="en-GB" dirty="0" err="1"/>
              <a:t>IoT</a:t>
            </a:r>
            <a:r>
              <a:rPr lang="en-GB" dirty="0"/>
              <a:t>) devices for real-time monitoring of temperature, humidity, and other environmental conditions during medicine transportation and storage. This integration can provide valuable data insights and enhance the system's ability to maintain product quality and safety. </a:t>
            </a:r>
            <a:endParaRPr lang="en-US" dirty="0"/>
          </a:p>
          <a:p>
            <a:r>
              <a:rPr lang="en-GB" dirty="0"/>
              <a:t>Enhanced Data Analytics: Implementing advanced data analytics techniques to </a:t>
            </a:r>
            <a:r>
              <a:rPr lang="en-GB" dirty="0" err="1"/>
              <a:t>analyze</a:t>
            </a:r>
            <a:r>
              <a:rPr lang="en-GB" dirty="0"/>
              <a:t> the vast amount of transactional data stored on the </a:t>
            </a:r>
            <a:r>
              <a:rPr lang="en-GB" dirty="0" err="1"/>
              <a:t>blockchain</a:t>
            </a:r>
            <a:r>
              <a:rPr lang="en-GB" dirty="0"/>
              <a:t>. By leveraging machine learning algorithms and predictive analytics, the system can identify trends, patterns, and anomalies in the supply chain, enabling proactive decision-making and risk management. </a:t>
            </a:r>
            <a:endParaRPr lang="en-US" dirty="0"/>
          </a:p>
          <a:p>
            <a:r>
              <a:rPr lang="en-GB" dirty="0"/>
              <a:t>Interoperability with External Systems: Establishing interoperability with external systems such as regulatory authorities, logistics providers, and healthcare institutions. This integration facilitates seamless data exchange and collaboration, streamlining regulatory compliance, supply chain logistics, and patient care processes. </a:t>
            </a:r>
            <a:endParaRPr lang="en-US" dirty="0"/>
          </a:p>
          <a:p>
            <a:r>
              <a:rPr lang="en-GB" dirty="0"/>
              <a:t>Mobile Application Development: Creating a dedicated mobile application for stakeholders to access the medicine tracking system on their smartphones or tablets. The mobile app can provide real-time updates, notifications, and alerts, empowering users to track medicine movements and monitor supply chain activities conveniently</a:t>
            </a:r>
            <a:r>
              <a:rPr lang="en-GB" dirty="0" smtClean="0"/>
              <a:t>.</a:t>
            </a:r>
            <a:endParaRPr lang="en-US" dirty="0"/>
          </a:p>
        </p:txBody>
      </p:sp>
    </p:spTree>
    <p:extLst>
      <p:ext uri="{BB962C8B-B14F-4D97-AF65-F5344CB8AC3E}">
        <p14:creationId xmlns:p14="http://schemas.microsoft.com/office/powerpoint/2010/main" val="865071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CONCLUSION</a:t>
            </a:r>
            <a:endParaRPr lang="en-US" dirty="0"/>
          </a:p>
        </p:txBody>
      </p:sp>
      <p:sp>
        <p:nvSpPr>
          <p:cNvPr id="3" name="Content Placeholder 2"/>
          <p:cNvSpPr>
            <a:spLocks noGrp="1"/>
          </p:cNvSpPr>
          <p:nvPr>
            <p:ph idx="1"/>
          </p:nvPr>
        </p:nvSpPr>
        <p:spPr/>
        <p:txBody>
          <a:bodyPr>
            <a:normAutofit fontScale="77500" lnSpcReduction="20000"/>
          </a:bodyPr>
          <a:lstStyle/>
          <a:p>
            <a:r>
              <a:rPr lang="en-GB" dirty="0"/>
              <a:t>The project successfully designed and implemented a </a:t>
            </a:r>
            <a:r>
              <a:rPr lang="en-GB" dirty="0" err="1"/>
              <a:t>blockchain</a:t>
            </a:r>
            <a:r>
              <a:rPr lang="en-GB" dirty="0"/>
              <a:t>-based medicine tracking system to enhance transparency, traceability, and security in the pharmaceutical supply chain. Through rigorous research and analysis, the project identified the pressing need for improved tracking mechanisms to address challenges such as counterfeit drugs, supply chain inefficiencies, and regulatory compliance. The developed system effectively leverages </a:t>
            </a:r>
            <a:r>
              <a:rPr lang="en-GB" dirty="0" err="1"/>
              <a:t>blockchain</a:t>
            </a:r>
            <a:r>
              <a:rPr lang="en-GB" dirty="0"/>
              <a:t> technology, smart contracts, and decentralized consensus to create an immutable and transparent ledger for recording medicine transactions and supply chain activities. </a:t>
            </a:r>
            <a:endParaRPr lang="en-US" dirty="0"/>
          </a:p>
          <a:p>
            <a:r>
              <a:rPr lang="en-GB" dirty="0"/>
              <a:t>The medicine tracking system offers significant benefits to various stakeholders in the pharmaceutical industry, including manufacturers, distributors, retailers, regulatory authorities, and end consumers. By ensuring the authenticity and integrity of medicine products, the system helps mitigate risks associated with counterfeit drugs, product diversion, and supply chain disruptions. The transparency and traceability provided by the system contribute to improved regulatory compliance, quality control, and patient safety, thereby fostering trust and confidence in the pharmaceutical supply chain ecosystem. </a:t>
            </a:r>
            <a:endParaRPr lang="en-US" dirty="0"/>
          </a:p>
        </p:txBody>
      </p:sp>
    </p:spTree>
    <p:extLst>
      <p:ext uri="{BB962C8B-B14F-4D97-AF65-F5344CB8AC3E}">
        <p14:creationId xmlns:p14="http://schemas.microsoft.com/office/powerpoint/2010/main" val="2743357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ABSTRACT</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GB" dirty="0"/>
              <a:t>The pharmaceutical industry faces significant challenges in ensuring the safety, authenticity, and efficiency of its supply chain. To address these challenges, this project proposes the development of a medicine tracking system leveraging </a:t>
            </a:r>
            <a:r>
              <a:rPr lang="en-GB" dirty="0" err="1"/>
              <a:t>blockchain</a:t>
            </a:r>
            <a:r>
              <a:rPr lang="en-GB" dirty="0"/>
              <a:t> technology. The system aims to enhance transparency, traceability, and accountability throughout the pharmaceutical supply chain, from raw material sourcing to retail distribution. By utilizing </a:t>
            </a:r>
            <a:r>
              <a:rPr lang="en-GB" dirty="0" err="1"/>
              <a:t>blockchain's</a:t>
            </a:r>
            <a:r>
              <a:rPr lang="en-GB" dirty="0"/>
              <a:t> immutable ledger and smart contracts, the system enables secure and transparent tracking of medicines, ensuring that each product's journey can be traced and verified with integrity. This document outlines the design, implementation, and future directions of the proposed medicine tracking system, highlighting its potential to revolutionize pharmaceutical supply chain management. The user-friendly platform, developed with a combination of Solidity for smart contract development, </a:t>
            </a:r>
            <a:r>
              <a:rPr lang="en-GB" dirty="0" err="1"/>
              <a:t>Ethereum</a:t>
            </a:r>
            <a:r>
              <a:rPr lang="en-GB" dirty="0"/>
              <a:t> for the underlying </a:t>
            </a:r>
            <a:r>
              <a:rPr lang="en-GB" dirty="0" err="1"/>
              <a:t>blockchain</a:t>
            </a:r>
            <a:r>
              <a:rPr lang="en-GB" dirty="0"/>
              <a:t> infrastructure, Truffle for the development environment, and React for the user interface, empowers users with greater control and efficiency in supply chain management. This project goes beyond simply streamlining the medicine tracking process. The application developed is essentially a Medicine Tracking System which is a part of the pharmaceutical supply chain process</a:t>
            </a:r>
            <a:endParaRPr lang="en-US" dirty="0"/>
          </a:p>
          <a:p>
            <a:endParaRPr lang="en-US" dirty="0"/>
          </a:p>
        </p:txBody>
      </p:sp>
    </p:spTree>
    <p:extLst>
      <p:ext uri="{BB962C8B-B14F-4D97-AF65-F5344CB8AC3E}">
        <p14:creationId xmlns:p14="http://schemas.microsoft.com/office/powerpoint/2010/main" val="48829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GB" dirty="0"/>
              <a:t>The medical tracking system is a complex network involving multiple stakeholders, including manufacturers, distributors, retailers, and consumers. With the increasing global demand for pharmaceutical products, ensuring the safety, authenticity, and integrity of medicines has become paramount. However, the existing supply chain management systems often lack transparency and traceability, leading to challenges such as counterfeit drugs, drug diversion, and inefficient inventory management. To address these challenges and enhance the efficiency of pharmaceutical supply chain management, the implementation of a robust medicine tracking system is essential. This chapter provides an overview of our project, which aims to develop a comprehensive medicine tracking system leveraging </a:t>
            </a:r>
            <a:r>
              <a:rPr lang="en-GB" dirty="0" err="1"/>
              <a:t>blockchain</a:t>
            </a:r>
            <a:r>
              <a:rPr lang="en-GB" dirty="0"/>
              <a:t> technology.</a:t>
            </a:r>
            <a:endParaRPr lang="en-US" dirty="0"/>
          </a:p>
          <a:p>
            <a:endParaRPr lang="en-US" dirty="0"/>
          </a:p>
        </p:txBody>
      </p:sp>
    </p:spTree>
    <p:extLst>
      <p:ext uri="{BB962C8B-B14F-4D97-AF65-F5344CB8AC3E}">
        <p14:creationId xmlns:p14="http://schemas.microsoft.com/office/powerpoint/2010/main" val="3235910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PROBLEM </a:t>
            </a:r>
            <a:r>
              <a:rPr lang="en-GB" dirty="0" smtClean="0"/>
              <a:t>DEFINITION</a:t>
            </a:r>
            <a:endParaRPr lang="en-US" dirty="0"/>
          </a:p>
        </p:txBody>
      </p:sp>
      <p:sp>
        <p:nvSpPr>
          <p:cNvPr id="3" name="Content Placeholder 2"/>
          <p:cNvSpPr>
            <a:spLocks noGrp="1"/>
          </p:cNvSpPr>
          <p:nvPr>
            <p:ph idx="1"/>
          </p:nvPr>
        </p:nvSpPr>
        <p:spPr/>
        <p:txBody>
          <a:bodyPr>
            <a:normAutofit fontScale="55000" lnSpcReduction="20000"/>
          </a:bodyPr>
          <a:lstStyle/>
          <a:p>
            <a:r>
              <a:rPr lang="en-GB" dirty="0"/>
              <a:t>The pharmaceutical supply chain faces numerous challenges, including counterfeit drugs, inefficient tracking systems, and lack of transparency. Current methods for tracking medicines often rely on centralized databases, which are vulnerable to data manipulation and hacking. Moreover, the lack of transparency in the supply chain can lead to issues such as product recalls, regulatory non-compliance, and compromised patient safety. Therefore, there is a critical need for a robust and transparent tracking system that can ensure the authenticity and integrity of medicines throughout their lifecycle.  </a:t>
            </a:r>
            <a:endParaRPr lang="en-US" dirty="0"/>
          </a:p>
          <a:p>
            <a:pPr lvl="0"/>
            <a:r>
              <a:rPr lang="en-GB" dirty="0"/>
              <a:t>Centralized Record Keeping: Records are often stored in centralized databases, creating a single point of failure and vulnerability to fraud. </a:t>
            </a:r>
            <a:endParaRPr lang="en-US" dirty="0"/>
          </a:p>
          <a:p>
            <a:pPr lvl="0"/>
            <a:r>
              <a:rPr lang="en-GB" dirty="0"/>
              <a:t>Multiple Intermediaries: Several intermediaries, such as Raw material suppliers, Manufacturers, Distributors, Retailers involved in supply chain process, resulting in a complex process. </a:t>
            </a:r>
            <a:endParaRPr lang="en-US" dirty="0"/>
          </a:p>
          <a:p>
            <a:pPr lvl="0"/>
            <a:r>
              <a:rPr lang="en-GB" dirty="0"/>
              <a:t>Lack of Transparency: Raw material suppliers, Manufacturers, Distributors, Retailers often lack complete transparency regarding medicine details.</a:t>
            </a:r>
            <a:endParaRPr lang="en-US" dirty="0"/>
          </a:p>
          <a:p>
            <a:r>
              <a:rPr lang="en-GB" dirty="0"/>
              <a:t>These factors contribute to several key problems within the medicine supply market: </a:t>
            </a:r>
            <a:endParaRPr lang="en-US" dirty="0"/>
          </a:p>
          <a:p>
            <a:pPr lvl="0"/>
            <a:r>
              <a:rPr lang="en-GB" dirty="0"/>
              <a:t>Limited Traceability: Traditional supply chain processes often lack adequate traceability mechanisms, making it challenging to track the movement of pharmaceutical products from manufacturer to end-user accurately. </a:t>
            </a:r>
            <a:endParaRPr lang="en-US" dirty="0"/>
          </a:p>
          <a:p>
            <a:pPr lvl="0"/>
            <a:r>
              <a:rPr lang="en-GB" dirty="0"/>
              <a:t>Slow Response to Recalls: Manual recall processes and limited traceability make it challenging to identify and recall defective or unsafe products promptly, posing risks to public health and consumer safety. </a:t>
            </a:r>
            <a:endParaRPr lang="en-US" dirty="0"/>
          </a:p>
          <a:p>
            <a:pPr lvl="0"/>
            <a:r>
              <a:rPr lang="en-GB" dirty="0"/>
              <a:t>Counterfeit Medicines: Traditional supply chain processes are vulnerable to counterfeit medicines entering the market due to inadequate authentication measures, weak regulatory oversight, and limited visibility into product origins and authenticity. </a:t>
            </a:r>
            <a:endParaRPr lang="en-US" dirty="0"/>
          </a:p>
          <a:p>
            <a:r>
              <a:rPr lang="en-GB" dirty="0"/>
              <a:t>This project aims to address these issues by leveraging </a:t>
            </a:r>
            <a:r>
              <a:rPr lang="en-GB" dirty="0" err="1"/>
              <a:t>blockchain</a:t>
            </a:r>
            <a:r>
              <a:rPr lang="en-GB" dirty="0"/>
              <a:t> technology to create a more efficient, transparent, and accessible market.</a:t>
            </a:r>
            <a:endParaRPr lang="en-US" dirty="0"/>
          </a:p>
          <a:p>
            <a:endParaRPr lang="en-US" dirty="0"/>
          </a:p>
        </p:txBody>
      </p:sp>
    </p:spTree>
    <p:extLst>
      <p:ext uri="{BB962C8B-B14F-4D97-AF65-F5344CB8AC3E}">
        <p14:creationId xmlns:p14="http://schemas.microsoft.com/office/powerpoint/2010/main" val="2377597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OBJECTIVES</a:t>
            </a:r>
            <a:endParaRPr lang="en-US" dirty="0"/>
          </a:p>
        </p:txBody>
      </p:sp>
      <p:sp>
        <p:nvSpPr>
          <p:cNvPr id="3" name="Content Placeholder 2"/>
          <p:cNvSpPr>
            <a:spLocks noGrp="1"/>
          </p:cNvSpPr>
          <p:nvPr>
            <p:ph idx="1"/>
          </p:nvPr>
        </p:nvSpPr>
        <p:spPr/>
        <p:txBody>
          <a:bodyPr>
            <a:normAutofit fontScale="70000" lnSpcReduction="20000"/>
          </a:bodyPr>
          <a:lstStyle/>
          <a:p>
            <a:r>
              <a:rPr lang="en-GB" dirty="0"/>
              <a:t>This project aims to develop a Medicine Tracking System built on </a:t>
            </a:r>
            <a:r>
              <a:rPr lang="en-GB" dirty="0" err="1"/>
              <a:t>blockchain</a:t>
            </a:r>
            <a:r>
              <a:rPr lang="en-GB" dirty="0"/>
              <a:t> technology to address the inefficiencies of the traditional pharmaceutical market. The primary objective of Medicine Tracking System is to create a more efficient, transparent, and accessible platform.  The specific objectives of the system are: </a:t>
            </a:r>
            <a:endParaRPr lang="en-US" dirty="0"/>
          </a:p>
          <a:p>
            <a:pPr lvl="0"/>
            <a:r>
              <a:rPr lang="en-GB" dirty="0"/>
              <a:t>Enhance Traceability: Develop a system that enables comprehensive tracking of medicines from production to consumption, ensuring transparency and accountability at every stage. </a:t>
            </a:r>
            <a:endParaRPr lang="en-US" dirty="0"/>
          </a:p>
          <a:p>
            <a:pPr lvl="0"/>
            <a:r>
              <a:rPr lang="en-GB" dirty="0"/>
              <a:t>Ensure Product Authenticity: Implement mechanisms to verify the authenticity of medicines, reducing the risk of counterfeit products entering the supply chain. </a:t>
            </a:r>
            <a:endParaRPr lang="en-US" dirty="0"/>
          </a:p>
          <a:p>
            <a:pPr lvl="0"/>
            <a:r>
              <a:rPr lang="en-GB" dirty="0"/>
              <a:t>Optimize Supply Chain Processes: Streamline supply chain operations by automating manual processes, reducing paperwork, and minimizing errors. </a:t>
            </a:r>
            <a:endParaRPr lang="en-US" dirty="0"/>
          </a:p>
          <a:p>
            <a:pPr lvl="0"/>
            <a:r>
              <a:rPr lang="en-GB" dirty="0"/>
              <a:t>Improve Regulatory Compliance: Facilitate compliance with regulatory requirements and quality standards by providing accurate and auditable records of medicine transactions. </a:t>
            </a:r>
            <a:endParaRPr lang="en-US" dirty="0"/>
          </a:p>
          <a:p>
            <a:pPr lvl="0"/>
            <a:r>
              <a:rPr lang="en-GB" dirty="0"/>
              <a:t>Enhance Patient Safety: Protect patient safety by preventing the distribution of substandard or counterfeit medicines and enabling timely recalls in case of quality issues. </a:t>
            </a:r>
            <a:endParaRPr lang="en-US" dirty="0"/>
          </a:p>
          <a:p>
            <a:r>
              <a:rPr lang="en-GB" dirty="0"/>
              <a:t> By achieving these objectives, the project aims to revolutionize the pharmaceutical supply chain industry by fostering a more efficient, transparent, and inclusive pharmaceutical market</a:t>
            </a:r>
            <a:endParaRPr lang="en-US" dirty="0"/>
          </a:p>
        </p:txBody>
      </p:sp>
    </p:spTree>
    <p:extLst>
      <p:ext uri="{BB962C8B-B14F-4D97-AF65-F5344CB8AC3E}">
        <p14:creationId xmlns:p14="http://schemas.microsoft.com/office/powerpoint/2010/main" val="742034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OBJECTIVES</a:t>
            </a:r>
            <a:endParaRPr lang="en-US" dirty="0"/>
          </a:p>
        </p:txBody>
      </p:sp>
      <p:sp>
        <p:nvSpPr>
          <p:cNvPr id="3" name="Content Placeholder 2"/>
          <p:cNvSpPr>
            <a:spLocks noGrp="1"/>
          </p:cNvSpPr>
          <p:nvPr>
            <p:ph idx="1"/>
          </p:nvPr>
        </p:nvSpPr>
        <p:spPr/>
        <p:txBody>
          <a:bodyPr>
            <a:normAutofit fontScale="70000" lnSpcReduction="20000"/>
          </a:bodyPr>
          <a:lstStyle/>
          <a:p>
            <a:r>
              <a:rPr lang="en-GB" dirty="0"/>
              <a:t>This project aims to develop a Medicine Tracking System built on </a:t>
            </a:r>
            <a:r>
              <a:rPr lang="en-GB" dirty="0" err="1"/>
              <a:t>blockchain</a:t>
            </a:r>
            <a:r>
              <a:rPr lang="en-GB" dirty="0"/>
              <a:t> technology to address the inefficiencies of the traditional pharmaceutical market. The primary objective of Medicine Tracking System is to create a more efficient, transparent, and accessible platform.  The specific objectives of the system are: </a:t>
            </a:r>
            <a:endParaRPr lang="en-US" dirty="0"/>
          </a:p>
          <a:p>
            <a:pPr lvl="0"/>
            <a:r>
              <a:rPr lang="en-GB" dirty="0"/>
              <a:t>Enhance Traceability: Develop a system that enables comprehensive tracking of medicines from production to consumption, ensuring transparency and accountability at every stage. </a:t>
            </a:r>
            <a:endParaRPr lang="en-US" dirty="0"/>
          </a:p>
          <a:p>
            <a:pPr lvl="0"/>
            <a:r>
              <a:rPr lang="en-GB" dirty="0"/>
              <a:t>Ensure Product Authenticity: Implement mechanisms to verify the authenticity of medicines, reducing the risk of counterfeit products entering the supply chain. </a:t>
            </a:r>
            <a:endParaRPr lang="en-US" dirty="0"/>
          </a:p>
          <a:p>
            <a:pPr lvl="0"/>
            <a:r>
              <a:rPr lang="en-GB" dirty="0"/>
              <a:t>Optimize Supply Chain Processes: Streamline supply chain operations by automating manual processes, reducing paperwork, and minimizing errors. </a:t>
            </a:r>
            <a:endParaRPr lang="en-US" dirty="0"/>
          </a:p>
          <a:p>
            <a:pPr lvl="0"/>
            <a:r>
              <a:rPr lang="en-GB" dirty="0"/>
              <a:t>Improve Regulatory Compliance: Facilitate compliance with regulatory requirements and quality standards by providing accurate and auditable records of medicine transactions. </a:t>
            </a:r>
            <a:endParaRPr lang="en-US" dirty="0"/>
          </a:p>
          <a:p>
            <a:pPr lvl="0"/>
            <a:r>
              <a:rPr lang="en-GB" dirty="0"/>
              <a:t>Enhance Patient Safety: Protect patient safety by preventing the distribution of substandard or counterfeit medicines and enabling timely recalls in case of quality issues. </a:t>
            </a:r>
            <a:endParaRPr lang="en-US" dirty="0"/>
          </a:p>
          <a:p>
            <a:r>
              <a:rPr lang="en-GB" dirty="0"/>
              <a:t> By achieving these objectives, the project aims to revolutionize the pharmaceutical supply chain industry by fostering a more efficient, transparent, and inclusive pharmaceutical </a:t>
            </a:r>
            <a:r>
              <a:rPr lang="en-GB" dirty="0" smtClean="0"/>
              <a:t>market.</a:t>
            </a:r>
            <a:endParaRPr lang="en-US" dirty="0"/>
          </a:p>
        </p:txBody>
      </p:sp>
    </p:spTree>
    <p:extLst>
      <p:ext uri="{BB962C8B-B14F-4D97-AF65-F5344CB8AC3E}">
        <p14:creationId xmlns:p14="http://schemas.microsoft.com/office/powerpoint/2010/main" val="139573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IMPLEMENTATION</a:t>
            </a:r>
            <a:endParaRPr lang="en-US" dirty="0"/>
          </a:p>
        </p:txBody>
      </p:sp>
      <p:pic>
        <p:nvPicPr>
          <p:cNvPr id="4" name="Content Placeholder 3" descr="https://lh7-us.googleusercontent.com/PHd5eO7eaqHpI_XzhmI1S6RN9fdhd8vpRllBLlOIBfrN_SGdWHMZeV7QJgoOzRNLRb9-pQpFpW5j_O-0n2yFvAcXOflJzs9LPUnEw_xxUPMTrnNGEyWh4sctemZKLZtYeYnJwGAjKS5S8ZI_e4DR608"/>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74815" y="1638734"/>
            <a:ext cx="5740215" cy="2685140"/>
          </a:xfrm>
          <a:prstGeom prst="rect">
            <a:avLst/>
          </a:prstGeom>
          <a:noFill/>
          <a:ln>
            <a:noFill/>
          </a:ln>
        </p:spPr>
      </p:pic>
      <p:pic>
        <p:nvPicPr>
          <p:cNvPr id="5" name="Picture 4" descr="https://lh7-us.googleusercontent.com/XPj54cbXPgEq6Eg170yhqfk7SsKmYA6AI16r_k9jeSeZM5OYaNKSwbXTC-fxk2MSPVXKg7OgOsYswIThEASTdyoxyznKUY54ji-FWQ4f98LadpSR9_6LrwSBKkpZAh80lf1qCP8SIMSopz0QqUEqwNE"/>
          <p:cNvPicPr/>
          <p:nvPr/>
        </p:nvPicPr>
        <p:blipFill>
          <a:blip r:embed="rId3">
            <a:extLst>
              <a:ext uri="{28A0092B-C50C-407E-A947-70E740481C1C}">
                <a14:useLocalDpi xmlns:a14="http://schemas.microsoft.com/office/drawing/2010/main" val="0"/>
              </a:ext>
            </a:extLst>
          </a:blip>
          <a:srcRect/>
          <a:stretch>
            <a:fillRect/>
          </a:stretch>
        </p:blipFill>
        <p:spPr bwMode="auto">
          <a:xfrm>
            <a:off x="5983778" y="1503565"/>
            <a:ext cx="5732145" cy="3817620"/>
          </a:xfrm>
          <a:prstGeom prst="rect">
            <a:avLst/>
          </a:prstGeom>
          <a:noFill/>
          <a:ln>
            <a:noFill/>
          </a:ln>
        </p:spPr>
      </p:pic>
    </p:spTree>
    <p:extLst>
      <p:ext uri="{BB962C8B-B14F-4D97-AF65-F5344CB8AC3E}">
        <p14:creationId xmlns:p14="http://schemas.microsoft.com/office/powerpoint/2010/main" val="318581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IMPLEMENTATION</a:t>
            </a:r>
            <a:endParaRPr lang="en-US" dirty="0"/>
          </a:p>
        </p:txBody>
      </p:sp>
      <p:pic>
        <p:nvPicPr>
          <p:cNvPr id="4" name="Content Placeholder 3" descr="https://lh7-us.googleusercontent.com/eLEOr-8BPJjeINF3DCVqXWdmdjV_h6t6qFwyk_RrOt_glZOG9j5Dg93p5obzjzD_TORWG5W6cw9_tpJV9KZTCzMQUiqeLGRl4Bry39W26IMwquofE7WLAGISADpWwDKRCa5Wm4v73l-yLC3u8QQzGWY"/>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43311" y="1690688"/>
            <a:ext cx="5948043" cy="2851403"/>
          </a:xfrm>
          <a:prstGeom prst="rect">
            <a:avLst/>
          </a:prstGeom>
          <a:noFill/>
          <a:ln>
            <a:noFill/>
          </a:ln>
        </p:spPr>
      </p:pic>
      <p:pic>
        <p:nvPicPr>
          <p:cNvPr id="5" name="Picture 4" descr="https://lh7-us.googleusercontent.com/oabNPhYohXMl_2u_sDSDYrBolf5WWbNUjGg_d4WStfMWodAlGKUYwBfZM2vyn-PGSrngmlLB2Jmf171sa-RjdPdBf_bwCAmVvgghIqdEHgC3zTpnF7Vk5M16dGsJtzYo50Ec5YPBG9JkGlIs9jr2QlY"/>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37194" y="1844611"/>
            <a:ext cx="5732145" cy="2697480"/>
          </a:xfrm>
          <a:prstGeom prst="rect">
            <a:avLst/>
          </a:prstGeom>
          <a:noFill/>
          <a:ln>
            <a:noFill/>
          </a:ln>
        </p:spPr>
      </p:pic>
    </p:spTree>
    <p:extLst>
      <p:ext uri="{BB962C8B-B14F-4D97-AF65-F5344CB8AC3E}">
        <p14:creationId xmlns:p14="http://schemas.microsoft.com/office/powerpoint/2010/main" val="4179918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pic>
        <p:nvPicPr>
          <p:cNvPr id="4" name="Content Placeholder 3" descr="https://lh7-us.googleusercontent.com/aXsNbtSwkYzQ34t-2PRyyHwpKYOqI-WDnhHeVqal9iZvr1ahO0z8jvuaDwURGG5Z18FBuQu0LB-5T9fa62O7N3PN5cu7tu-qTFdJ45dCN3uSJtmiNpNuOI3kSr9EZIhRunSSqK1Cew-yAS4ixKeOR3M"/>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197998" y="1825625"/>
            <a:ext cx="1955523" cy="4351338"/>
          </a:xfrm>
          <a:prstGeom prst="rect">
            <a:avLst/>
          </a:prstGeom>
          <a:noFill/>
          <a:ln>
            <a:noFill/>
          </a:ln>
        </p:spPr>
      </p:pic>
      <p:pic>
        <p:nvPicPr>
          <p:cNvPr id="5" name="Picture 4" descr="https://lh7-us.googleusercontent.com/8CyOvy1cG-HYu6VADJZQxZfP-QAY4e_uwg3Su4PcVxivQnnfjS15vRQ_QWL3Pp06i5d-e8AmkE64vespirQOWQlaMs_aDFVgHmdSDLWv9BIPvZValBEYvkEJGwk8q8jzHMoFdvDXhuBnLj5-TXc3G8Y"/>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33179" y="1731169"/>
            <a:ext cx="2041525" cy="4540250"/>
          </a:xfrm>
          <a:prstGeom prst="rect">
            <a:avLst/>
          </a:prstGeom>
          <a:noFill/>
          <a:ln>
            <a:noFill/>
          </a:ln>
        </p:spPr>
      </p:pic>
    </p:spTree>
    <p:extLst>
      <p:ext uri="{BB962C8B-B14F-4D97-AF65-F5344CB8AC3E}">
        <p14:creationId xmlns:p14="http://schemas.microsoft.com/office/powerpoint/2010/main" val="20224920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TotalTime>
  <Words>1183</Words>
  <Application>Microsoft Office PowerPoint</Application>
  <PresentationFormat>Widescreen</PresentationFormat>
  <Paragraphs>56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Medicine Tracking System</vt:lpstr>
      <vt:lpstr>ABSTRACT</vt:lpstr>
      <vt:lpstr>INTRODUCTION </vt:lpstr>
      <vt:lpstr>PROBLEM DEFINITION</vt:lpstr>
      <vt:lpstr>OBJECTIVES</vt:lpstr>
      <vt:lpstr>OBJECTIVES</vt:lpstr>
      <vt:lpstr>IMPLEMENTATION</vt:lpstr>
      <vt:lpstr>IMPLEMENTATION</vt:lpstr>
      <vt:lpstr>IMPLEMENTATION</vt:lpstr>
      <vt:lpstr>TECHNICAL SPECIFICATION</vt:lpstr>
      <vt:lpstr>FUTURE SCOPE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Medicine Tracking System</dc:title>
  <dc:creator>Windows User</dc:creator>
  <cp:lastModifiedBy>Windows User</cp:lastModifiedBy>
  <cp:revision>5</cp:revision>
  <dcterms:created xsi:type="dcterms:W3CDTF">2024-04-24T11:55:16Z</dcterms:created>
  <dcterms:modified xsi:type="dcterms:W3CDTF">2024-04-24T12:49:17Z</dcterms:modified>
</cp:coreProperties>
</file>