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70" r:id="rId4"/>
    <p:sldId id="273" r:id="rId5"/>
    <p:sldId id="271" r:id="rId6"/>
    <p:sldId id="272" r:id="rId7"/>
    <p:sldId id="275" r:id="rId8"/>
    <p:sldId id="276" r:id="rId9"/>
    <p:sldId id="277" r:id="rId10"/>
    <p:sldId id="278" r:id="rId11"/>
    <p:sldId id="280" r:id="rId12"/>
    <p:sldId id="281" r:id="rId13"/>
    <p:sldId id="282" r:id="rId14"/>
    <p:sldId id="283" r:id="rId15"/>
    <p:sldId id="284" r:id="rId16"/>
    <p:sldId id="285" r:id="rId17"/>
    <p:sldId id="258" r:id="rId18"/>
    <p:sldId id="259" r:id="rId19"/>
    <p:sldId id="260" r:id="rId20"/>
    <p:sldId id="274" r:id="rId21"/>
    <p:sldId id="261" r:id="rId22"/>
    <p:sldId id="262" r:id="rId23"/>
    <p:sldId id="264" r:id="rId24"/>
    <p:sldId id="263" r:id="rId25"/>
    <p:sldId id="266" r:id="rId26"/>
    <p:sldId id="267" r:id="rId27"/>
    <p:sldId id="268" r:id="rId28"/>
    <p:sldId id="26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204" autoAdjust="0"/>
    <p:restoredTop sz="94660"/>
  </p:normalViewPr>
  <p:slideViewPr>
    <p:cSldViewPr snapToGrid="0">
      <p:cViewPr>
        <p:scale>
          <a:sx n="66" d="100"/>
          <a:sy n="66" d="100"/>
        </p:scale>
        <p:origin x="-804" y="-9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D3073E-84EF-4540-8BE5-9240647512C8}" type="datetimeFigureOut">
              <a:rPr lang="en-IN" smtClean="0"/>
              <a:pPr/>
              <a:t>05-05-2024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B4D37A-BF20-4571-B60C-9026DD382EEE}" type="slidenum">
              <a:rPr lang="en-IN" smtClean="0"/>
              <a:pPr/>
              <a:t>‹#›</a:t>
            </a:fld>
            <a:endParaRPr lang="en-IN"/>
          </a:p>
        </p:txBody>
      </p:sp>
    </p:spTree>
    <p:extLst>
      <p:ext uri="{BB962C8B-B14F-4D97-AF65-F5344CB8AC3E}">
        <p14:creationId xmlns:p14="http://schemas.microsoft.com/office/powerpoint/2010/main" xmlns="" val="39815649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CB4D37A-BF20-4571-B60C-9026DD382EEE}" type="slidenum">
              <a:rPr lang="en-IN" smtClean="0"/>
              <a:pPr/>
              <a:t>15</a:t>
            </a:fld>
            <a:endParaRPr lang="en-IN"/>
          </a:p>
        </p:txBody>
      </p:sp>
    </p:spTree>
    <p:extLst>
      <p:ext uri="{BB962C8B-B14F-4D97-AF65-F5344CB8AC3E}">
        <p14:creationId xmlns:p14="http://schemas.microsoft.com/office/powerpoint/2010/main" xmlns="" val="2116169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DF9C34-DAC5-D87F-DDE4-710B4DCCC9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EF3F8B70-4E4D-4B72-FE29-9187877FB6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C15036CC-B1A5-6C32-C1B9-FBDCD1A04133}"/>
              </a:ext>
            </a:extLst>
          </p:cNvPr>
          <p:cNvSpPr>
            <a:spLocks noGrp="1"/>
          </p:cNvSpPr>
          <p:nvPr>
            <p:ph type="dt" sz="half" idx="10"/>
          </p:nvPr>
        </p:nvSpPr>
        <p:spPr/>
        <p:txBody>
          <a:bodyPr/>
          <a:lstStyle/>
          <a:p>
            <a:fld id="{3825E8AC-7773-407B-A238-E9EB59C6C23D}" type="datetimeFigureOut">
              <a:rPr lang="en-IN" smtClean="0"/>
              <a:pPr/>
              <a:t>05-05-2024</a:t>
            </a:fld>
            <a:endParaRPr lang="en-IN"/>
          </a:p>
        </p:txBody>
      </p:sp>
      <p:sp>
        <p:nvSpPr>
          <p:cNvPr id="5" name="Footer Placeholder 4">
            <a:extLst>
              <a:ext uri="{FF2B5EF4-FFF2-40B4-BE49-F238E27FC236}">
                <a16:creationId xmlns:a16="http://schemas.microsoft.com/office/drawing/2014/main" xmlns="" id="{4BE069CB-19F8-6EBE-9166-A3A27A9B13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BB19DA70-AA46-D230-0BD7-62D42BE7BCF3}"/>
              </a:ext>
            </a:extLst>
          </p:cNvPr>
          <p:cNvSpPr>
            <a:spLocks noGrp="1"/>
          </p:cNvSpPr>
          <p:nvPr>
            <p:ph type="sldNum" sz="quarter" idx="12"/>
          </p:nvPr>
        </p:nvSpPr>
        <p:spPr/>
        <p:txBody>
          <a:bodyPr/>
          <a:lstStyle/>
          <a:p>
            <a:fld id="{A5BE2F5D-D34B-4785-B48F-828146658130}" type="slidenum">
              <a:rPr lang="en-IN" smtClean="0"/>
              <a:pPr/>
              <a:t>‹#›</a:t>
            </a:fld>
            <a:endParaRPr lang="en-IN"/>
          </a:p>
        </p:txBody>
      </p:sp>
    </p:spTree>
    <p:extLst>
      <p:ext uri="{BB962C8B-B14F-4D97-AF65-F5344CB8AC3E}">
        <p14:creationId xmlns:p14="http://schemas.microsoft.com/office/powerpoint/2010/main" xmlns="" val="3682990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8AAC0E-0181-25F5-0F1E-2AA4B868464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6BE06272-AAC5-6733-03C2-7C60517623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BCBE9A1-82AF-5185-70A2-77232C017593}"/>
              </a:ext>
            </a:extLst>
          </p:cNvPr>
          <p:cNvSpPr>
            <a:spLocks noGrp="1"/>
          </p:cNvSpPr>
          <p:nvPr>
            <p:ph type="dt" sz="half" idx="10"/>
          </p:nvPr>
        </p:nvSpPr>
        <p:spPr/>
        <p:txBody>
          <a:bodyPr/>
          <a:lstStyle/>
          <a:p>
            <a:fld id="{3825E8AC-7773-407B-A238-E9EB59C6C23D}" type="datetimeFigureOut">
              <a:rPr lang="en-IN" smtClean="0"/>
              <a:pPr/>
              <a:t>05-05-2024</a:t>
            </a:fld>
            <a:endParaRPr lang="en-IN"/>
          </a:p>
        </p:txBody>
      </p:sp>
      <p:sp>
        <p:nvSpPr>
          <p:cNvPr id="5" name="Footer Placeholder 4">
            <a:extLst>
              <a:ext uri="{FF2B5EF4-FFF2-40B4-BE49-F238E27FC236}">
                <a16:creationId xmlns:a16="http://schemas.microsoft.com/office/drawing/2014/main" xmlns="" id="{8E1603DA-69EC-BBD2-D8A2-E63BC82E40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F64B7524-84D9-F048-8FE3-22449E4116F2}"/>
              </a:ext>
            </a:extLst>
          </p:cNvPr>
          <p:cNvSpPr>
            <a:spLocks noGrp="1"/>
          </p:cNvSpPr>
          <p:nvPr>
            <p:ph type="sldNum" sz="quarter" idx="12"/>
          </p:nvPr>
        </p:nvSpPr>
        <p:spPr/>
        <p:txBody>
          <a:bodyPr/>
          <a:lstStyle/>
          <a:p>
            <a:fld id="{A5BE2F5D-D34B-4785-B48F-828146658130}" type="slidenum">
              <a:rPr lang="en-IN" smtClean="0"/>
              <a:pPr/>
              <a:t>‹#›</a:t>
            </a:fld>
            <a:endParaRPr lang="en-IN"/>
          </a:p>
        </p:txBody>
      </p:sp>
    </p:spTree>
    <p:extLst>
      <p:ext uri="{BB962C8B-B14F-4D97-AF65-F5344CB8AC3E}">
        <p14:creationId xmlns:p14="http://schemas.microsoft.com/office/powerpoint/2010/main" xmlns="" val="3404431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45CD4F0C-135C-C000-1638-906859091DB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3B9176EB-73A7-62EC-5BD9-DD7746617B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356AA3BE-DB27-B4DF-E83E-CF9F94A1A9DD}"/>
              </a:ext>
            </a:extLst>
          </p:cNvPr>
          <p:cNvSpPr>
            <a:spLocks noGrp="1"/>
          </p:cNvSpPr>
          <p:nvPr>
            <p:ph type="dt" sz="half" idx="10"/>
          </p:nvPr>
        </p:nvSpPr>
        <p:spPr/>
        <p:txBody>
          <a:bodyPr/>
          <a:lstStyle/>
          <a:p>
            <a:fld id="{3825E8AC-7773-407B-A238-E9EB59C6C23D}" type="datetimeFigureOut">
              <a:rPr lang="en-IN" smtClean="0"/>
              <a:pPr/>
              <a:t>05-05-2024</a:t>
            </a:fld>
            <a:endParaRPr lang="en-IN"/>
          </a:p>
        </p:txBody>
      </p:sp>
      <p:sp>
        <p:nvSpPr>
          <p:cNvPr id="5" name="Footer Placeholder 4">
            <a:extLst>
              <a:ext uri="{FF2B5EF4-FFF2-40B4-BE49-F238E27FC236}">
                <a16:creationId xmlns:a16="http://schemas.microsoft.com/office/drawing/2014/main" xmlns="" id="{10636DEB-72BC-C5F3-570B-259C4374A3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42345FD9-F93A-614B-C263-B8704C6103D7}"/>
              </a:ext>
            </a:extLst>
          </p:cNvPr>
          <p:cNvSpPr>
            <a:spLocks noGrp="1"/>
          </p:cNvSpPr>
          <p:nvPr>
            <p:ph type="sldNum" sz="quarter" idx="12"/>
          </p:nvPr>
        </p:nvSpPr>
        <p:spPr/>
        <p:txBody>
          <a:bodyPr/>
          <a:lstStyle/>
          <a:p>
            <a:fld id="{A5BE2F5D-D34B-4785-B48F-828146658130}" type="slidenum">
              <a:rPr lang="en-IN" smtClean="0"/>
              <a:pPr/>
              <a:t>‹#›</a:t>
            </a:fld>
            <a:endParaRPr lang="en-IN"/>
          </a:p>
        </p:txBody>
      </p:sp>
    </p:spTree>
    <p:extLst>
      <p:ext uri="{BB962C8B-B14F-4D97-AF65-F5344CB8AC3E}">
        <p14:creationId xmlns:p14="http://schemas.microsoft.com/office/powerpoint/2010/main" xmlns="" val="2172854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6575EA-B285-9AC2-4EAB-50A41E3726F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0A5A198D-4D4A-560D-D49A-68810D709A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C7CE01B4-6EF6-D5D1-8917-A3C50F24F31C}"/>
              </a:ext>
            </a:extLst>
          </p:cNvPr>
          <p:cNvSpPr>
            <a:spLocks noGrp="1"/>
          </p:cNvSpPr>
          <p:nvPr>
            <p:ph type="dt" sz="half" idx="10"/>
          </p:nvPr>
        </p:nvSpPr>
        <p:spPr/>
        <p:txBody>
          <a:bodyPr/>
          <a:lstStyle/>
          <a:p>
            <a:fld id="{3825E8AC-7773-407B-A238-E9EB59C6C23D}" type="datetimeFigureOut">
              <a:rPr lang="en-IN" smtClean="0"/>
              <a:pPr/>
              <a:t>05-05-2024</a:t>
            </a:fld>
            <a:endParaRPr lang="en-IN"/>
          </a:p>
        </p:txBody>
      </p:sp>
      <p:sp>
        <p:nvSpPr>
          <p:cNvPr id="5" name="Footer Placeholder 4">
            <a:extLst>
              <a:ext uri="{FF2B5EF4-FFF2-40B4-BE49-F238E27FC236}">
                <a16:creationId xmlns:a16="http://schemas.microsoft.com/office/drawing/2014/main" xmlns="" id="{0F103C96-A341-FA14-C11E-6BF4326F32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79F54D9-5C7A-ED1E-D392-4296FE107E46}"/>
              </a:ext>
            </a:extLst>
          </p:cNvPr>
          <p:cNvSpPr>
            <a:spLocks noGrp="1"/>
          </p:cNvSpPr>
          <p:nvPr>
            <p:ph type="sldNum" sz="quarter" idx="12"/>
          </p:nvPr>
        </p:nvSpPr>
        <p:spPr/>
        <p:txBody>
          <a:bodyPr/>
          <a:lstStyle/>
          <a:p>
            <a:fld id="{A5BE2F5D-D34B-4785-B48F-828146658130}" type="slidenum">
              <a:rPr lang="en-IN" smtClean="0"/>
              <a:pPr/>
              <a:t>‹#›</a:t>
            </a:fld>
            <a:endParaRPr lang="en-IN"/>
          </a:p>
        </p:txBody>
      </p:sp>
    </p:spTree>
    <p:extLst>
      <p:ext uri="{BB962C8B-B14F-4D97-AF65-F5344CB8AC3E}">
        <p14:creationId xmlns:p14="http://schemas.microsoft.com/office/powerpoint/2010/main" xmlns="" val="33050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614095-A135-BFBB-D76C-3769857E3F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DD81E5BA-B030-B324-1680-2DF33587F2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6A549A3A-90EA-C984-8EE7-6F6906F6F15D}"/>
              </a:ext>
            </a:extLst>
          </p:cNvPr>
          <p:cNvSpPr>
            <a:spLocks noGrp="1"/>
          </p:cNvSpPr>
          <p:nvPr>
            <p:ph type="dt" sz="half" idx="10"/>
          </p:nvPr>
        </p:nvSpPr>
        <p:spPr/>
        <p:txBody>
          <a:bodyPr/>
          <a:lstStyle/>
          <a:p>
            <a:fld id="{3825E8AC-7773-407B-A238-E9EB59C6C23D}" type="datetimeFigureOut">
              <a:rPr lang="en-IN" smtClean="0"/>
              <a:pPr/>
              <a:t>05-05-2024</a:t>
            </a:fld>
            <a:endParaRPr lang="en-IN"/>
          </a:p>
        </p:txBody>
      </p:sp>
      <p:sp>
        <p:nvSpPr>
          <p:cNvPr id="5" name="Footer Placeholder 4">
            <a:extLst>
              <a:ext uri="{FF2B5EF4-FFF2-40B4-BE49-F238E27FC236}">
                <a16:creationId xmlns:a16="http://schemas.microsoft.com/office/drawing/2014/main" xmlns="" id="{46C953C5-335B-2CD1-3DD5-6AF890A2F4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B0FA8B52-B7B0-47BC-C1E7-4487F12DB6E0}"/>
              </a:ext>
            </a:extLst>
          </p:cNvPr>
          <p:cNvSpPr>
            <a:spLocks noGrp="1"/>
          </p:cNvSpPr>
          <p:nvPr>
            <p:ph type="sldNum" sz="quarter" idx="12"/>
          </p:nvPr>
        </p:nvSpPr>
        <p:spPr/>
        <p:txBody>
          <a:bodyPr/>
          <a:lstStyle/>
          <a:p>
            <a:fld id="{A5BE2F5D-D34B-4785-B48F-828146658130}" type="slidenum">
              <a:rPr lang="en-IN" smtClean="0"/>
              <a:pPr/>
              <a:t>‹#›</a:t>
            </a:fld>
            <a:endParaRPr lang="en-IN"/>
          </a:p>
        </p:txBody>
      </p:sp>
    </p:spTree>
    <p:extLst>
      <p:ext uri="{BB962C8B-B14F-4D97-AF65-F5344CB8AC3E}">
        <p14:creationId xmlns:p14="http://schemas.microsoft.com/office/powerpoint/2010/main" xmlns="" val="912770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048C53-ADAE-FF8D-9FA8-A396FF02F27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0F7FB85F-1208-2E9C-E121-B929356354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2F263F9B-17AE-FD01-0E7D-87C0B43A0A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731AE79F-0DFA-91B5-4EBF-222211C2BA1F}"/>
              </a:ext>
            </a:extLst>
          </p:cNvPr>
          <p:cNvSpPr>
            <a:spLocks noGrp="1"/>
          </p:cNvSpPr>
          <p:nvPr>
            <p:ph type="dt" sz="half" idx="10"/>
          </p:nvPr>
        </p:nvSpPr>
        <p:spPr/>
        <p:txBody>
          <a:bodyPr/>
          <a:lstStyle/>
          <a:p>
            <a:fld id="{3825E8AC-7773-407B-A238-E9EB59C6C23D}" type="datetimeFigureOut">
              <a:rPr lang="en-IN" smtClean="0"/>
              <a:pPr/>
              <a:t>05-05-2024</a:t>
            </a:fld>
            <a:endParaRPr lang="en-IN"/>
          </a:p>
        </p:txBody>
      </p:sp>
      <p:sp>
        <p:nvSpPr>
          <p:cNvPr id="6" name="Footer Placeholder 5">
            <a:extLst>
              <a:ext uri="{FF2B5EF4-FFF2-40B4-BE49-F238E27FC236}">
                <a16:creationId xmlns:a16="http://schemas.microsoft.com/office/drawing/2014/main" xmlns="" id="{6314BE3D-6ECE-B916-0329-C9205F71B73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EEFD5CF7-2CDE-EAA3-A6A3-EFE0589F269F}"/>
              </a:ext>
            </a:extLst>
          </p:cNvPr>
          <p:cNvSpPr>
            <a:spLocks noGrp="1"/>
          </p:cNvSpPr>
          <p:nvPr>
            <p:ph type="sldNum" sz="quarter" idx="12"/>
          </p:nvPr>
        </p:nvSpPr>
        <p:spPr/>
        <p:txBody>
          <a:bodyPr/>
          <a:lstStyle/>
          <a:p>
            <a:fld id="{A5BE2F5D-D34B-4785-B48F-828146658130}" type="slidenum">
              <a:rPr lang="en-IN" smtClean="0"/>
              <a:pPr/>
              <a:t>‹#›</a:t>
            </a:fld>
            <a:endParaRPr lang="en-IN"/>
          </a:p>
        </p:txBody>
      </p:sp>
    </p:spTree>
    <p:extLst>
      <p:ext uri="{BB962C8B-B14F-4D97-AF65-F5344CB8AC3E}">
        <p14:creationId xmlns:p14="http://schemas.microsoft.com/office/powerpoint/2010/main" xmlns="" val="3462424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21F88F-D447-4741-2F09-7D3B7FED3B6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06267A5D-92E8-19E7-B53C-788505003A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2C23F6FC-BB45-9976-E0B9-E92CC557C8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45BBA1CF-971D-390D-065D-10A82A2104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A93C7483-0D1D-895F-741F-8AB331DE39D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1FA0A738-4E43-2756-D0E1-574D876C20E8}"/>
              </a:ext>
            </a:extLst>
          </p:cNvPr>
          <p:cNvSpPr>
            <a:spLocks noGrp="1"/>
          </p:cNvSpPr>
          <p:nvPr>
            <p:ph type="dt" sz="half" idx="10"/>
          </p:nvPr>
        </p:nvSpPr>
        <p:spPr/>
        <p:txBody>
          <a:bodyPr/>
          <a:lstStyle/>
          <a:p>
            <a:fld id="{3825E8AC-7773-407B-A238-E9EB59C6C23D}" type="datetimeFigureOut">
              <a:rPr lang="en-IN" smtClean="0"/>
              <a:pPr/>
              <a:t>05-05-2024</a:t>
            </a:fld>
            <a:endParaRPr lang="en-IN"/>
          </a:p>
        </p:txBody>
      </p:sp>
      <p:sp>
        <p:nvSpPr>
          <p:cNvPr id="8" name="Footer Placeholder 7">
            <a:extLst>
              <a:ext uri="{FF2B5EF4-FFF2-40B4-BE49-F238E27FC236}">
                <a16:creationId xmlns:a16="http://schemas.microsoft.com/office/drawing/2014/main" xmlns="" id="{3DAF0BCB-D5B7-97DC-4672-196C473986F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66518464-A960-4996-E897-635BFFF28A86}"/>
              </a:ext>
            </a:extLst>
          </p:cNvPr>
          <p:cNvSpPr>
            <a:spLocks noGrp="1"/>
          </p:cNvSpPr>
          <p:nvPr>
            <p:ph type="sldNum" sz="quarter" idx="12"/>
          </p:nvPr>
        </p:nvSpPr>
        <p:spPr/>
        <p:txBody>
          <a:bodyPr/>
          <a:lstStyle/>
          <a:p>
            <a:fld id="{A5BE2F5D-D34B-4785-B48F-828146658130}" type="slidenum">
              <a:rPr lang="en-IN" smtClean="0"/>
              <a:pPr/>
              <a:t>‹#›</a:t>
            </a:fld>
            <a:endParaRPr lang="en-IN"/>
          </a:p>
        </p:txBody>
      </p:sp>
    </p:spTree>
    <p:extLst>
      <p:ext uri="{BB962C8B-B14F-4D97-AF65-F5344CB8AC3E}">
        <p14:creationId xmlns:p14="http://schemas.microsoft.com/office/powerpoint/2010/main" xmlns="" val="4205268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75CAC0-EB7D-BE6F-4F26-40AF28CBCC4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2ED3B788-82E6-F2EF-FD7A-A555862985EB}"/>
              </a:ext>
            </a:extLst>
          </p:cNvPr>
          <p:cNvSpPr>
            <a:spLocks noGrp="1"/>
          </p:cNvSpPr>
          <p:nvPr>
            <p:ph type="dt" sz="half" idx="10"/>
          </p:nvPr>
        </p:nvSpPr>
        <p:spPr/>
        <p:txBody>
          <a:bodyPr/>
          <a:lstStyle/>
          <a:p>
            <a:fld id="{3825E8AC-7773-407B-A238-E9EB59C6C23D}" type="datetimeFigureOut">
              <a:rPr lang="en-IN" smtClean="0"/>
              <a:pPr/>
              <a:t>05-05-2024</a:t>
            </a:fld>
            <a:endParaRPr lang="en-IN"/>
          </a:p>
        </p:txBody>
      </p:sp>
      <p:sp>
        <p:nvSpPr>
          <p:cNvPr id="4" name="Footer Placeholder 3">
            <a:extLst>
              <a:ext uri="{FF2B5EF4-FFF2-40B4-BE49-F238E27FC236}">
                <a16:creationId xmlns:a16="http://schemas.microsoft.com/office/drawing/2014/main" xmlns="" id="{B357F48D-33D3-8A8D-1E77-7AD374CF684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3A86CF9A-0161-8400-78C0-CE8D13817DBE}"/>
              </a:ext>
            </a:extLst>
          </p:cNvPr>
          <p:cNvSpPr>
            <a:spLocks noGrp="1"/>
          </p:cNvSpPr>
          <p:nvPr>
            <p:ph type="sldNum" sz="quarter" idx="12"/>
          </p:nvPr>
        </p:nvSpPr>
        <p:spPr/>
        <p:txBody>
          <a:bodyPr/>
          <a:lstStyle/>
          <a:p>
            <a:fld id="{A5BE2F5D-D34B-4785-B48F-828146658130}" type="slidenum">
              <a:rPr lang="en-IN" smtClean="0"/>
              <a:pPr/>
              <a:t>‹#›</a:t>
            </a:fld>
            <a:endParaRPr lang="en-IN"/>
          </a:p>
        </p:txBody>
      </p:sp>
    </p:spTree>
    <p:extLst>
      <p:ext uri="{BB962C8B-B14F-4D97-AF65-F5344CB8AC3E}">
        <p14:creationId xmlns:p14="http://schemas.microsoft.com/office/powerpoint/2010/main" xmlns="" val="764911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66113B96-31AD-AA15-4271-ADCA1D93DEF3}"/>
              </a:ext>
            </a:extLst>
          </p:cNvPr>
          <p:cNvSpPr>
            <a:spLocks noGrp="1"/>
          </p:cNvSpPr>
          <p:nvPr>
            <p:ph type="dt" sz="half" idx="10"/>
          </p:nvPr>
        </p:nvSpPr>
        <p:spPr/>
        <p:txBody>
          <a:bodyPr/>
          <a:lstStyle/>
          <a:p>
            <a:fld id="{3825E8AC-7773-407B-A238-E9EB59C6C23D}" type="datetimeFigureOut">
              <a:rPr lang="en-IN" smtClean="0"/>
              <a:pPr/>
              <a:t>05-05-2024</a:t>
            </a:fld>
            <a:endParaRPr lang="en-IN"/>
          </a:p>
        </p:txBody>
      </p:sp>
      <p:sp>
        <p:nvSpPr>
          <p:cNvPr id="3" name="Footer Placeholder 2">
            <a:extLst>
              <a:ext uri="{FF2B5EF4-FFF2-40B4-BE49-F238E27FC236}">
                <a16:creationId xmlns:a16="http://schemas.microsoft.com/office/drawing/2014/main" xmlns="" id="{8A58594E-E5F4-3588-FC2D-F21FB7A125D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2B690969-50EC-F9CB-BD29-53E5C120EB89}"/>
              </a:ext>
            </a:extLst>
          </p:cNvPr>
          <p:cNvSpPr>
            <a:spLocks noGrp="1"/>
          </p:cNvSpPr>
          <p:nvPr>
            <p:ph type="sldNum" sz="quarter" idx="12"/>
          </p:nvPr>
        </p:nvSpPr>
        <p:spPr/>
        <p:txBody>
          <a:bodyPr/>
          <a:lstStyle/>
          <a:p>
            <a:fld id="{A5BE2F5D-D34B-4785-B48F-828146658130}" type="slidenum">
              <a:rPr lang="en-IN" smtClean="0"/>
              <a:pPr/>
              <a:t>‹#›</a:t>
            </a:fld>
            <a:endParaRPr lang="en-IN"/>
          </a:p>
        </p:txBody>
      </p:sp>
    </p:spTree>
    <p:extLst>
      <p:ext uri="{BB962C8B-B14F-4D97-AF65-F5344CB8AC3E}">
        <p14:creationId xmlns:p14="http://schemas.microsoft.com/office/powerpoint/2010/main" xmlns="" val="874036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6FC930-AE21-7B28-4F23-BDEFA212FA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F9511B3A-2402-B1ED-40FC-929D335B66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CD0FB94A-812B-52AB-5A0F-FBFCF2E3E8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23CC06E4-5095-4C5E-D578-64889374CE74}"/>
              </a:ext>
            </a:extLst>
          </p:cNvPr>
          <p:cNvSpPr>
            <a:spLocks noGrp="1"/>
          </p:cNvSpPr>
          <p:nvPr>
            <p:ph type="dt" sz="half" idx="10"/>
          </p:nvPr>
        </p:nvSpPr>
        <p:spPr/>
        <p:txBody>
          <a:bodyPr/>
          <a:lstStyle/>
          <a:p>
            <a:fld id="{3825E8AC-7773-407B-A238-E9EB59C6C23D}" type="datetimeFigureOut">
              <a:rPr lang="en-IN" smtClean="0"/>
              <a:pPr/>
              <a:t>05-05-2024</a:t>
            </a:fld>
            <a:endParaRPr lang="en-IN"/>
          </a:p>
        </p:txBody>
      </p:sp>
      <p:sp>
        <p:nvSpPr>
          <p:cNvPr id="6" name="Footer Placeholder 5">
            <a:extLst>
              <a:ext uri="{FF2B5EF4-FFF2-40B4-BE49-F238E27FC236}">
                <a16:creationId xmlns:a16="http://schemas.microsoft.com/office/drawing/2014/main" xmlns="" id="{B422B548-4CA6-5845-E949-19CDF99730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5CA7B5BD-5330-0DB9-66DD-EA88526908AF}"/>
              </a:ext>
            </a:extLst>
          </p:cNvPr>
          <p:cNvSpPr>
            <a:spLocks noGrp="1"/>
          </p:cNvSpPr>
          <p:nvPr>
            <p:ph type="sldNum" sz="quarter" idx="12"/>
          </p:nvPr>
        </p:nvSpPr>
        <p:spPr/>
        <p:txBody>
          <a:bodyPr/>
          <a:lstStyle/>
          <a:p>
            <a:fld id="{A5BE2F5D-D34B-4785-B48F-828146658130}" type="slidenum">
              <a:rPr lang="en-IN" smtClean="0"/>
              <a:pPr/>
              <a:t>‹#›</a:t>
            </a:fld>
            <a:endParaRPr lang="en-IN"/>
          </a:p>
        </p:txBody>
      </p:sp>
    </p:spTree>
    <p:extLst>
      <p:ext uri="{BB962C8B-B14F-4D97-AF65-F5344CB8AC3E}">
        <p14:creationId xmlns:p14="http://schemas.microsoft.com/office/powerpoint/2010/main" xmlns="" val="2315826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C73C7B-A802-428F-320A-C4C85F2EF5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75DC7F1B-B4F5-D6BF-71A4-806755E864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C9F551DC-A98C-5FC4-9A79-DFA56B7603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B04C6644-B905-80BB-94DB-F093121B02B0}"/>
              </a:ext>
            </a:extLst>
          </p:cNvPr>
          <p:cNvSpPr>
            <a:spLocks noGrp="1"/>
          </p:cNvSpPr>
          <p:nvPr>
            <p:ph type="dt" sz="half" idx="10"/>
          </p:nvPr>
        </p:nvSpPr>
        <p:spPr/>
        <p:txBody>
          <a:bodyPr/>
          <a:lstStyle/>
          <a:p>
            <a:fld id="{3825E8AC-7773-407B-A238-E9EB59C6C23D}" type="datetimeFigureOut">
              <a:rPr lang="en-IN" smtClean="0"/>
              <a:pPr/>
              <a:t>05-05-2024</a:t>
            </a:fld>
            <a:endParaRPr lang="en-IN"/>
          </a:p>
        </p:txBody>
      </p:sp>
      <p:sp>
        <p:nvSpPr>
          <p:cNvPr id="6" name="Footer Placeholder 5">
            <a:extLst>
              <a:ext uri="{FF2B5EF4-FFF2-40B4-BE49-F238E27FC236}">
                <a16:creationId xmlns:a16="http://schemas.microsoft.com/office/drawing/2014/main" xmlns="" id="{DB98EEAF-D576-F5A5-4140-331A1AFB255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921AA833-5F1B-2A66-A88C-878A0720266E}"/>
              </a:ext>
            </a:extLst>
          </p:cNvPr>
          <p:cNvSpPr>
            <a:spLocks noGrp="1"/>
          </p:cNvSpPr>
          <p:nvPr>
            <p:ph type="sldNum" sz="quarter" idx="12"/>
          </p:nvPr>
        </p:nvSpPr>
        <p:spPr/>
        <p:txBody>
          <a:bodyPr/>
          <a:lstStyle/>
          <a:p>
            <a:fld id="{A5BE2F5D-D34B-4785-B48F-828146658130}" type="slidenum">
              <a:rPr lang="en-IN" smtClean="0"/>
              <a:pPr/>
              <a:t>‹#›</a:t>
            </a:fld>
            <a:endParaRPr lang="en-IN"/>
          </a:p>
        </p:txBody>
      </p:sp>
    </p:spTree>
    <p:extLst>
      <p:ext uri="{BB962C8B-B14F-4D97-AF65-F5344CB8AC3E}">
        <p14:creationId xmlns:p14="http://schemas.microsoft.com/office/powerpoint/2010/main" xmlns="" val="1963956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B8765664-51C4-3FF2-1CFE-DDE1187ED8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A6BAC399-38BC-041C-320C-94AE49F32B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8AAD562D-5272-FBA3-B10C-5ED633095C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25E8AC-7773-407B-A238-E9EB59C6C23D}" type="datetimeFigureOut">
              <a:rPr lang="en-IN" smtClean="0"/>
              <a:pPr/>
              <a:t>05-05-2024</a:t>
            </a:fld>
            <a:endParaRPr lang="en-IN"/>
          </a:p>
        </p:txBody>
      </p:sp>
      <p:sp>
        <p:nvSpPr>
          <p:cNvPr id="5" name="Footer Placeholder 4">
            <a:extLst>
              <a:ext uri="{FF2B5EF4-FFF2-40B4-BE49-F238E27FC236}">
                <a16:creationId xmlns:a16="http://schemas.microsoft.com/office/drawing/2014/main" xmlns="" id="{F1F6111F-A38F-74C9-8633-12AB33B5B8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FAD398EB-744B-7280-9436-97ADDD5FD9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BE2F5D-D34B-4785-B48F-828146658130}" type="slidenum">
              <a:rPr lang="en-IN" smtClean="0"/>
              <a:pPr/>
              <a:t>‹#›</a:t>
            </a:fld>
            <a:endParaRPr lang="en-IN"/>
          </a:p>
        </p:txBody>
      </p:sp>
    </p:spTree>
    <p:extLst>
      <p:ext uri="{BB962C8B-B14F-4D97-AF65-F5344CB8AC3E}">
        <p14:creationId xmlns:p14="http://schemas.microsoft.com/office/powerpoint/2010/main" xmlns="" val="35187171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3D3D7A-6DB2-5BEC-7B6D-EDA40F3965B0}"/>
              </a:ext>
            </a:extLst>
          </p:cNvPr>
          <p:cNvSpPr>
            <a:spLocks noGrp="1"/>
          </p:cNvSpPr>
          <p:nvPr>
            <p:ph type="ctrTitle"/>
          </p:nvPr>
        </p:nvSpPr>
        <p:spPr>
          <a:xfrm>
            <a:off x="757083" y="1299344"/>
            <a:ext cx="9940413" cy="2387600"/>
          </a:xfrm>
        </p:spPr>
        <p:txBody>
          <a:bodyPr/>
          <a:lstStyle/>
          <a:p>
            <a:r>
              <a:rPr lang="en-US" dirty="0"/>
              <a:t>File Handling/IO streams/File IO</a:t>
            </a:r>
            <a:endParaRPr lang="en-IN" dirty="0"/>
          </a:p>
        </p:txBody>
      </p:sp>
    </p:spTree>
    <p:extLst>
      <p:ext uri="{BB962C8B-B14F-4D97-AF65-F5344CB8AC3E}">
        <p14:creationId xmlns:p14="http://schemas.microsoft.com/office/powerpoint/2010/main" xmlns="" val="42446459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EC09ED-D721-9CC0-B560-BD91C2596DB0}"/>
              </a:ext>
            </a:extLst>
          </p:cNvPr>
          <p:cNvSpPr>
            <a:spLocks noGrp="1"/>
          </p:cNvSpPr>
          <p:nvPr>
            <p:ph type="title"/>
          </p:nvPr>
        </p:nvSpPr>
        <p:spPr/>
        <p:txBody>
          <a:bodyPr/>
          <a:lstStyle/>
          <a:p>
            <a:r>
              <a:rPr lang="en-US" dirty="0"/>
              <a:t>Format for sending data in java in streams:-streams are of 2 types</a:t>
            </a:r>
            <a:endParaRPr lang="en-IN" dirty="0"/>
          </a:p>
        </p:txBody>
      </p:sp>
      <p:sp>
        <p:nvSpPr>
          <p:cNvPr id="3" name="Content Placeholder 2">
            <a:extLst>
              <a:ext uri="{FF2B5EF4-FFF2-40B4-BE49-F238E27FC236}">
                <a16:creationId xmlns:a16="http://schemas.microsoft.com/office/drawing/2014/main" xmlns="" id="{E00D2A3B-957E-71F0-FBDF-D5965EEF51B6}"/>
              </a:ext>
            </a:extLst>
          </p:cNvPr>
          <p:cNvSpPr>
            <a:spLocks noGrp="1"/>
          </p:cNvSpPr>
          <p:nvPr>
            <p:ph idx="1"/>
          </p:nvPr>
        </p:nvSpPr>
        <p:spPr>
          <a:xfrm>
            <a:off x="838199" y="1825625"/>
            <a:ext cx="11245645" cy="4667250"/>
          </a:xfrm>
        </p:spPr>
        <p:txBody>
          <a:bodyPr/>
          <a:lstStyle/>
          <a:p>
            <a:r>
              <a:rPr lang="en-US" dirty="0">
                <a:solidFill>
                  <a:srgbClr val="FF0000"/>
                </a:solidFill>
              </a:rPr>
              <a:t>Binary(0,1)</a:t>
            </a:r>
          </a:p>
          <a:p>
            <a:r>
              <a:rPr lang="en-US" dirty="0"/>
              <a:t>Binary input stream</a:t>
            </a:r>
          </a:p>
          <a:p>
            <a:r>
              <a:rPr lang="en-US" dirty="0"/>
              <a:t>Binary output stream</a:t>
            </a:r>
          </a:p>
          <a:p>
            <a:endParaRPr lang="en-US" dirty="0"/>
          </a:p>
          <a:p>
            <a:r>
              <a:rPr lang="en-US" dirty="0">
                <a:solidFill>
                  <a:srgbClr val="FF0000"/>
                </a:solidFill>
              </a:rPr>
              <a:t>Character</a:t>
            </a:r>
          </a:p>
          <a:p>
            <a:r>
              <a:rPr lang="en-US" dirty="0"/>
              <a:t>Character input stream(reader)</a:t>
            </a:r>
          </a:p>
          <a:p>
            <a:r>
              <a:rPr lang="en-US" dirty="0"/>
              <a:t>Character output stream(writer)</a:t>
            </a:r>
          </a:p>
          <a:p>
            <a:pPr marL="0" indent="0">
              <a:buNone/>
            </a:pPr>
            <a:endParaRPr lang="en-IN" dirty="0"/>
          </a:p>
        </p:txBody>
      </p:sp>
    </p:spTree>
    <p:extLst>
      <p:ext uri="{BB962C8B-B14F-4D97-AF65-F5344CB8AC3E}">
        <p14:creationId xmlns:p14="http://schemas.microsoft.com/office/powerpoint/2010/main" xmlns="" val="2568150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B0207217-355A-B6DE-DAF9-8F54FF52591E}"/>
              </a:ext>
            </a:extLst>
          </p:cNvPr>
          <p:cNvPicPr>
            <a:picLocks noGrp="1" noChangeAspect="1"/>
          </p:cNvPicPr>
          <p:nvPr>
            <p:ph idx="1"/>
          </p:nvPr>
        </p:nvPicPr>
        <p:blipFill>
          <a:blip r:embed="rId2"/>
          <a:stretch>
            <a:fillRect/>
          </a:stretch>
        </p:blipFill>
        <p:spPr>
          <a:xfrm>
            <a:off x="2559470" y="0"/>
            <a:ext cx="7691888" cy="5566640"/>
          </a:xfrm>
        </p:spPr>
      </p:pic>
      <p:sp>
        <p:nvSpPr>
          <p:cNvPr id="6" name="Rectangle 5">
            <a:extLst>
              <a:ext uri="{FF2B5EF4-FFF2-40B4-BE49-F238E27FC236}">
                <a16:creationId xmlns:a16="http://schemas.microsoft.com/office/drawing/2014/main" xmlns="" id="{278D9AE3-5E5C-A1B7-2529-17C48DD21916}"/>
              </a:ext>
            </a:extLst>
          </p:cNvPr>
          <p:cNvSpPr/>
          <p:nvPr/>
        </p:nvSpPr>
        <p:spPr>
          <a:xfrm>
            <a:off x="8003458" y="5889523"/>
            <a:ext cx="2133600" cy="19811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xmlns="" val="78204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053FDF-BF8C-46DF-E0F6-73826C6262EF}"/>
              </a:ext>
            </a:extLst>
          </p:cNvPr>
          <p:cNvSpPr>
            <a:spLocks noGrp="1"/>
          </p:cNvSpPr>
          <p:nvPr>
            <p:ph type="title"/>
          </p:nvPr>
        </p:nvSpPr>
        <p:spPr>
          <a:xfrm>
            <a:off x="543232" y="99654"/>
            <a:ext cx="10515600" cy="1325563"/>
          </a:xfrm>
        </p:spPr>
        <p:txBody>
          <a:bodyPr/>
          <a:lstStyle/>
          <a:p>
            <a:r>
              <a:rPr lang="en-US" b="1" dirty="0" err="1">
                <a:solidFill>
                  <a:srgbClr val="FF0000"/>
                </a:solidFill>
              </a:rPr>
              <a:t>Inputstream</a:t>
            </a:r>
            <a:r>
              <a:rPr lang="en-US" b="1" dirty="0">
                <a:solidFill>
                  <a:srgbClr val="FF0000"/>
                </a:solidFill>
              </a:rPr>
              <a:t> classes and subclasses</a:t>
            </a:r>
            <a:endParaRPr lang="en-IN" b="1" dirty="0">
              <a:solidFill>
                <a:srgbClr val="FF0000"/>
              </a:solidFill>
            </a:endParaRPr>
          </a:p>
        </p:txBody>
      </p:sp>
      <p:sp>
        <p:nvSpPr>
          <p:cNvPr id="3" name="Content Placeholder 2">
            <a:extLst>
              <a:ext uri="{FF2B5EF4-FFF2-40B4-BE49-F238E27FC236}">
                <a16:creationId xmlns:a16="http://schemas.microsoft.com/office/drawing/2014/main" xmlns="" id="{CD6256DA-EBC0-86A0-3D33-614CE8465BF8}"/>
              </a:ext>
            </a:extLst>
          </p:cNvPr>
          <p:cNvSpPr>
            <a:spLocks noGrp="1"/>
          </p:cNvSpPr>
          <p:nvPr>
            <p:ph idx="1"/>
          </p:nvPr>
        </p:nvSpPr>
        <p:spPr/>
        <p:txBody>
          <a:bodyPr/>
          <a:lstStyle/>
          <a:p>
            <a:pPr algn="l" fontAlgn="base"/>
            <a:r>
              <a:rPr lang="en-US" b="1" i="0" dirty="0">
                <a:solidFill>
                  <a:srgbClr val="273239"/>
                </a:solidFill>
                <a:effectLst/>
                <a:latin typeface="Nunito" pitchFamily="2" charset="0"/>
              </a:rPr>
              <a:t>1. Input Stream:</a:t>
            </a:r>
          </a:p>
          <a:p>
            <a:pPr algn="l" fontAlgn="base"/>
            <a:r>
              <a:rPr lang="en-US" b="0" i="0" dirty="0">
                <a:solidFill>
                  <a:srgbClr val="273239"/>
                </a:solidFill>
                <a:effectLst/>
                <a:latin typeface="Nunito" pitchFamily="2" charset="0"/>
              </a:rPr>
              <a:t>The Java </a:t>
            </a:r>
            <a:r>
              <a:rPr lang="en-US" b="0" i="0" dirty="0">
                <a:solidFill>
                  <a:srgbClr val="FF0000"/>
                </a:solidFill>
                <a:effectLst/>
                <a:latin typeface="Nunito" pitchFamily="2" charset="0"/>
              </a:rPr>
              <a:t>InputStream</a:t>
            </a:r>
            <a:r>
              <a:rPr lang="en-US" b="0" i="0" dirty="0">
                <a:solidFill>
                  <a:srgbClr val="273239"/>
                </a:solidFill>
                <a:effectLst/>
                <a:latin typeface="Nunito" pitchFamily="2" charset="0"/>
              </a:rPr>
              <a:t> class is the superclass of all input streams. The input stream is used to read data from numerous input devices like the keyboard, network, etc. InputStream is an abstract class, and because of this, it is not useful by itself. However, its subclasses are used to read data.</a:t>
            </a:r>
          </a:p>
          <a:p>
            <a:endParaRPr lang="en-IN" dirty="0"/>
          </a:p>
        </p:txBody>
      </p:sp>
    </p:spTree>
    <p:extLst>
      <p:ext uri="{BB962C8B-B14F-4D97-AF65-F5344CB8AC3E}">
        <p14:creationId xmlns:p14="http://schemas.microsoft.com/office/powerpoint/2010/main" xmlns="" val="840962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E482B4-B237-F7F4-BD69-424E55EBCA4E}"/>
              </a:ext>
            </a:extLst>
          </p:cNvPr>
          <p:cNvSpPr>
            <a:spLocks noGrp="1"/>
          </p:cNvSpPr>
          <p:nvPr>
            <p:ph type="title"/>
          </p:nvPr>
        </p:nvSpPr>
        <p:spPr/>
        <p:txBody>
          <a:bodyPr/>
          <a:lstStyle/>
          <a:p>
            <a:r>
              <a:rPr lang="en-US" dirty="0"/>
              <a:t>Output stream classes and subclasses</a:t>
            </a:r>
            <a:endParaRPr lang="en-IN" dirty="0"/>
          </a:p>
        </p:txBody>
      </p:sp>
      <p:sp>
        <p:nvSpPr>
          <p:cNvPr id="3" name="Content Placeholder 2">
            <a:extLst>
              <a:ext uri="{FF2B5EF4-FFF2-40B4-BE49-F238E27FC236}">
                <a16:creationId xmlns:a16="http://schemas.microsoft.com/office/drawing/2014/main" xmlns="" id="{327FCBA3-73E8-A363-A0D3-F65FC8354542}"/>
              </a:ext>
            </a:extLst>
          </p:cNvPr>
          <p:cNvSpPr>
            <a:spLocks noGrp="1"/>
          </p:cNvSpPr>
          <p:nvPr>
            <p:ph idx="1"/>
          </p:nvPr>
        </p:nvSpPr>
        <p:spPr/>
        <p:txBody>
          <a:bodyPr/>
          <a:lstStyle/>
          <a:p>
            <a:pPr algn="l" fontAlgn="base"/>
            <a:r>
              <a:rPr lang="en-US" b="1" i="0" dirty="0">
                <a:solidFill>
                  <a:srgbClr val="273239"/>
                </a:solidFill>
                <a:effectLst/>
                <a:latin typeface="Nunito" pitchFamily="2" charset="0"/>
              </a:rPr>
              <a:t>2. Output Stream:</a:t>
            </a:r>
          </a:p>
          <a:p>
            <a:pPr algn="l" fontAlgn="base"/>
            <a:r>
              <a:rPr lang="en-US" b="0" i="0" dirty="0">
                <a:solidFill>
                  <a:srgbClr val="273239"/>
                </a:solidFill>
                <a:effectLst/>
                <a:latin typeface="Nunito" pitchFamily="2" charset="0"/>
              </a:rPr>
              <a:t>The output stream is used to write data to numerous output devices like the monitor, file, etc. </a:t>
            </a:r>
            <a:r>
              <a:rPr lang="en-US" b="0" i="0" dirty="0" err="1">
                <a:solidFill>
                  <a:srgbClr val="FF0000"/>
                </a:solidFill>
                <a:effectLst/>
                <a:latin typeface="Nunito" pitchFamily="2" charset="0"/>
              </a:rPr>
              <a:t>OutputStream</a:t>
            </a:r>
            <a:r>
              <a:rPr lang="en-US" b="0" i="0" dirty="0">
                <a:solidFill>
                  <a:srgbClr val="273239"/>
                </a:solidFill>
                <a:effectLst/>
                <a:latin typeface="Nunito" pitchFamily="2" charset="0"/>
              </a:rPr>
              <a:t> is an abstract superclass that represents an output stream. </a:t>
            </a:r>
            <a:r>
              <a:rPr lang="en-US" b="0" i="0" dirty="0" err="1">
                <a:solidFill>
                  <a:srgbClr val="273239"/>
                </a:solidFill>
                <a:effectLst/>
                <a:latin typeface="Nunito" pitchFamily="2" charset="0"/>
              </a:rPr>
              <a:t>OutputStream</a:t>
            </a:r>
            <a:r>
              <a:rPr lang="en-US" b="0" i="0" dirty="0">
                <a:solidFill>
                  <a:srgbClr val="273239"/>
                </a:solidFill>
                <a:effectLst/>
                <a:latin typeface="Nunito" pitchFamily="2" charset="0"/>
              </a:rPr>
              <a:t> is an abstract class and because of this, it is not useful by itself. However, its subclasses are used to write data.</a:t>
            </a:r>
          </a:p>
          <a:p>
            <a:endParaRPr lang="en-IN" dirty="0"/>
          </a:p>
        </p:txBody>
      </p:sp>
    </p:spTree>
    <p:extLst>
      <p:ext uri="{BB962C8B-B14F-4D97-AF65-F5344CB8AC3E}">
        <p14:creationId xmlns:p14="http://schemas.microsoft.com/office/powerpoint/2010/main" xmlns="" val="11804848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tream Classes - TechGuruSpeaks">
            <a:extLst>
              <a:ext uri="{FF2B5EF4-FFF2-40B4-BE49-F238E27FC236}">
                <a16:creationId xmlns:a16="http://schemas.microsoft.com/office/drawing/2014/main" xmlns="" id="{31504B36-DDCF-D6F0-2B67-F83607DCC98D}"/>
              </a:ext>
            </a:extLst>
          </p:cNvPr>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2015612" y="78658"/>
            <a:ext cx="8916829" cy="637130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084713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78ACD0-D798-077B-8CA2-ACD3F98471FC}"/>
              </a:ext>
            </a:extLst>
          </p:cNvPr>
          <p:cNvSpPr>
            <a:spLocks noGrp="1"/>
          </p:cNvSpPr>
          <p:nvPr>
            <p:ph type="title"/>
          </p:nvPr>
        </p:nvSpPr>
        <p:spPr/>
        <p:txBody>
          <a:bodyPr/>
          <a:lstStyle/>
          <a:p>
            <a:r>
              <a:rPr lang="en-US" dirty="0"/>
              <a:t>InputStream and </a:t>
            </a:r>
            <a:r>
              <a:rPr lang="en-US" dirty="0" err="1"/>
              <a:t>OutputStream</a:t>
            </a:r>
            <a:r>
              <a:rPr lang="en-US" dirty="0"/>
              <a:t> are abstract classes:-</a:t>
            </a:r>
            <a:endParaRPr lang="en-IN" dirty="0"/>
          </a:p>
        </p:txBody>
      </p:sp>
      <p:sp>
        <p:nvSpPr>
          <p:cNvPr id="3" name="Content Placeholder 2">
            <a:extLst>
              <a:ext uri="{FF2B5EF4-FFF2-40B4-BE49-F238E27FC236}">
                <a16:creationId xmlns:a16="http://schemas.microsoft.com/office/drawing/2014/main" xmlns="" id="{56003330-7D40-C157-D285-B4B1CDF2ADEE}"/>
              </a:ext>
            </a:extLst>
          </p:cNvPr>
          <p:cNvSpPr>
            <a:spLocks noGrp="1"/>
          </p:cNvSpPr>
          <p:nvPr>
            <p:ph idx="1"/>
          </p:nvPr>
        </p:nvSpPr>
        <p:spPr/>
        <p:txBody>
          <a:bodyPr/>
          <a:lstStyle/>
          <a:p>
            <a:r>
              <a:rPr lang="en-US" dirty="0" err="1"/>
              <a:t>Inputstream</a:t>
            </a:r>
            <a:r>
              <a:rPr lang="en-US" dirty="0"/>
              <a:t> class providing 9 methods</a:t>
            </a:r>
            <a:endParaRPr lang="en-IN" dirty="0"/>
          </a:p>
        </p:txBody>
      </p:sp>
    </p:spTree>
    <p:extLst>
      <p:ext uri="{BB962C8B-B14F-4D97-AF65-F5344CB8AC3E}">
        <p14:creationId xmlns:p14="http://schemas.microsoft.com/office/powerpoint/2010/main" xmlns="" val="8359307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2EAB60C8-FC28-4B2F-7F2F-321C379E58C5}"/>
              </a:ext>
            </a:extLst>
          </p:cNvPr>
          <p:cNvPicPr>
            <a:picLocks noGrp="1" noChangeAspect="1"/>
          </p:cNvPicPr>
          <p:nvPr>
            <p:ph idx="1"/>
          </p:nvPr>
        </p:nvPicPr>
        <p:blipFill>
          <a:blip r:embed="rId2"/>
          <a:stretch>
            <a:fillRect/>
          </a:stretch>
        </p:blipFill>
        <p:spPr>
          <a:xfrm>
            <a:off x="1205638" y="645754"/>
            <a:ext cx="8498801" cy="6219354"/>
          </a:xfrm>
        </p:spPr>
      </p:pic>
    </p:spTree>
    <p:extLst>
      <p:ext uri="{BB962C8B-B14F-4D97-AF65-F5344CB8AC3E}">
        <p14:creationId xmlns:p14="http://schemas.microsoft.com/office/powerpoint/2010/main" xmlns="" val="2500070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1E6E215-FC4A-9EB5-BF7D-940647BA2E3C}"/>
              </a:ext>
            </a:extLst>
          </p:cNvPr>
          <p:cNvSpPr>
            <a:spLocks noGrp="1"/>
          </p:cNvSpPr>
          <p:nvPr>
            <p:ph idx="1"/>
          </p:nvPr>
        </p:nvSpPr>
        <p:spPr>
          <a:xfrm>
            <a:off x="838200" y="639097"/>
            <a:ext cx="10515600" cy="5537866"/>
          </a:xfrm>
        </p:spPr>
        <p:txBody>
          <a:bodyPr/>
          <a:lstStyle/>
          <a:p>
            <a:pPr algn="l" fontAlgn="base"/>
            <a:r>
              <a:rPr lang="en-US" b="1" i="0" dirty="0">
                <a:solidFill>
                  <a:srgbClr val="273239"/>
                </a:solidFill>
                <a:effectLst/>
                <a:latin typeface="Nunito" pitchFamily="2" charset="0"/>
              </a:rPr>
              <a:t>Streams in Java</a:t>
            </a:r>
          </a:p>
          <a:p>
            <a:pPr algn="l" fontAlgn="base">
              <a:buFont typeface="Arial" panose="020B0604020202020204" pitchFamily="34" charset="0"/>
              <a:buChar char="•"/>
            </a:pPr>
            <a:r>
              <a:rPr lang="en-US" b="0" i="0" dirty="0">
                <a:solidFill>
                  <a:srgbClr val="273239"/>
                </a:solidFill>
                <a:effectLst/>
                <a:latin typeface="Nunito" pitchFamily="2" charset="0"/>
              </a:rPr>
              <a:t>In Java, a sequence of data is known as a stream.</a:t>
            </a:r>
          </a:p>
          <a:p>
            <a:pPr algn="l" fontAlgn="base">
              <a:buFont typeface="Arial" panose="020B0604020202020204" pitchFamily="34" charset="0"/>
              <a:buChar char="•"/>
            </a:pPr>
            <a:r>
              <a:rPr lang="en-US" b="0" i="0" dirty="0">
                <a:solidFill>
                  <a:srgbClr val="273239"/>
                </a:solidFill>
                <a:effectLst/>
                <a:latin typeface="Nunito" pitchFamily="2" charset="0"/>
              </a:rPr>
              <a:t>This concept is used to perform I/O operations on a file.</a:t>
            </a:r>
          </a:p>
          <a:p>
            <a:pPr algn="l" fontAlgn="base">
              <a:buFont typeface="Arial" panose="020B0604020202020204" pitchFamily="34" charset="0"/>
              <a:buChar char="•"/>
            </a:pPr>
            <a:r>
              <a:rPr lang="en-US" b="0" i="0" dirty="0">
                <a:solidFill>
                  <a:srgbClr val="273239"/>
                </a:solidFill>
                <a:effectLst/>
                <a:latin typeface="Nunito" pitchFamily="2" charset="0"/>
              </a:rPr>
              <a:t>There are two types of streams :</a:t>
            </a:r>
          </a:p>
          <a:p>
            <a:pPr algn="l" fontAlgn="base">
              <a:buFont typeface="Arial" panose="020B0604020202020204" pitchFamily="34" charset="0"/>
              <a:buChar char="•"/>
            </a:pPr>
            <a:endParaRPr lang="en-US" b="0" i="0" dirty="0">
              <a:solidFill>
                <a:srgbClr val="273239"/>
              </a:solidFill>
              <a:effectLst/>
              <a:latin typeface="Nunito" pitchFamily="2" charset="0"/>
            </a:endParaRPr>
          </a:p>
          <a:p>
            <a:pPr algn="l" fontAlgn="base"/>
            <a:r>
              <a:rPr lang="en-US" b="1" i="0" dirty="0">
                <a:solidFill>
                  <a:srgbClr val="273239"/>
                </a:solidFill>
                <a:effectLst/>
                <a:latin typeface="Nunito" pitchFamily="2" charset="0"/>
              </a:rPr>
              <a:t>1. Input Stream:</a:t>
            </a:r>
          </a:p>
          <a:p>
            <a:pPr algn="l" fontAlgn="base"/>
            <a:r>
              <a:rPr lang="en-US" b="0" i="0" dirty="0">
                <a:solidFill>
                  <a:srgbClr val="273239"/>
                </a:solidFill>
                <a:effectLst/>
                <a:latin typeface="Nunito" pitchFamily="2" charset="0"/>
              </a:rPr>
              <a:t>The Java InputStream class is the superclass of all input streams. The input stream is used to read data from numerous input devices like the keyboard, network, etc. InputStream is an abstract class, and because of this, it is not useful by itself. However, its subclasses are used to read data.</a:t>
            </a:r>
          </a:p>
          <a:p>
            <a:endParaRPr lang="en-IN" dirty="0"/>
          </a:p>
        </p:txBody>
      </p:sp>
    </p:spTree>
    <p:extLst>
      <p:ext uri="{BB962C8B-B14F-4D97-AF65-F5344CB8AC3E}">
        <p14:creationId xmlns:p14="http://schemas.microsoft.com/office/powerpoint/2010/main" xmlns="" val="13800993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5B065AA-C618-19CD-BAED-CFC0A41BEF80}"/>
              </a:ext>
            </a:extLst>
          </p:cNvPr>
          <p:cNvSpPr>
            <a:spLocks noGrp="1"/>
          </p:cNvSpPr>
          <p:nvPr>
            <p:ph idx="1"/>
          </p:nvPr>
        </p:nvSpPr>
        <p:spPr/>
        <p:txBody>
          <a:bodyPr/>
          <a:lstStyle/>
          <a:p>
            <a:pPr algn="l" fontAlgn="base"/>
            <a:r>
              <a:rPr lang="en-US" b="1" i="0" dirty="0">
                <a:solidFill>
                  <a:srgbClr val="273239"/>
                </a:solidFill>
                <a:effectLst/>
                <a:latin typeface="Nunito" pitchFamily="2" charset="0"/>
              </a:rPr>
              <a:t>2. Output Stream:</a:t>
            </a:r>
          </a:p>
          <a:p>
            <a:pPr algn="l" fontAlgn="base"/>
            <a:r>
              <a:rPr lang="en-US" b="0" i="0" dirty="0">
                <a:solidFill>
                  <a:srgbClr val="273239"/>
                </a:solidFill>
                <a:effectLst/>
                <a:latin typeface="Nunito" pitchFamily="2" charset="0"/>
              </a:rPr>
              <a:t>The output stream is used to write data to numerous output devices like the monitor, file, etc. </a:t>
            </a:r>
            <a:r>
              <a:rPr lang="en-US" b="0" i="0" dirty="0" err="1">
                <a:solidFill>
                  <a:srgbClr val="273239"/>
                </a:solidFill>
                <a:effectLst/>
                <a:latin typeface="Nunito" pitchFamily="2" charset="0"/>
              </a:rPr>
              <a:t>OutputStream</a:t>
            </a:r>
            <a:r>
              <a:rPr lang="en-US" b="0" i="0" dirty="0">
                <a:solidFill>
                  <a:srgbClr val="273239"/>
                </a:solidFill>
                <a:effectLst/>
                <a:latin typeface="Nunito" pitchFamily="2" charset="0"/>
              </a:rPr>
              <a:t> is an abstract superclass that represents an output stream. </a:t>
            </a:r>
            <a:r>
              <a:rPr lang="en-US" b="0" i="0" dirty="0" err="1">
                <a:solidFill>
                  <a:srgbClr val="273239"/>
                </a:solidFill>
                <a:effectLst/>
                <a:latin typeface="Nunito" pitchFamily="2" charset="0"/>
              </a:rPr>
              <a:t>OutputStream</a:t>
            </a:r>
            <a:r>
              <a:rPr lang="en-US" b="0" i="0" dirty="0">
                <a:solidFill>
                  <a:srgbClr val="273239"/>
                </a:solidFill>
                <a:effectLst/>
                <a:latin typeface="Nunito" pitchFamily="2" charset="0"/>
              </a:rPr>
              <a:t> is an abstract class and because of this, it is not useful by itself. However, its subclasses are used to write data.</a:t>
            </a:r>
          </a:p>
          <a:p>
            <a:endParaRPr lang="en-IN" dirty="0"/>
          </a:p>
        </p:txBody>
      </p:sp>
    </p:spTree>
    <p:extLst>
      <p:ext uri="{BB962C8B-B14F-4D97-AF65-F5344CB8AC3E}">
        <p14:creationId xmlns:p14="http://schemas.microsoft.com/office/powerpoint/2010/main" xmlns="" val="15153124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143191-0B3A-AD43-7447-A1B683A9DA07}"/>
              </a:ext>
            </a:extLst>
          </p:cNvPr>
          <p:cNvSpPr>
            <a:spLocks noGrp="1"/>
          </p:cNvSpPr>
          <p:nvPr>
            <p:ph type="title"/>
          </p:nvPr>
        </p:nvSpPr>
        <p:spPr/>
        <p:txBody>
          <a:bodyPr/>
          <a:lstStyle/>
          <a:p>
            <a:r>
              <a:rPr lang="en-US" b="1" i="0" dirty="0">
                <a:solidFill>
                  <a:srgbClr val="273239"/>
                </a:solidFill>
                <a:effectLst/>
                <a:latin typeface="Nunito" pitchFamily="2" charset="0"/>
              </a:rPr>
              <a:t>Based on the data type, there are two types of streams</a:t>
            </a:r>
            <a:endParaRPr lang="en-IN" dirty="0"/>
          </a:p>
        </p:txBody>
      </p:sp>
      <p:sp>
        <p:nvSpPr>
          <p:cNvPr id="3" name="Content Placeholder 2">
            <a:extLst>
              <a:ext uri="{FF2B5EF4-FFF2-40B4-BE49-F238E27FC236}">
                <a16:creationId xmlns:a16="http://schemas.microsoft.com/office/drawing/2014/main" xmlns="" id="{6B7461D6-D213-7D29-BB67-35947E0A026A}"/>
              </a:ext>
            </a:extLst>
          </p:cNvPr>
          <p:cNvSpPr>
            <a:spLocks noGrp="1"/>
          </p:cNvSpPr>
          <p:nvPr>
            <p:ph idx="1"/>
          </p:nvPr>
        </p:nvSpPr>
        <p:spPr/>
        <p:txBody>
          <a:bodyPr/>
          <a:lstStyle/>
          <a:p>
            <a:pPr algn="l" fontAlgn="base"/>
            <a:r>
              <a:rPr lang="en-US" b="1" i="0" dirty="0">
                <a:solidFill>
                  <a:srgbClr val="273239"/>
                </a:solidFill>
                <a:effectLst/>
                <a:latin typeface="Nunito" pitchFamily="2" charset="0"/>
              </a:rPr>
              <a:t>1. Byte Stream:</a:t>
            </a:r>
          </a:p>
          <a:p>
            <a:pPr algn="l" fontAlgn="base"/>
            <a:r>
              <a:rPr lang="en-US" b="0" i="0" dirty="0">
                <a:solidFill>
                  <a:srgbClr val="273239"/>
                </a:solidFill>
                <a:effectLst/>
                <a:latin typeface="Nunito" pitchFamily="2" charset="0"/>
              </a:rPr>
              <a:t>This stream is used to read or write byte data. The byte stream is again subdivided into two types which are as follows:</a:t>
            </a:r>
          </a:p>
          <a:p>
            <a:pPr algn="l" fontAlgn="base">
              <a:buFont typeface="Arial" panose="020B0604020202020204" pitchFamily="34" charset="0"/>
              <a:buChar char="•"/>
            </a:pPr>
            <a:r>
              <a:rPr lang="en-US" b="1" i="0" dirty="0">
                <a:solidFill>
                  <a:srgbClr val="273239"/>
                </a:solidFill>
                <a:effectLst/>
                <a:latin typeface="Nunito" pitchFamily="2" charset="0"/>
              </a:rPr>
              <a:t>Byte Input Stream: </a:t>
            </a:r>
            <a:r>
              <a:rPr lang="en-US" b="0" i="0" dirty="0">
                <a:solidFill>
                  <a:srgbClr val="273239"/>
                </a:solidFill>
                <a:effectLst/>
                <a:latin typeface="Nunito" pitchFamily="2" charset="0"/>
              </a:rPr>
              <a:t>Used to read byte data from different devices.</a:t>
            </a:r>
          </a:p>
          <a:p>
            <a:pPr algn="l" fontAlgn="base">
              <a:buFont typeface="Arial" panose="020B0604020202020204" pitchFamily="34" charset="0"/>
              <a:buChar char="•"/>
            </a:pPr>
            <a:r>
              <a:rPr lang="en-US" b="1" i="0" dirty="0">
                <a:solidFill>
                  <a:srgbClr val="273239"/>
                </a:solidFill>
                <a:effectLst/>
                <a:latin typeface="Nunito" pitchFamily="2" charset="0"/>
              </a:rPr>
              <a:t>Byte Output Stream: </a:t>
            </a:r>
            <a:r>
              <a:rPr lang="en-US" b="0" i="0" dirty="0">
                <a:solidFill>
                  <a:srgbClr val="273239"/>
                </a:solidFill>
                <a:effectLst/>
                <a:latin typeface="Nunito" pitchFamily="2" charset="0"/>
              </a:rPr>
              <a:t>Used to write byte data to different devices.</a:t>
            </a:r>
          </a:p>
          <a:p>
            <a:pPr marL="0" indent="0">
              <a:buNone/>
            </a:pPr>
            <a:endParaRPr lang="en-IN" dirty="0"/>
          </a:p>
        </p:txBody>
      </p:sp>
    </p:spTree>
    <p:extLst>
      <p:ext uri="{BB962C8B-B14F-4D97-AF65-F5344CB8AC3E}">
        <p14:creationId xmlns:p14="http://schemas.microsoft.com/office/powerpoint/2010/main" xmlns="" val="432881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4809E10-9E3A-A9F7-FFB1-EFF9C23BFEFD}"/>
              </a:ext>
            </a:extLst>
          </p:cNvPr>
          <p:cNvSpPr>
            <a:spLocks noGrp="1"/>
          </p:cNvSpPr>
          <p:nvPr>
            <p:ph idx="1"/>
          </p:nvPr>
        </p:nvSpPr>
        <p:spPr>
          <a:xfrm>
            <a:off x="838200" y="825910"/>
            <a:ext cx="10515600" cy="5351053"/>
          </a:xfrm>
        </p:spPr>
        <p:txBody>
          <a:bodyPr/>
          <a:lstStyle/>
          <a:p>
            <a:r>
              <a:rPr lang="en-US" b="0" i="0" dirty="0">
                <a:solidFill>
                  <a:srgbClr val="273239"/>
                </a:solidFill>
                <a:effectLst/>
                <a:latin typeface="Nunito" pitchFamily="2" charset="0"/>
              </a:rPr>
              <a:t>In Java, with the help of File Class, we can work with files. </a:t>
            </a:r>
          </a:p>
          <a:p>
            <a:r>
              <a:rPr lang="en-US" b="0" i="0" dirty="0">
                <a:solidFill>
                  <a:srgbClr val="273239"/>
                </a:solidFill>
                <a:effectLst/>
                <a:latin typeface="Nunito" pitchFamily="2" charset="0"/>
              </a:rPr>
              <a:t>This File Class is inside the </a:t>
            </a:r>
            <a:r>
              <a:rPr lang="en-US" b="0" i="0" dirty="0">
                <a:solidFill>
                  <a:srgbClr val="FF0000"/>
                </a:solidFill>
                <a:effectLst/>
                <a:latin typeface="Nunito" pitchFamily="2" charset="0"/>
              </a:rPr>
              <a:t>java.io package</a:t>
            </a:r>
            <a:r>
              <a:rPr lang="en-US" b="0" i="0" dirty="0">
                <a:solidFill>
                  <a:srgbClr val="273239"/>
                </a:solidFill>
                <a:effectLst/>
                <a:latin typeface="Nunito" pitchFamily="2" charset="0"/>
              </a:rPr>
              <a:t>. </a:t>
            </a:r>
          </a:p>
          <a:p>
            <a:r>
              <a:rPr lang="en-US" b="0" i="0" dirty="0">
                <a:solidFill>
                  <a:srgbClr val="273239"/>
                </a:solidFill>
                <a:effectLst/>
                <a:latin typeface="Nunito" pitchFamily="2" charset="0"/>
              </a:rPr>
              <a:t>The File class can be used by creating an object of the class and then specifying the name of the file.</a:t>
            </a:r>
            <a:endParaRPr lang="en-IN" dirty="0"/>
          </a:p>
        </p:txBody>
      </p:sp>
    </p:spTree>
    <p:extLst>
      <p:ext uri="{BB962C8B-B14F-4D97-AF65-F5344CB8AC3E}">
        <p14:creationId xmlns:p14="http://schemas.microsoft.com/office/powerpoint/2010/main" xmlns="" val="13334246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34CD83-1BE5-5C35-EB2F-42F75DC7FF5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62819BF6-C454-BAEE-C318-F8CE6B1B8B9E}"/>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xmlns="" val="6929756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47A1056-73D0-12F1-20BE-710287F8F684}"/>
              </a:ext>
            </a:extLst>
          </p:cNvPr>
          <p:cNvSpPr>
            <a:spLocks noGrp="1"/>
          </p:cNvSpPr>
          <p:nvPr>
            <p:ph idx="1"/>
          </p:nvPr>
        </p:nvSpPr>
        <p:spPr/>
        <p:txBody>
          <a:bodyPr/>
          <a:lstStyle/>
          <a:p>
            <a:pPr algn="l" fontAlgn="base"/>
            <a:r>
              <a:rPr lang="en-US" b="1" i="0" dirty="0">
                <a:solidFill>
                  <a:srgbClr val="273239"/>
                </a:solidFill>
                <a:effectLst/>
                <a:latin typeface="Nunito" pitchFamily="2" charset="0"/>
              </a:rPr>
              <a:t>2. Character Stream:</a:t>
            </a:r>
          </a:p>
          <a:p>
            <a:pPr algn="l" fontAlgn="base"/>
            <a:r>
              <a:rPr lang="en-US" b="0" i="0" dirty="0">
                <a:solidFill>
                  <a:srgbClr val="273239"/>
                </a:solidFill>
                <a:effectLst/>
                <a:latin typeface="Nunito" pitchFamily="2" charset="0"/>
              </a:rPr>
              <a:t>This stream is used to read or write character data. Character stream is again subdivided into 2 types which are as follows:</a:t>
            </a:r>
          </a:p>
          <a:p>
            <a:pPr algn="l" fontAlgn="base">
              <a:buFont typeface="Arial" panose="020B0604020202020204" pitchFamily="34" charset="0"/>
              <a:buChar char="•"/>
            </a:pPr>
            <a:r>
              <a:rPr lang="en-US" b="1" i="0" dirty="0">
                <a:solidFill>
                  <a:srgbClr val="273239"/>
                </a:solidFill>
                <a:effectLst/>
                <a:latin typeface="Nunito" pitchFamily="2" charset="0"/>
              </a:rPr>
              <a:t>Character Input Stream: </a:t>
            </a:r>
            <a:r>
              <a:rPr lang="en-US" b="0" i="0" dirty="0">
                <a:solidFill>
                  <a:srgbClr val="273239"/>
                </a:solidFill>
                <a:effectLst/>
                <a:latin typeface="Nunito" pitchFamily="2" charset="0"/>
              </a:rPr>
              <a:t>Used to read character data from different devices.</a:t>
            </a:r>
          </a:p>
          <a:p>
            <a:pPr algn="l" fontAlgn="base">
              <a:buFont typeface="Arial" panose="020B0604020202020204" pitchFamily="34" charset="0"/>
              <a:buChar char="•"/>
            </a:pPr>
            <a:r>
              <a:rPr lang="en-US" b="1" i="0" dirty="0">
                <a:solidFill>
                  <a:srgbClr val="273239"/>
                </a:solidFill>
                <a:effectLst/>
                <a:latin typeface="Nunito" pitchFamily="2" charset="0"/>
              </a:rPr>
              <a:t>Character Output Stream: </a:t>
            </a:r>
            <a:r>
              <a:rPr lang="en-US" b="0" i="0" dirty="0">
                <a:solidFill>
                  <a:srgbClr val="273239"/>
                </a:solidFill>
                <a:effectLst/>
                <a:latin typeface="Nunito" pitchFamily="2" charset="0"/>
              </a:rPr>
              <a:t>Used to write character data to different devices.</a:t>
            </a:r>
          </a:p>
          <a:p>
            <a:endParaRPr lang="en-IN" dirty="0"/>
          </a:p>
        </p:txBody>
      </p:sp>
    </p:spTree>
    <p:extLst>
      <p:ext uri="{BB962C8B-B14F-4D97-AF65-F5344CB8AC3E}">
        <p14:creationId xmlns:p14="http://schemas.microsoft.com/office/powerpoint/2010/main" xmlns="" val="15333023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A8BF9AE6-9722-C1DF-10D1-DCC87EF4BCFA}"/>
              </a:ext>
            </a:extLst>
          </p:cNvPr>
          <p:cNvPicPr>
            <a:picLocks noGrp="1" noChangeAspect="1"/>
          </p:cNvPicPr>
          <p:nvPr>
            <p:ph idx="1"/>
          </p:nvPr>
        </p:nvPicPr>
        <p:blipFill>
          <a:blip r:embed="rId2"/>
          <a:stretch>
            <a:fillRect/>
          </a:stretch>
        </p:blipFill>
        <p:spPr>
          <a:xfrm>
            <a:off x="924232" y="550606"/>
            <a:ext cx="10736825" cy="5180578"/>
          </a:xfrm>
        </p:spPr>
      </p:pic>
    </p:spTree>
    <p:extLst>
      <p:ext uri="{BB962C8B-B14F-4D97-AF65-F5344CB8AC3E}">
        <p14:creationId xmlns:p14="http://schemas.microsoft.com/office/powerpoint/2010/main" xmlns="" val="26811593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File Operations in Java - Javatpoint">
            <a:extLst>
              <a:ext uri="{FF2B5EF4-FFF2-40B4-BE49-F238E27FC236}">
                <a16:creationId xmlns:a16="http://schemas.microsoft.com/office/drawing/2014/main" xmlns="" id="{C0D71113-9709-ACFC-77FE-EF44C699A727}"/>
              </a:ext>
            </a:extLst>
          </p:cNvPr>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967141" y="242631"/>
            <a:ext cx="5808776" cy="587303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0610643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2F1A4F-26BF-9A23-DAF3-AE07137EE9DA}"/>
              </a:ext>
            </a:extLst>
          </p:cNvPr>
          <p:cNvSpPr>
            <a:spLocks noGrp="1"/>
          </p:cNvSpPr>
          <p:nvPr>
            <p:ph type="title"/>
          </p:nvPr>
        </p:nvSpPr>
        <p:spPr>
          <a:xfrm>
            <a:off x="838200" y="365125"/>
            <a:ext cx="10515600" cy="765585"/>
          </a:xfrm>
        </p:spPr>
        <p:txBody>
          <a:bodyPr/>
          <a:lstStyle/>
          <a:p>
            <a:r>
              <a:rPr lang="en-US" dirty="0"/>
              <a:t>File class methods</a:t>
            </a:r>
            <a:endParaRPr lang="en-IN" dirty="0"/>
          </a:p>
        </p:txBody>
      </p:sp>
      <p:pic>
        <p:nvPicPr>
          <p:cNvPr id="5" name="Content Placeholder 4">
            <a:extLst>
              <a:ext uri="{FF2B5EF4-FFF2-40B4-BE49-F238E27FC236}">
                <a16:creationId xmlns:a16="http://schemas.microsoft.com/office/drawing/2014/main" xmlns="" id="{8034DA08-47A8-CCB2-D9A3-C26799F4A488}"/>
              </a:ext>
            </a:extLst>
          </p:cNvPr>
          <p:cNvPicPr>
            <a:picLocks noGrp="1" noChangeAspect="1"/>
          </p:cNvPicPr>
          <p:nvPr>
            <p:ph idx="1"/>
          </p:nvPr>
        </p:nvPicPr>
        <p:blipFill>
          <a:blip r:embed="rId2"/>
          <a:stretch>
            <a:fillRect/>
          </a:stretch>
        </p:blipFill>
        <p:spPr>
          <a:xfrm>
            <a:off x="1455174" y="1238866"/>
            <a:ext cx="8917858" cy="5535560"/>
          </a:xfrm>
        </p:spPr>
      </p:pic>
    </p:spTree>
    <p:extLst>
      <p:ext uri="{BB962C8B-B14F-4D97-AF65-F5344CB8AC3E}">
        <p14:creationId xmlns:p14="http://schemas.microsoft.com/office/powerpoint/2010/main" xmlns="" val="18012218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AC39DAFF-2AC8-1BB7-EA88-05519E01882B}"/>
              </a:ext>
            </a:extLst>
          </p:cNvPr>
          <p:cNvPicPr>
            <a:picLocks noGrp="1" noChangeAspect="1"/>
          </p:cNvPicPr>
          <p:nvPr>
            <p:ph idx="1"/>
          </p:nvPr>
        </p:nvPicPr>
        <p:blipFill>
          <a:blip r:embed="rId2"/>
          <a:stretch>
            <a:fillRect/>
          </a:stretch>
        </p:blipFill>
        <p:spPr>
          <a:xfrm>
            <a:off x="993058" y="761769"/>
            <a:ext cx="9665110" cy="4655805"/>
          </a:xfrm>
        </p:spPr>
      </p:pic>
    </p:spTree>
    <p:extLst>
      <p:ext uri="{BB962C8B-B14F-4D97-AF65-F5344CB8AC3E}">
        <p14:creationId xmlns:p14="http://schemas.microsoft.com/office/powerpoint/2010/main" xmlns="" val="40972754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580FF9-EFE2-7A92-6642-1A4701B38251}"/>
              </a:ext>
            </a:extLst>
          </p:cNvPr>
          <p:cNvSpPr>
            <a:spLocks noGrp="1"/>
          </p:cNvSpPr>
          <p:nvPr>
            <p:ph type="title"/>
          </p:nvPr>
        </p:nvSpPr>
        <p:spPr/>
        <p:txBody>
          <a:bodyPr/>
          <a:lstStyle/>
          <a:p>
            <a:r>
              <a:rPr lang="en-US" dirty="0"/>
              <a:t>File write classes</a:t>
            </a:r>
            <a:endParaRPr lang="en-IN" dirty="0"/>
          </a:p>
        </p:txBody>
      </p:sp>
      <p:sp>
        <p:nvSpPr>
          <p:cNvPr id="3" name="Content Placeholder 2">
            <a:extLst>
              <a:ext uri="{FF2B5EF4-FFF2-40B4-BE49-F238E27FC236}">
                <a16:creationId xmlns:a16="http://schemas.microsoft.com/office/drawing/2014/main" xmlns="" id="{7E0732B4-88A8-6819-6952-E723272F74E0}"/>
              </a:ext>
            </a:extLst>
          </p:cNvPr>
          <p:cNvSpPr>
            <a:spLocks noGrp="1"/>
          </p:cNvSpPr>
          <p:nvPr>
            <p:ph idx="1"/>
          </p:nvPr>
        </p:nvSpPr>
        <p:spPr/>
        <p:txBody>
          <a:bodyPr/>
          <a:lstStyle/>
          <a:p>
            <a:r>
              <a:rPr lang="en-US" dirty="0" err="1"/>
              <a:t>Filewriter</a:t>
            </a:r>
            <a:endParaRPr lang="en-US" dirty="0"/>
          </a:p>
          <a:p>
            <a:r>
              <a:rPr lang="en-US" dirty="0" err="1"/>
              <a:t>Bufferedwriter</a:t>
            </a:r>
            <a:endParaRPr lang="en-US" dirty="0"/>
          </a:p>
          <a:p>
            <a:r>
              <a:rPr lang="en-US" dirty="0" err="1"/>
              <a:t>Fileoutputstream</a:t>
            </a:r>
            <a:endParaRPr lang="en-US" dirty="0"/>
          </a:p>
          <a:p>
            <a:r>
              <a:rPr lang="en-US" dirty="0" err="1"/>
              <a:t>PrintWriter</a:t>
            </a:r>
            <a:endParaRPr lang="en-IN" dirty="0"/>
          </a:p>
        </p:txBody>
      </p:sp>
    </p:spTree>
    <p:extLst>
      <p:ext uri="{BB962C8B-B14F-4D97-AF65-F5344CB8AC3E}">
        <p14:creationId xmlns:p14="http://schemas.microsoft.com/office/powerpoint/2010/main" xmlns="" val="16023390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39226287-C8E9-4AA1-71F5-547AAAE2BD79}"/>
              </a:ext>
            </a:extLst>
          </p:cNvPr>
          <p:cNvPicPr>
            <a:picLocks noGrp="1" noChangeAspect="1"/>
          </p:cNvPicPr>
          <p:nvPr>
            <p:ph idx="1"/>
          </p:nvPr>
        </p:nvPicPr>
        <p:blipFill>
          <a:blip r:embed="rId2"/>
          <a:stretch>
            <a:fillRect/>
          </a:stretch>
        </p:blipFill>
        <p:spPr>
          <a:xfrm>
            <a:off x="721934" y="-342900"/>
            <a:ext cx="10962967" cy="6233652"/>
          </a:xfrm>
        </p:spPr>
      </p:pic>
    </p:spTree>
    <p:extLst>
      <p:ext uri="{BB962C8B-B14F-4D97-AF65-F5344CB8AC3E}">
        <p14:creationId xmlns:p14="http://schemas.microsoft.com/office/powerpoint/2010/main" xmlns="" val="38605543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5743008-AB58-66F9-4E56-2351B8976282}"/>
              </a:ext>
            </a:extLst>
          </p:cNvPr>
          <p:cNvSpPr>
            <a:spLocks noGrp="1"/>
          </p:cNvSpPr>
          <p:nvPr>
            <p:ph idx="1"/>
          </p:nvPr>
        </p:nvSpPr>
        <p:spPr>
          <a:xfrm>
            <a:off x="641554" y="409780"/>
            <a:ext cx="10724535" cy="5755046"/>
          </a:xfrm>
        </p:spPr>
        <p:txBody>
          <a:bodyPr/>
          <a:lstStyle/>
          <a:p>
            <a:r>
              <a:rPr lang="en-US" b="0" i="0" dirty="0">
                <a:solidFill>
                  <a:srgbClr val="1F1F1F"/>
                </a:solidFill>
                <a:effectLst/>
                <a:latin typeface="Google Sans"/>
              </a:rPr>
              <a:t>The </a:t>
            </a:r>
            <a:r>
              <a:rPr lang="en-US" b="0" i="0" dirty="0">
                <a:solidFill>
                  <a:srgbClr val="FF0000"/>
                </a:solidFill>
                <a:effectLst/>
                <a:latin typeface="Google Sans"/>
              </a:rPr>
              <a:t>transient keyword </a:t>
            </a:r>
            <a:r>
              <a:rPr lang="en-US" b="0" i="0" dirty="0">
                <a:solidFill>
                  <a:srgbClr val="1F1F1F"/>
                </a:solidFill>
                <a:effectLst/>
                <a:latin typeface="Google Sans"/>
              </a:rPr>
              <a:t>in Java is </a:t>
            </a:r>
            <a:r>
              <a:rPr lang="en-US" b="0" i="0" dirty="0">
                <a:solidFill>
                  <a:srgbClr val="040C28"/>
                </a:solidFill>
                <a:effectLst/>
                <a:latin typeface="Google Sans"/>
              </a:rPr>
              <a:t>used to avoid serialization</a:t>
            </a:r>
            <a:r>
              <a:rPr lang="en-US" b="0" i="0" dirty="0">
                <a:solidFill>
                  <a:srgbClr val="1F1F1F"/>
                </a:solidFill>
                <a:effectLst/>
                <a:latin typeface="Google Sans"/>
              </a:rPr>
              <a:t>. If any object of a data structure is defined as a transient , then it will not be serialized. Serialization is the ​process of converting an object into a byte stream.</a:t>
            </a:r>
            <a:endParaRPr lang="en-IN" dirty="0"/>
          </a:p>
        </p:txBody>
      </p:sp>
    </p:spTree>
    <p:extLst>
      <p:ext uri="{BB962C8B-B14F-4D97-AF65-F5344CB8AC3E}">
        <p14:creationId xmlns:p14="http://schemas.microsoft.com/office/powerpoint/2010/main" xmlns="" val="42520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AAEBAD2-4AA3-7E2C-001A-91119623B439}"/>
              </a:ext>
            </a:extLst>
          </p:cNvPr>
          <p:cNvSpPr>
            <a:spLocks noGrp="1"/>
          </p:cNvSpPr>
          <p:nvPr>
            <p:ph idx="1"/>
          </p:nvPr>
        </p:nvSpPr>
        <p:spPr>
          <a:xfrm>
            <a:off x="838200" y="796413"/>
            <a:ext cx="10515600" cy="5380550"/>
          </a:xfrm>
        </p:spPr>
        <p:txBody>
          <a:bodyPr/>
          <a:lstStyle/>
          <a:p>
            <a:r>
              <a:rPr lang="en-US" dirty="0"/>
              <a:t>IO streams providing API(Predefined classes):-</a:t>
            </a:r>
          </a:p>
          <a:p>
            <a:pPr marL="0" indent="0">
              <a:buNone/>
            </a:pPr>
            <a:endParaRPr lang="en-US" dirty="0"/>
          </a:p>
          <a:p>
            <a:pPr marL="0" indent="0">
              <a:buNone/>
            </a:pPr>
            <a:r>
              <a:rPr lang="en-US" dirty="0"/>
              <a:t>1)For storing data inside a file</a:t>
            </a:r>
          </a:p>
          <a:p>
            <a:pPr marL="0" indent="0">
              <a:buNone/>
            </a:pPr>
            <a:r>
              <a:rPr lang="en-US" dirty="0"/>
              <a:t>2)For reading data from the file</a:t>
            </a:r>
          </a:p>
          <a:p>
            <a:pPr marL="0" indent="0">
              <a:buNone/>
            </a:pPr>
            <a:r>
              <a:rPr lang="en-US" dirty="0"/>
              <a:t>3)For reading data from keyboard</a:t>
            </a:r>
          </a:p>
          <a:p>
            <a:pPr marL="0" indent="0">
              <a:buNone/>
            </a:pPr>
            <a:r>
              <a:rPr lang="en-US" dirty="0"/>
              <a:t>4)For display value on console</a:t>
            </a:r>
            <a:endParaRPr lang="en-IN" dirty="0"/>
          </a:p>
        </p:txBody>
      </p:sp>
    </p:spTree>
    <p:extLst>
      <p:ext uri="{BB962C8B-B14F-4D97-AF65-F5344CB8AC3E}">
        <p14:creationId xmlns:p14="http://schemas.microsoft.com/office/powerpoint/2010/main" xmlns="" val="3243560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F204667C-99C7-0EC5-CC98-01AC35810F8F}"/>
              </a:ext>
            </a:extLst>
          </p:cNvPr>
          <p:cNvSpPr/>
          <p:nvPr/>
        </p:nvSpPr>
        <p:spPr>
          <a:xfrm>
            <a:off x="4630994" y="2920181"/>
            <a:ext cx="2517058" cy="15141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IO streams</a:t>
            </a:r>
          </a:p>
          <a:p>
            <a:pPr algn="ctr"/>
            <a:r>
              <a:rPr lang="en-US" dirty="0"/>
              <a:t>(Predefined classes)</a:t>
            </a:r>
            <a:endParaRPr lang="en-IN" dirty="0"/>
          </a:p>
        </p:txBody>
      </p:sp>
      <p:sp>
        <p:nvSpPr>
          <p:cNvPr id="5" name="Oval 4">
            <a:extLst>
              <a:ext uri="{FF2B5EF4-FFF2-40B4-BE49-F238E27FC236}">
                <a16:creationId xmlns:a16="http://schemas.microsoft.com/office/drawing/2014/main" xmlns="" id="{6045229C-EFB7-48B5-6D91-7A2B9B2C9AC6}"/>
              </a:ext>
            </a:extLst>
          </p:cNvPr>
          <p:cNvSpPr/>
          <p:nvPr/>
        </p:nvSpPr>
        <p:spPr>
          <a:xfrm>
            <a:off x="1297858" y="1927124"/>
            <a:ext cx="1976284" cy="13863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System.in</a:t>
            </a:r>
          </a:p>
          <a:p>
            <a:pPr algn="ctr"/>
            <a:r>
              <a:rPr lang="en-US" dirty="0"/>
              <a:t>Keyboard</a:t>
            </a:r>
            <a:endParaRPr lang="en-IN" dirty="0"/>
          </a:p>
        </p:txBody>
      </p:sp>
      <p:sp>
        <p:nvSpPr>
          <p:cNvPr id="7" name="Oval 6">
            <a:extLst>
              <a:ext uri="{FF2B5EF4-FFF2-40B4-BE49-F238E27FC236}">
                <a16:creationId xmlns:a16="http://schemas.microsoft.com/office/drawing/2014/main" xmlns="" id="{7C7FA94A-56A2-29FB-55EF-EE01FB3326D3}"/>
              </a:ext>
            </a:extLst>
          </p:cNvPr>
          <p:cNvSpPr/>
          <p:nvPr/>
        </p:nvSpPr>
        <p:spPr>
          <a:xfrm>
            <a:off x="1297858" y="4574458"/>
            <a:ext cx="1976284" cy="70792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System.err</a:t>
            </a:r>
            <a:endParaRPr lang="en-IN" dirty="0"/>
          </a:p>
        </p:txBody>
      </p:sp>
      <p:sp>
        <p:nvSpPr>
          <p:cNvPr id="8" name="Oval 7">
            <a:extLst>
              <a:ext uri="{FF2B5EF4-FFF2-40B4-BE49-F238E27FC236}">
                <a16:creationId xmlns:a16="http://schemas.microsoft.com/office/drawing/2014/main" xmlns="" id="{0A338990-AD25-05E1-79A8-AB65C50C5101}"/>
              </a:ext>
            </a:extLst>
          </p:cNvPr>
          <p:cNvSpPr/>
          <p:nvPr/>
        </p:nvSpPr>
        <p:spPr>
          <a:xfrm>
            <a:off x="1297858" y="3662517"/>
            <a:ext cx="1976284" cy="91194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System.out</a:t>
            </a:r>
            <a:endParaRPr lang="en-US" dirty="0"/>
          </a:p>
          <a:p>
            <a:pPr algn="ctr"/>
            <a:r>
              <a:rPr lang="en-US" dirty="0"/>
              <a:t>Console</a:t>
            </a:r>
            <a:endParaRPr lang="en-IN" dirty="0"/>
          </a:p>
        </p:txBody>
      </p:sp>
      <p:sp>
        <p:nvSpPr>
          <p:cNvPr id="9" name="Rectangle 8">
            <a:extLst>
              <a:ext uri="{FF2B5EF4-FFF2-40B4-BE49-F238E27FC236}">
                <a16:creationId xmlns:a16="http://schemas.microsoft.com/office/drawing/2014/main" xmlns="" id="{328B5D10-C31E-F99E-EE02-671950B411A1}"/>
              </a:ext>
            </a:extLst>
          </p:cNvPr>
          <p:cNvSpPr/>
          <p:nvPr/>
        </p:nvSpPr>
        <p:spPr>
          <a:xfrm>
            <a:off x="9222658" y="2418735"/>
            <a:ext cx="2310581" cy="17796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ABC.txt</a:t>
            </a:r>
            <a:endParaRPr lang="en-IN" dirty="0"/>
          </a:p>
        </p:txBody>
      </p:sp>
      <p:cxnSp>
        <p:nvCxnSpPr>
          <p:cNvPr id="11" name="Straight Arrow Connector 10">
            <a:extLst>
              <a:ext uri="{FF2B5EF4-FFF2-40B4-BE49-F238E27FC236}">
                <a16:creationId xmlns:a16="http://schemas.microsoft.com/office/drawing/2014/main" xmlns="" id="{D9825488-FF34-A4F6-8830-221AE7A61AF5}"/>
              </a:ext>
            </a:extLst>
          </p:cNvPr>
          <p:cNvCxnSpPr>
            <a:cxnSpLocks/>
            <a:stCxn id="5" idx="6"/>
          </p:cNvCxnSpPr>
          <p:nvPr/>
        </p:nvCxnSpPr>
        <p:spPr>
          <a:xfrm>
            <a:off x="3274142" y="2620298"/>
            <a:ext cx="1356852" cy="6046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xmlns="" id="{9A08EEF0-B954-3E40-31A6-07AF15340510}"/>
              </a:ext>
            </a:extLst>
          </p:cNvPr>
          <p:cNvCxnSpPr>
            <a:cxnSpLocks/>
            <a:endCxn id="8" idx="6"/>
          </p:cNvCxnSpPr>
          <p:nvPr/>
        </p:nvCxnSpPr>
        <p:spPr>
          <a:xfrm flipH="1">
            <a:off x="3274142" y="3866535"/>
            <a:ext cx="1356852" cy="2519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xmlns="" id="{3E13D857-9809-627D-90A0-B8C5ECF4A420}"/>
              </a:ext>
            </a:extLst>
          </p:cNvPr>
          <p:cNvCxnSpPr>
            <a:cxnSpLocks/>
          </p:cNvCxnSpPr>
          <p:nvPr/>
        </p:nvCxnSpPr>
        <p:spPr>
          <a:xfrm flipH="1">
            <a:off x="3200401" y="4136922"/>
            <a:ext cx="1479754" cy="7914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xmlns="" id="{74FF98AF-E263-2782-81B9-AC829ED1078C}"/>
              </a:ext>
            </a:extLst>
          </p:cNvPr>
          <p:cNvCxnSpPr/>
          <p:nvPr/>
        </p:nvCxnSpPr>
        <p:spPr>
          <a:xfrm flipV="1">
            <a:off x="7236542" y="2831690"/>
            <a:ext cx="1897626" cy="2605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xmlns="" id="{F935E6BC-489A-7C3C-4577-6F6B99001416}"/>
              </a:ext>
            </a:extLst>
          </p:cNvPr>
          <p:cNvCxnSpPr/>
          <p:nvPr/>
        </p:nvCxnSpPr>
        <p:spPr>
          <a:xfrm flipH="1">
            <a:off x="7236542" y="3866535"/>
            <a:ext cx="1897626" cy="2531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xmlns="" val="3379191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Java IO - javatpoint">
            <a:extLst>
              <a:ext uri="{FF2B5EF4-FFF2-40B4-BE49-F238E27FC236}">
                <a16:creationId xmlns:a16="http://schemas.microsoft.com/office/drawing/2014/main" xmlns="" id="{3414DC8C-4B2A-F8BE-B0E3-3FD05A0CC9E9}"/>
              </a:ext>
            </a:extLst>
          </p:cNvPr>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282029" y="2471917"/>
            <a:ext cx="9391501" cy="298498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988468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E276F1-A785-EE9C-4BBA-EE2F1167C7F9}"/>
              </a:ext>
            </a:extLst>
          </p:cNvPr>
          <p:cNvSpPr>
            <a:spLocks noGrp="1"/>
          </p:cNvSpPr>
          <p:nvPr>
            <p:ph type="title"/>
          </p:nvPr>
        </p:nvSpPr>
        <p:spPr/>
        <p:txBody>
          <a:bodyPr/>
          <a:lstStyle/>
          <a:p>
            <a:r>
              <a:rPr lang="en-US" dirty="0"/>
              <a:t>Basic need</a:t>
            </a:r>
            <a:endParaRPr lang="en-IN" dirty="0"/>
          </a:p>
        </p:txBody>
      </p:sp>
      <p:sp>
        <p:nvSpPr>
          <p:cNvPr id="3" name="Content Placeholder 2">
            <a:extLst>
              <a:ext uri="{FF2B5EF4-FFF2-40B4-BE49-F238E27FC236}">
                <a16:creationId xmlns:a16="http://schemas.microsoft.com/office/drawing/2014/main" xmlns="" id="{142B9123-2555-59AC-18B9-85718AB0AE49}"/>
              </a:ext>
            </a:extLst>
          </p:cNvPr>
          <p:cNvSpPr>
            <a:spLocks noGrp="1"/>
          </p:cNvSpPr>
          <p:nvPr>
            <p:ph idx="1"/>
          </p:nvPr>
        </p:nvSpPr>
        <p:spPr/>
        <p:txBody>
          <a:bodyPr/>
          <a:lstStyle/>
          <a:p>
            <a:r>
              <a:rPr lang="en-US" dirty="0"/>
              <a:t>Read data from file</a:t>
            </a:r>
          </a:p>
          <a:p>
            <a:r>
              <a:rPr lang="en-US" dirty="0"/>
              <a:t>Store data permanently.</a:t>
            </a:r>
            <a:endParaRPr lang="en-IN" dirty="0"/>
          </a:p>
        </p:txBody>
      </p:sp>
    </p:spTree>
    <p:extLst>
      <p:ext uri="{BB962C8B-B14F-4D97-AF65-F5344CB8AC3E}">
        <p14:creationId xmlns:p14="http://schemas.microsoft.com/office/powerpoint/2010/main" xmlns="" val="3449605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E74BF4-A930-0C0B-4AC6-F23503C4D97F}"/>
              </a:ext>
            </a:extLst>
          </p:cNvPr>
          <p:cNvSpPr>
            <a:spLocks noGrp="1"/>
          </p:cNvSpPr>
          <p:nvPr>
            <p:ph type="title"/>
          </p:nvPr>
        </p:nvSpPr>
        <p:spPr/>
        <p:txBody>
          <a:bodyPr/>
          <a:lstStyle/>
          <a:p>
            <a:r>
              <a:rPr lang="en-US" dirty="0"/>
              <a:t>If I don’t use IO</a:t>
            </a:r>
            <a:endParaRPr lang="en-IN" dirty="0"/>
          </a:p>
        </p:txBody>
      </p:sp>
      <p:sp>
        <p:nvSpPr>
          <p:cNvPr id="3" name="Content Placeholder 2">
            <a:extLst>
              <a:ext uri="{FF2B5EF4-FFF2-40B4-BE49-F238E27FC236}">
                <a16:creationId xmlns:a16="http://schemas.microsoft.com/office/drawing/2014/main" xmlns="" id="{76D1DA3B-6576-1B0D-F357-84927BD31041}"/>
              </a:ext>
            </a:extLst>
          </p:cNvPr>
          <p:cNvSpPr>
            <a:spLocks noGrp="1"/>
          </p:cNvSpPr>
          <p:nvPr>
            <p:ph idx="1"/>
          </p:nvPr>
        </p:nvSpPr>
        <p:spPr>
          <a:xfrm>
            <a:off x="448597" y="317601"/>
            <a:ext cx="10586884" cy="5665686"/>
          </a:xfrm>
        </p:spPr>
        <p:txBody>
          <a:bodyPr/>
          <a:lstStyle/>
          <a:p>
            <a:r>
              <a:rPr lang="en-US" dirty="0"/>
              <a:t>suppose</a:t>
            </a:r>
            <a:endParaRPr lang="en-IN" dirty="0"/>
          </a:p>
        </p:txBody>
      </p:sp>
      <p:sp>
        <p:nvSpPr>
          <p:cNvPr id="4" name="Oval 3">
            <a:extLst>
              <a:ext uri="{FF2B5EF4-FFF2-40B4-BE49-F238E27FC236}">
                <a16:creationId xmlns:a16="http://schemas.microsoft.com/office/drawing/2014/main" xmlns="" id="{D9414EF0-1AD9-4DE4-78B6-5D8623C5A0C0}"/>
              </a:ext>
            </a:extLst>
          </p:cNvPr>
          <p:cNvSpPr/>
          <p:nvPr/>
        </p:nvSpPr>
        <p:spPr>
          <a:xfrm>
            <a:off x="540774" y="1464545"/>
            <a:ext cx="4011561" cy="374655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Class College</a:t>
            </a:r>
          </a:p>
          <a:p>
            <a:pPr algn="ctr"/>
            <a:endParaRPr lang="en-US" dirty="0"/>
          </a:p>
          <a:p>
            <a:pPr algn="ctr"/>
            <a:r>
              <a:rPr lang="en-US" dirty="0"/>
              <a:t>Student </a:t>
            </a:r>
            <a:r>
              <a:rPr lang="en-US" dirty="0" err="1"/>
              <a:t>name,id,marks,age</a:t>
            </a:r>
            <a:endParaRPr lang="en-US" dirty="0"/>
          </a:p>
          <a:p>
            <a:pPr algn="ctr"/>
            <a:endParaRPr lang="en-US" dirty="0"/>
          </a:p>
          <a:p>
            <a:pPr algn="ctr"/>
            <a:r>
              <a:rPr lang="en-US" dirty="0"/>
              <a:t>Object 1</a:t>
            </a:r>
          </a:p>
          <a:p>
            <a:pPr algn="ctr"/>
            <a:r>
              <a:rPr lang="en-US" dirty="0"/>
              <a:t>Object 2</a:t>
            </a:r>
          </a:p>
          <a:p>
            <a:pPr algn="ctr"/>
            <a:r>
              <a:rPr lang="en-US" dirty="0"/>
              <a:t>-</a:t>
            </a:r>
          </a:p>
          <a:p>
            <a:pPr algn="ctr"/>
            <a:r>
              <a:rPr lang="en-US" dirty="0"/>
              <a:t>-</a:t>
            </a:r>
          </a:p>
          <a:p>
            <a:pPr algn="ctr"/>
            <a:r>
              <a:rPr lang="en-US" dirty="0"/>
              <a:t>Object n</a:t>
            </a:r>
            <a:endParaRPr lang="en-IN" dirty="0"/>
          </a:p>
        </p:txBody>
      </p:sp>
      <p:sp>
        <p:nvSpPr>
          <p:cNvPr id="5" name="Oval 4">
            <a:extLst>
              <a:ext uri="{FF2B5EF4-FFF2-40B4-BE49-F238E27FC236}">
                <a16:creationId xmlns:a16="http://schemas.microsoft.com/office/drawing/2014/main" xmlns="" id="{A30094B6-561D-8C5D-09BC-517F8DE2E3F4}"/>
              </a:ext>
            </a:extLst>
          </p:cNvPr>
          <p:cNvSpPr/>
          <p:nvPr/>
        </p:nvSpPr>
        <p:spPr>
          <a:xfrm>
            <a:off x="5742039" y="2131947"/>
            <a:ext cx="2782528" cy="193100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File system</a:t>
            </a:r>
            <a:endParaRPr lang="en-IN" dirty="0"/>
          </a:p>
        </p:txBody>
      </p:sp>
      <p:sp>
        <p:nvSpPr>
          <p:cNvPr id="6" name="Rectangle 5">
            <a:extLst>
              <a:ext uri="{FF2B5EF4-FFF2-40B4-BE49-F238E27FC236}">
                <a16:creationId xmlns:a16="http://schemas.microsoft.com/office/drawing/2014/main" xmlns="" id="{437A0004-C9F2-89B7-788E-AD1D280DE215}"/>
              </a:ext>
            </a:extLst>
          </p:cNvPr>
          <p:cNvSpPr/>
          <p:nvPr/>
        </p:nvSpPr>
        <p:spPr>
          <a:xfrm>
            <a:off x="838200" y="5473700"/>
            <a:ext cx="3215148" cy="7700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Object values get destroyed after termination.(Program is executing in </a:t>
            </a:r>
            <a:r>
              <a:rPr lang="en-US" dirty="0" smtClean="0"/>
              <a:t>RAM)</a:t>
            </a:r>
            <a:endParaRPr lang="en-IN" dirty="0"/>
          </a:p>
        </p:txBody>
      </p:sp>
      <p:sp>
        <p:nvSpPr>
          <p:cNvPr id="7" name="Rectangle 6">
            <a:extLst>
              <a:ext uri="{FF2B5EF4-FFF2-40B4-BE49-F238E27FC236}">
                <a16:creationId xmlns:a16="http://schemas.microsoft.com/office/drawing/2014/main" xmlns="" id="{A2F814DD-6391-A20C-B63E-51C96828450A}"/>
              </a:ext>
            </a:extLst>
          </p:cNvPr>
          <p:cNvSpPr/>
          <p:nvPr/>
        </p:nvSpPr>
        <p:spPr>
          <a:xfrm>
            <a:off x="5251654" y="4147282"/>
            <a:ext cx="3763298" cy="11932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If we want to store this values permanently we have to store it in files(secondary memory)</a:t>
            </a:r>
            <a:endParaRPr lang="en-IN" dirty="0"/>
          </a:p>
        </p:txBody>
      </p:sp>
      <p:cxnSp>
        <p:nvCxnSpPr>
          <p:cNvPr id="9" name="Straight Arrow Connector 8">
            <a:extLst>
              <a:ext uri="{FF2B5EF4-FFF2-40B4-BE49-F238E27FC236}">
                <a16:creationId xmlns:a16="http://schemas.microsoft.com/office/drawing/2014/main" xmlns="" id="{78F003C5-B832-CA9B-E49E-E68E7CF5E1A4}"/>
              </a:ext>
            </a:extLst>
          </p:cNvPr>
          <p:cNvCxnSpPr/>
          <p:nvPr/>
        </p:nvCxnSpPr>
        <p:spPr>
          <a:xfrm>
            <a:off x="4601498" y="2565759"/>
            <a:ext cx="1209367" cy="299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xmlns="" id="{70231B88-9F2F-4E56-3FA9-C22299F643BA}"/>
              </a:ext>
            </a:extLst>
          </p:cNvPr>
          <p:cNvCxnSpPr/>
          <p:nvPr/>
        </p:nvCxnSpPr>
        <p:spPr>
          <a:xfrm flipH="1">
            <a:off x="4689987" y="3736258"/>
            <a:ext cx="122903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xmlns="" id="{5B58A484-7ADF-25CB-C3DE-CDFD7ED9F19D}"/>
              </a:ext>
            </a:extLst>
          </p:cNvPr>
          <p:cNvSpPr txBox="1"/>
          <p:nvPr/>
        </p:nvSpPr>
        <p:spPr>
          <a:xfrm>
            <a:off x="4689987" y="2094271"/>
            <a:ext cx="914400" cy="369332"/>
          </a:xfrm>
          <a:prstGeom prst="rect">
            <a:avLst/>
          </a:prstGeom>
          <a:noFill/>
        </p:spPr>
        <p:txBody>
          <a:bodyPr wrap="square" rtlCol="0">
            <a:spAutoFit/>
          </a:bodyPr>
          <a:lstStyle/>
          <a:p>
            <a:r>
              <a:rPr lang="en-US" dirty="0"/>
              <a:t>write</a:t>
            </a:r>
            <a:endParaRPr lang="en-IN" dirty="0"/>
          </a:p>
        </p:txBody>
      </p:sp>
      <p:sp>
        <p:nvSpPr>
          <p:cNvPr id="13" name="TextBox 12">
            <a:extLst>
              <a:ext uri="{FF2B5EF4-FFF2-40B4-BE49-F238E27FC236}">
                <a16:creationId xmlns:a16="http://schemas.microsoft.com/office/drawing/2014/main" xmlns="" id="{6B86AE0A-BA9D-9A2B-26FB-31271B7BB7E9}"/>
              </a:ext>
            </a:extLst>
          </p:cNvPr>
          <p:cNvSpPr txBox="1"/>
          <p:nvPr/>
        </p:nvSpPr>
        <p:spPr>
          <a:xfrm>
            <a:off x="4945625" y="3429000"/>
            <a:ext cx="845574" cy="369332"/>
          </a:xfrm>
          <a:prstGeom prst="rect">
            <a:avLst/>
          </a:prstGeom>
          <a:noFill/>
        </p:spPr>
        <p:txBody>
          <a:bodyPr wrap="square" rtlCol="0">
            <a:spAutoFit/>
          </a:bodyPr>
          <a:lstStyle/>
          <a:p>
            <a:r>
              <a:rPr lang="en-US" dirty="0"/>
              <a:t>Read</a:t>
            </a:r>
            <a:endParaRPr lang="en-IN" dirty="0"/>
          </a:p>
        </p:txBody>
      </p:sp>
      <p:sp>
        <p:nvSpPr>
          <p:cNvPr id="14" name="Rectangle 13">
            <a:extLst>
              <a:ext uri="{FF2B5EF4-FFF2-40B4-BE49-F238E27FC236}">
                <a16:creationId xmlns:a16="http://schemas.microsoft.com/office/drawing/2014/main" xmlns="" id="{E892DCB4-B062-3FAA-91C4-28EB150847C3}"/>
              </a:ext>
            </a:extLst>
          </p:cNvPr>
          <p:cNvSpPr/>
          <p:nvPr/>
        </p:nvSpPr>
        <p:spPr>
          <a:xfrm>
            <a:off x="5368412" y="5473700"/>
            <a:ext cx="3763298" cy="10191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But files are not </a:t>
            </a:r>
            <a:r>
              <a:rPr lang="en-US" dirty="0" err="1"/>
              <a:t>secure,also</a:t>
            </a:r>
            <a:r>
              <a:rPr lang="en-US" dirty="0"/>
              <a:t> not organized </a:t>
            </a:r>
            <a:r>
              <a:rPr lang="en-US" dirty="0" err="1"/>
              <a:t>well,proper</a:t>
            </a:r>
            <a:r>
              <a:rPr lang="en-US" dirty="0"/>
              <a:t> order is not </a:t>
            </a:r>
            <a:r>
              <a:rPr lang="en-US" dirty="0" err="1"/>
              <a:t>there,we</a:t>
            </a:r>
            <a:r>
              <a:rPr lang="en-US" dirty="0"/>
              <a:t> don’t have searching algorithm.</a:t>
            </a:r>
            <a:endParaRPr lang="en-IN" dirty="0"/>
          </a:p>
        </p:txBody>
      </p:sp>
      <p:sp>
        <p:nvSpPr>
          <p:cNvPr id="15" name="Rectangle 14">
            <a:extLst>
              <a:ext uri="{FF2B5EF4-FFF2-40B4-BE49-F238E27FC236}">
                <a16:creationId xmlns:a16="http://schemas.microsoft.com/office/drawing/2014/main" xmlns="" id="{79595FE2-723C-62D8-3A34-5D8A73F2E4B4}"/>
              </a:ext>
            </a:extLst>
          </p:cNvPr>
          <p:cNvSpPr/>
          <p:nvPr/>
        </p:nvSpPr>
        <p:spPr>
          <a:xfrm>
            <a:off x="9311148" y="158937"/>
            <a:ext cx="2113936" cy="293851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So,we</a:t>
            </a:r>
            <a:r>
              <a:rPr lang="en-US" dirty="0"/>
              <a:t> are using databases.</a:t>
            </a:r>
          </a:p>
          <a:p>
            <a:pPr algn="ctr"/>
            <a:r>
              <a:rPr lang="en-US" dirty="0"/>
              <a:t>Interaction to the databases are done by JDBC API</a:t>
            </a:r>
            <a:endParaRPr lang="en-IN" dirty="0"/>
          </a:p>
        </p:txBody>
      </p:sp>
      <p:sp>
        <p:nvSpPr>
          <p:cNvPr id="16" name="Rectangle 15">
            <a:extLst>
              <a:ext uri="{FF2B5EF4-FFF2-40B4-BE49-F238E27FC236}">
                <a16:creationId xmlns:a16="http://schemas.microsoft.com/office/drawing/2014/main" xmlns="" id="{BC24EF9F-27EE-8FB8-03D0-71C8D953C8F5}"/>
              </a:ext>
            </a:extLst>
          </p:cNvPr>
          <p:cNvSpPr/>
          <p:nvPr/>
        </p:nvSpPr>
        <p:spPr>
          <a:xfrm>
            <a:off x="9763432" y="3224981"/>
            <a:ext cx="2113936" cy="31954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For sending data to remote </a:t>
            </a:r>
            <a:r>
              <a:rPr lang="en-US" dirty="0" err="1"/>
              <a:t>files,and</a:t>
            </a:r>
            <a:r>
              <a:rPr lang="en-US" dirty="0"/>
              <a:t> databases we use Networking </a:t>
            </a:r>
            <a:r>
              <a:rPr lang="en-US" dirty="0" err="1"/>
              <a:t>API,so</a:t>
            </a:r>
            <a:r>
              <a:rPr lang="en-US" dirty="0"/>
              <a:t> base for JDBC API and </a:t>
            </a:r>
            <a:r>
              <a:rPr lang="en-US" dirty="0" err="1"/>
              <a:t>NetworkingAPI</a:t>
            </a:r>
            <a:r>
              <a:rPr lang="en-US" dirty="0"/>
              <a:t> is IO streams</a:t>
            </a:r>
            <a:endParaRPr lang="en-IN" dirty="0"/>
          </a:p>
        </p:txBody>
      </p:sp>
    </p:spTree>
    <p:extLst>
      <p:ext uri="{BB962C8B-B14F-4D97-AF65-F5344CB8AC3E}">
        <p14:creationId xmlns:p14="http://schemas.microsoft.com/office/powerpoint/2010/main" xmlns="" val="425980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D38777-CF49-83FE-3D02-C8F800A45420}"/>
              </a:ext>
            </a:extLst>
          </p:cNvPr>
          <p:cNvSpPr>
            <a:spLocks noGrp="1"/>
          </p:cNvSpPr>
          <p:nvPr>
            <p:ph type="title"/>
          </p:nvPr>
        </p:nvSpPr>
        <p:spPr/>
        <p:txBody>
          <a:bodyPr/>
          <a:lstStyle/>
          <a:p>
            <a:r>
              <a:rPr lang="en-US" dirty="0"/>
              <a:t>What is stream?</a:t>
            </a:r>
            <a:endParaRPr lang="en-IN" dirty="0"/>
          </a:p>
        </p:txBody>
      </p:sp>
      <p:sp>
        <p:nvSpPr>
          <p:cNvPr id="3" name="Content Placeholder 2">
            <a:extLst>
              <a:ext uri="{FF2B5EF4-FFF2-40B4-BE49-F238E27FC236}">
                <a16:creationId xmlns:a16="http://schemas.microsoft.com/office/drawing/2014/main" xmlns="" id="{D1A26AFC-3840-A88A-95D4-53AAF4DEE99C}"/>
              </a:ext>
            </a:extLst>
          </p:cNvPr>
          <p:cNvSpPr>
            <a:spLocks noGrp="1"/>
          </p:cNvSpPr>
          <p:nvPr>
            <p:ph idx="1"/>
          </p:nvPr>
        </p:nvSpPr>
        <p:spPr/>
        <p:txBody>
          <a:bodyPr/>
          <a:lstStyle/>
          <a:p>
            <a:r>
              <a:rPr lang="en-US" dirty="0"/>
              <a:t>Stream is connection between java program and file.</a:t>
            </a:r>
          </a:p>
          <a:p>
            <a:r>
              <a:rPr lang="en-US" dirty="0"/>
              <a:t>Stream is logical connection.</a:t>
            </a:r>
            <a:endParaRPr lang="en-IN" dirty="0"/>
          </a:p>
        </p:txBody>
      </p:sp>
      <p:sp>
        <p:nvSpPr>
          <p:cNvPr id="4" name="Rectangle 3">
            <a:extLst>
              <a:ext uri="{FF2B5EF4-FFF2-40B4-BE49-F238E27FC236}">
                <a16:creationId xmlns:a16="http://schemas.microsoft.com/office/drawing/2014/main" xmlns="" id="{9359A3BD-EB40-CCDF-D6F2-034F4FB59541}"/>
              </a:ext>
            </a:extLst>
          </p:cNvPr>
          <p:cNvSpPr/>
          <p:nvPr/>
        </p:nvSpPr>
        <p:spPr>
          <a:xfrm>
            <a:off x="1514168" y="3264310"/>
            <a:ext cx="2605548" cy="21729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Java Application</a:t>
            </a:r>
            <a:endParaRPr lang="en-IN" dirty="0"/>
          </a:p>
        </p:txBody>
      </p:sp>
      <p:sp>
        <p:nvSpPr>
          <p:cNvPr id="5" name="Rectangle 4">
            <a:extLst>
              <a:ext uri="{FF2B5EF4-FFF2-40B4-BE49-F238E27FC236}">
                <a16:creationId xmlns:a16="http://schemas.microsoft.com/office/drawing/2014/main" xmlns="" id="{902E3649-E4EB-71AA-CEFB-BA33CB38336D}"/>
              </a:ext>
            </a:extLst>
          </p:cNvPr>
          <p:cNvSpPr/>
          <p:nvPr/>
        </p:nvSpPr>
        <p:spPr>
          <a:xfrm>
            <a:off x="6567948" y="3264310"/>
            <a:ext cx="2802194" cy="21729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ABC.txt</a:t>
            </a:r>
            <a:endParaRPr lang="en-IN" dirty="0"/>
          </a:p>
        </p:txBody>
      </p:sp>
      <p:sp>
        <p:nvSpPr>
          <p:cNvPr id="6" name="Arrow: Right 5">
            <a:extLst>
              <a:ext uri="{FF2B5EF4-FFF2-40B4-BE49-F238E27FC236}">
                <a16:creationId xmlns:a16="http://schemas.microsoft.com/office/drawing/2014/main" xmlns="" id="{256CC162-CCCB-CA2D-2E9E-CC2D75618A09}"/>
              </a:ext>
            </a:extLst>
          </p:cNvPr>
          <p:cNvSpPr/>
          <p:nvPr/>
        </p:nvSpPr>
        <p:spPr>
          <a:xfrm>
            <a:off x="4424516" y="3549446"/>
            <a:ext cx="2143432" cy="82591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Output Stream</a:t>
            </a:r>
            <a:endParaRPr lang="en-IN" dirty="0"/>
          </a:p>
        </p:txBody>
      </p:sp>
      <p:sp>
        <p:nvSpPr>
          <p:cNvPr id="7" name="Arrow: Left 6">
            <a:extLst>
              <a:ext uri="{FF2B5EF4-FFF2-40B4-BE49-F238E27FC236}">
                <a16:creationId xmlns:a16="http://schemas.microsoft.com/office/drawing/2014/main" xmlns="" id="{12BB70EE-4B95-6705-8BEF-695D4B9CA2AC}"/>
              </a:ext>
            </a:extLst>
          </p:cNvPr>
          <p:cNvSpPr/>
          <p:nvPr/>
        </p:nvSpPr>
        <p:spPr>
          <a:xfrm>
            <a:off x="4424516" y="4483510"/>
            <a:ext cx="1907458" cy="953729"/>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Input Stream</a:t>
            </a:r>
            <a:endParaRPr lang="en-IN" dirty="0"/>
          </a:p>
        </p:txBody>
      </p:sp>
    </p:spTree>
    <p:extLst>
      <p:ext uri="{BB962C8B-B14F-4D97-AF65-F5344CB8AC3E}">
        <p14:creationId xmlns:p14="http://schemas.microsoft.com/office/powerpoint/2010/main" xmlns="" val="196866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7DDC76-3CB9-2E5B-C58A-96749C8BA3F1}"/>
              </a:ext>
            </a:extLst>
          </p:cNvPr>
          <p:cNvSpPr>
            <a:spLocks noGrp="1"/>
          </p:cNvSpPr>
          <p:nvPr>
            <p:ph type="title"/>
          </p:nvPr>
        </p:nvSpPr>
        <p:spPr/>
        <p:txBody>
          <a:bodyPr/>
          <a:lstStyle/>
          <a:p>
            <a:r>
              <a:rPr lang="en-US" dirty="0">
                <a:solidFill>
                  <a:srgbClr val="FF0000"/>
                </a:solidFill>
              </a:rPr>
              <a:t>Type of streams:-based on direction of data send</a:t>
            </a:r>
            <a:endParaRPr lang="en-IN" dirty="0">
              <a:solidFill>
                <a:srgbClr val="FF0000"/>
              </a:solidFill>
            </a:endParaRPr>
          </a:p>
        </p:txBody>
      </p:sp>
      <p:sp>
        <p:nvSpPr>
          <p:cNvPr id="3" name="Content Placeholder 2">
            <a:extLst>
              <a:ext uri="{FF2B5EF4-FFF2-40B4-BE49-F238E27FC236}">
                <a16:creationId xmlns:a16="http://schemas.microsoft.com/office/drawing/2014/main" xmlns="" id="{E7967D18-2869-0635-051B-71498A138BD0}"/>
              </a:ext>
            </a:extLst>
          </p:cNvPr>
          <p:cNvSpPr>
            <a:spLocks noGrp="1"/>
          </p:cNvSpPr>
          <p:nvPr>
            <p:ph idx="1"/>
          </p:nvPr>
        </p:nvSpPr>
        <p:spPr/>
        <p:txBody>
          <a:bodyPr/>
          <a:lstStyle/>
          <a:p>
            <a:r>
              <a:rPr lang="en-US" dirty="0"/>
              <a:t>Input stream(input to the java program from file)-reading</a:t>
            </a:r>
          </a:p>
          <a:p>
            <a:r>
              <a:rPr lang="en-US" dirty="0"/>
              <a:t>Output Stream(output to the file from java program)-writing</a:t>
            </a:r>
            <a:endParaRPr lang="en-IN" dirty="0"/>
          </a:p>
        </p:txBody>
      </p:sp>
    </p:spTree>
    <p:extLst>
      <p:ext uri="{BB962C8B-B14F-4D97-AF65-F5344CB8AC3E}">
        <p14:creationId xmlns:p14="http://schemas.microsoft.com/office/powerpoint/2010/main" xmlns="" val="13968325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1113</TotalTime>
  <Words>698</Words>
  <Application>Microsoft Office PowerPoint</Application>
  <PresentationFormat>Custom</PresentationFormat>
  <Paragraphs>93</Paragraphs>
  <Slides>28</Slides>
  <Notes>1</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File Handling/IO streams/File IO</vt:lpstr>
      <vt:lpstr>Slide 2</vt:lpstr>
      <vt:lpstr>Slide 3</vt:lpstr>
      <vt:lpstr>Slide 4</vt:lpstr>
      <vt:lpstr>Slide 5</vt:lpstr>
      <vt:lpstr>Basic need</vt:lpstr>
      <vt:lpstr>If I don’t use IO</vt:lpstr>
      <vt:lpstr>What is stream?</vt:lpstr>
      <vt:lpstr>Type of streams:-based on direction of data send</vt:lpstr>
      <vt:lpstr>Format for sending data in java in streams:-streams are of 2 types</vt:lpstr>
      <vt:lpstr>Slide 11</vt:lpstr>
      <vt:lpstr>Inputstream classes and subclasses</vt:lpstr>
      <vt:lpstr>Output stream classes and subclasses</vt:lpstr>
      <vt:lpstr>Slide 14</vt:lpstr>
      <vt:lpstr>InputStream and OutputStream are abstract classes:-</vt:lpstr>
      <vt:lpstr>Slide 16</vt:lpstr>
      <vt:lpstr>Slide 17</vt:lpstr>
      <vt:lpstr>Slide 18</vt:lpstr>
      <vt:lpstr>Based on the data type, there are two types of streams</vt:lpstr>
      <vt:lpstr>Slide 20</vt:lpstr>
      <vt:lpstr>Slide 21</vt:lpstr>
      <vt:lpstr>Slide 22</vt:lpstr>
      <vt:lpstr>Slide 23</vt:lpstr>
      <vt:lpstr>File class methods</vt:lpstr>
      <vt:lpstr>Slide 25</vt:lpstr>
      <vt:lpstr>File write classes</vt:lpstr>
      <vt:lpstr>Slide 27</vt:lpstr>
      <vt:lpstr>Slide 28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Handling</dc:title>
  <dc:creator>asmita mane</dc:creator>
  <cp:lastModifiedBy>HARSHADA</cp:lastModifiedBy>
  <cp:revision>15</cp:revision>
  <dcterms:created xsi:type="dcterms:W3CDTF">2024-04-09T17:20:03Z</dcterms:created>
  <dcterms:modified xsi:type="dcterms:W3CDTF">2024-05-05T18:02:33Z</dcterms:modified>
</cp:coreProperties>
</file>