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7" r:id="rId7"/>
    <p:sldId id="263" r:id="rId8"/>
    <p:sldId id="264" r:id="rId9"/>
    <p:sldId id="270" r:id="rId10"/>
    <p:sldId id="275" r:id="rId11"/>
    <p:sldId id="274" r:id="rId12"/>
    <p:sldId id="271" r:id="rId13"/>
    <p:sldId id="273" r:id="rId14"/>
    <p:sldId id="272" r:id="rId15"/>
    <p:sldId id="276" r:id="rId16"/>
    <p:sldId id="268" r:id="rId17"/>
    <p:sldId id="262" r:id="rId18"/>
    <p:sldId id="286" r:id="rId19"/>
    <p:sldId id="265" r:id="rId20"/>
    <p:sldId id="266" r:id="rId21"/>
    <p:sldId id="277" r:id="rId22"/>
    <p:sldId id="280" r:id="rId23"/>
    <p:sldId id="283" r:id="rId24"/>
    <p:sldId id="285" r:id="rId25"/>
    <p:sldId id="287" r:id="rId26"/>
    <p:sldId id="288" r:id="rId27"/>
    <p:sldId id="289" r:id="rId28"/>
    <p:sldId id="282" r:id="rId29"/>
    <p:sldId id="278" r:id="rId30"/>
    <p:sldId id="279" r:id="rId31"/>
    <p:sldId id="291" r:id="rId32"/>
    <p:sldId id="292" r:id="rId33"/>
    <p:sldId id="293" r:id="rId34"/>
    <p:sldId id="298" r:id="rId35"/>
    <p:sldId id="294" r:id="rId36"/>
    <p:sldId id="295" r:id="rId37"/>
    <p:sldId id="296"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6192-E318-48FD-112B-AA4C5149F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ACA054-35E5-28EE-A57D-A063C51ADD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515DEC-B914-7166-F095-E7384A8E1717}"/>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5" name="Footer Placeholder 4">
            <a:extLst>
              <a:ext uri="{FF2B5EF4-FFF2-40B4-BE49-F238E27FC236}">
                <a16:creationId xmlns:a16="http://schemas.microsoft.com/office/drawing/2014/main" id="{149778AD-3D42-CEB9-42CA-29519F9F3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86EB2-F79F-ADB2-F716-0D7CEFC65143}"/>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365282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B671-C741-DA29-2BC0-2A8EC61111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C75DF-EC36-AD32-3072-B259B0786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43686-802B-7BE8-5539-A70202CDAA3F}"/>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5" name="Footer Placeholder 4">
            <a:extLst>
              <a:ext uri="{FF2B5EF4-FFF2-40B4-BE49-F238E27FC236}">
                <a16:creationId xmlns:a16="http://schemas.microsoft.com/office/drawing/2014/main" id="{68D185EC-393C-CF57-31AE-7DD4B2D9E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EC189-B92A-9926-F1DE-94E7620E41BE}"/>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367123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97952E-8EA6-7C2F-57E7-E9A96F853E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380465-932E-45BA-691B-33F50FF3E4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EE44F-9333-AC2A-CE33-57F2A59136E4}"/>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5" name="Footer Placeholder 4">
            <a:extLst>
              <a:ext uri="{FF2B5EF4-FFF2-40B4-BE49-F238E27FC236}">
                <a16:creationId xmlns:a16="http://schemas.microsoft.com/office/drawing/2014/main" id="{13F38B25-BDB9-91A8-448C-67CEDD6C2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214107-2B32-A5E7-00E1-BA8D8A08AE1B}"/>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50940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0116-6C9B-BF94-FCF9-7182344C01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89DB5B-CFA2-1C86-7E84-20E2CFBF0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7EB58-5DD0-8E71-E50B-C5B03264AF78}"/>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5" name="Footer Placeholder 4">
            <a:extLst>
              <a:ext uri="{FF2B5EF4-FFF2-40B4-BE49-F238E27FC236}">
                <a16:creationId xmlns:a16="http://schemas.microsoft.com/office/drawing/2014/main" id="{D22672BF-84DD-8B8D-74F0-C042674CE2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E80EC-BED7-7948-68D6-3912EE38AAA6}"/>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255767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2EDD-BC68-3331-B27D-BA4A887945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775979-E8BC-1593-26AC-875F34A8F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6001C1-A2E9-0389-EB92-E2D8D4B79D35}"/>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5" name="Footer Placeholder 4">
            <a:extLst>
              <a:ext uri="{FF2B5EF4-FFF2-40B4-BE49-F238E27FC236}">
                <a16:creationId xmlns:a16="http://schemas.microsoft.com/office/drawing/2014/main" id="{3157BE45-14C7-C6F0-4A46-775DE40E48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0D871B-65BC-BB13-B560-176C6EDAF735}"/>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427026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DAA2-A4B7-361A-85FE-14152E1753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6E6043-65A0-FAF1-F52C-65395201F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ABB3EE-D93F-6B92-1CEC-B4738F6AED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696A5C-3FE2-FBF7-84A3-536597FE076D}"/>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6" name="Footer Placeholder 5">
            <a:extLst>
              <a:ext uri="{FF2B5EF4-FFF2-40B4-BE49-F238E27FC236}">
                <a16:creationId xmlns:a16="http://schemas.microsoft.com/office/drawing/2014/main" id="{500A7DBC-055F-5CAD-4EC6-987F993DC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689289-558D-EE6D-1925-39A7AE8845C4}"/>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4036848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8C28-1376-E2ED-6D78-D9BD305DA4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5DA634-6EAA-EA45-919A-717E6FE29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726EF-DB1D-1AFD-0215-635388B4A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1BB1A6-64AE-7F94-0F2A-88D9F3345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53E35-7CCC-C178-1C2B-C9753940CB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C9AE99-D93B-F616-EB5E-E1AA16A31166}"/>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8" name="Footer Placeholder 7">
            <a:extLst>
              <a:ext uri="{FF2B5EF4-FFF2-40B4-BE49-F238E27FC236}">
                <a16:creationId xmlns:a16="http://schemas.microsoft.com/office/drawing/2014/main" id="{8C188BA5-1C4C-57C6-A63B-12C0888FC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585FA3-3895-DB4B-3B8B-A9114198F418}"/>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409029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636D-A312-3DCF-7E83-A84B946735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A8F4BD-524E-4478-17CE-68F048819452}"/>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4" name="Footer Placeholder 3">
            <a:extLst>
              <a:ext uri="{FF2B5EF4-FFF2-40B4-BE49-F238E27FC236}">
                <a16:creationId xmlns:a16="http://schemas.microsoft.com/office/drawing/2014/main" id="{1B656BE8-A9B4-088A-9BDB-64E8BC4DA5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C74DD0-49AE-C2AC-D7E2-F5F888FB2174}"/>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102501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640313-2C75-FA8D-7AD7-1D762893602E}"/>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3" name="Footer Placeholder 2">
            <a:extLst>
              <a:ext uri="{FF2B5EF4-FFF2-40B4-BE49-F238E27FC236}">
                <a16:creationId xmlns:a16="http://schemas.microsoft.com/office/drawing/2014/main" id="{BB8BFFC6-D484-4FC6-4A14-5DB1C6A6B1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F629BA-6B4E-8BA6-B3AD-C3A2FE41FC5A}"/>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22362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D04B-2A04-02D1-16F3-48811A112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3155DB-738A-A540-A1A0-9087C16749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6CD6DD-E63A-E869-A78A-5F139A754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06DCA-6D42-7DC2-DAFA-CF051DA15F65}"/>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6" name="Footer Placeholder 5">
            <a:extLst>
              <a:ext uri="{FF2B5EF4-FFF2-40B4-BE49-F238E27FC236}">
                <a16:creationId xmlns:a16="http://schemas.microsoft.com/office/drawing/2014/main" id="{B301FBC9-8494-69A0-7088-79710F4E30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5D53-5949-E7AA-D26B-6C64023B0294}"/>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34625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C92A-C30D-3BC6-2211-4374F2D70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D7BF2E-CF04-E97B-48F1-3C1A37452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DCF7F2-97D2-AA56-AFA5-9C5BD5713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D4D4F-8757-6FAA-9F36-256FFB8526B5}"/>
              </a:ext>
            </a:extLst>
          </p:cNvPr>
          <p:cNvSpPr>
            <a:spLocks noGrp="1"/>
          </p:cNvSpPr>
          <p:nvPr>
            <p:ph type="dt" sz="half" idx="10"/>
          </p:nvPr>
        </p:nvSpPr>
        <p:spPr/>
        <p:txBody>
          <a:bodyPr/>
          <a:lstStyle/>
          <a:p>
            <a:fld id="{BFD9572D-F494-47EF-92A7-563820C0A7ED}" type="datetimeFigureOut">
              <a:rPr lang="en-IN" smtClean="0"/>
              <a:t>20-04-2024</a:t>
            </a:fld>
            <a:endParaRPr lang="en-IN"/>
          </a:p>
        </p:txBody>
      </p:sp>
      <p:sp>
        <p:nvSpPr>
          <p:cNvPr id="6" name="Footer Placeholder 5">
            <a:extLst>
              <a:ext uri="{FF2B5EF4-FFF2-40B4-BE49-F238E27FC236}">
                <a16:creationId xmlns:a16="http://schemas.microsoft.com/office/drawing/2014/main" id="{CB74E6EF-2C31-DB52-1796-99ECE8B45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FC564-167B-1AD1-66A0-0BAF65AF0220}"/>
              </a:ext>
            </a:extLst>
          </p:cNvPr>
          <p:cNvSpPr>
            <a:spLocks noGrp="1"/>
          </p:cNvSpPr>
          <p:nvPr>
            <p:ph type="sldNum" sz="quarter" idx="12"/>
          </p:nvPr>
        </p:nvSpPr>
        <p:spPr/>
        <p:txBody>
          <a:bodyPr/>
          <a:lstStyle/>
          <a:p>
            <a:fld id="{17FB61E7-F190-4B6C-862F-55F08F8AA5DA}" type="slidenum">
              <a:rPr lang="en-IN" smtClean="0"/>
              <a:t>‹#›</a:t>
            </a:fld>
            <a:endParaRPr lang="en-IN"/>
          </a:p>
        </p:txBody>
      </p:sp>
    </p:spTree>
    <p:extLst>
      <p:ext uri="{BB962C8B-B14F-4D97-AF65-F5344CB8AC3E}">
        <p14:creationId xmlns:p14="http://schemas.microsoft.com/office/powerpoint/2010/main" val="348215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056EE-432E-9324-F990-288E25424E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FAEE99-3CD7-9D79-267B-8A772C5FF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BA172-758C-A8AC-9F7D-7FDC50037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9572D-F494-47EF-92A7-563820C0A7ED}" type="datetimeFigureOut">
              <a:rPr lang="en-IN" smtClean="0"/>
              <a:t>20-04-2024</a:t>
            </a:fld>
            <a:endParaRPr lang="en-IN"/>
          </a:p>
        </p:txBody>
      </p:sp>
      <p:sp>
        <p:nvSpPr>
          <p:cNvPr id="5" name="Footer Placeholder 4">
            <a:extLst>
              <a:ext uri="{FF2B5EF4-FFF2-40B4-BE49-F238E27FC236}">
                <a16:creationId xmlns:a16="http://schemas.microsoft.com/office/drawing/2014/main" id="{B90B352B-84FD-AF9F-A4C8-6A71B451F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1E72E7-4798-F07A-2FED-242F72EF0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B61E7-F190-4B6C-862F-55F08F8AA5DA}" type="slidenum">
              <a:rPr lang="en-IN" smtClean="0"/>
              <a:t>‹#›</a:t>
            </a:fld>
            <a:endParaRPr lang="en-IN"/>
          </a:p>
        </p:txBody>
      </p:sp>
    </p:spTree>
    <p:extLst>
      <p:ext uri="{BB962C8B-B14F-4D97-AF65-F5344CB8AC3E}">
        <p14:creationId xmlns:p14="http://schemas.microsoft.com/office/powerpoint/2010/main" val="225359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6BB2-8548-196C-0C46-4E961DDD8B35}"/>
              </a:ext>
            </a:extLst>
          </p:cNvPr>
          <p:cNvSpPr>
            <a:spLocks noGrp="1"/>
          </p:cNvSpPr>
          <p:nvPr>
            <p:ph type="ctrTitle"/>
          </p:nvPr>
        </p:nvSpPr>
        <p:spPr/>
        <p:txBody>
          <a:bodyPr/>
          <a:lstStyle/>
          <a:p>
            <a:r>
              <a:rPr lang="en-US" dirty="0"/>
              <a:t>Chapter-2</a:t>
            </a:r>
            <a:endParaRPr lang="en-IN" dirty="0"/>
          </a:p>
        </p:txBody>
      </p:sp>
    </p:spTree>
    <p:extLst>
      <p:ext uri="{BB962C8B-B14F-4D97-AF65-F5344CB8AC3E}">
        <p14:creationId xmlns:p14="http://schemas.microsoft.com/office/powerpoint/2010/main" val="138900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2314-E7D3-72C5-C6DC-162035966AEF}"/>
              </a:ext>
            </a:extLst>
          </p:cNvPr>
          <p:cNvSpPr>
            <a:spLocks noGrp="1"/>
          </p:cNvSpPr>
          <p:nvPr>
            <p:ph type="title"/>
          </p:nvPr>
        </p:nvSpPr>
        <p:spPr/>
        <p:txBody>
          <a:bodyPr/>
          <a:lstStyle/>
          <a:p>
            <a:r>
              <a:rPr lang="en-US" dirty="0"/>
              <a:t>Real life example:-</a:t>
            </a:r>
            <a:endParaRPr lang="en-IN" dirty="0"/>
          </a:p>
        </p:txBody>
      </p:sp>
      <p:sp>
        <p:nvSpPr>
          <p:cNvPr id="3" name="Content Placeholder 2">
            <a:extLst>
              <a:ext uri="{FF2B5EF4-FFF2-40B4-BE49-F238E27FC236}">
                <a16:creationId xmlns:a16="http://schemas.microsoft.com/office/drawing/2014/main" id="{1CABAB6B-1E41-842A-FA11-122AB60F6111}"/>
              </a:ext>
            </a:extLst>
          </p:cNvPr>
          <p:cNvSpPr>
            <a:spLocks noGrp="1"/>
          </p:cNvSpPr>
          <p:nvPr>
            <p:ph idx="1"/>
          </p:nvPr>
        </p:nvSpPr>
        <p:spPr/>
        <p:txBody>
          <a:bodyPr/>
          <a:lstStyle/>
          <a:p>
            <a:r>
              <a:rPr lang="en-US" b="0" i="0" dirty="0">
                <a:solidFill>
                  <a:srgbClr val="273239"/>
                </a:solidFill>
                <a:effectLst/>
                <a:latin typeface="Nunito" pitchFamily="2" charset="0"/>
              </a:rPr>
              <a:t>A person at the same time can have different characteristics. Like a </a:t>
            </a:r>
            <a:r>
              <a:rPr lang="en-US" b="0" i="0" dirty="0">
                <a:solidFill>
                  <a:schemeClr val="accent5">
                    <a:lumMod val="75000"/>
                  </a:schemeClr>
                </a:solidFill>
                <a:effectLst/>
                <a:latin typeface="Nunito" pitchFamily="2" charset="0"/>
              </a:rPr>
              <a:t>man</a:t>
            </a:r>
            <a:r>
              <a:rPr lang="en-US" b="0" i="0" dirty="0">
                <a:solidFill>
                  <a:srgbClr val="273239"/>
                </a:solidFill>
                <a:effectLst/>
                <a:latin typeface="Nunito" pitchFamily="2" charset="0"/>
              </a:rPr>
              <a:t> at the same time is a </a:t>
            </a:r>
            <a:r>
              <a:rPr lang="en-US" b="0" i="0" dirty="0">
                <a:solidFill>
                  <a:srgbClr val="FF0000"/>
                </a:solidFill>
                <a:effectLst/>
                <a:latin typeface="Nunito" pitchFamily="2" charset="0"/>
              </a:rPr>
              <a:t>father</a:t>
            </a:r>
            <a:r>
              <a:rPr lang="en-US" b="0" i="0" dirty="0">
                <a:solidFill>
                  <a:srgbClr val="273239"/>
                </a:solidFill>
                <a:effectLst/>
                <a:latin typeface="Nunito" pitchFamily="2" charset="0"/>
              </a:rPr>
              <a:t>, a </a:t>
            </a:r>
            <a:r>
              <a:rPr lang="en-US" b="0" i="0" dirty="0">
                <a:solidFill>
                  <a:srgbClr val="FF0000"/>
                </a:solidFill>
                <a:effectLst/>
                <a:latin typeface="Nunito" pitchFamily="2" charset="0"/>
              </a:rPr>
              <a:t>husband</a:t>
            </a:r>
            <a:r>
              <a:rPr lang="en-US" b="0" i="0" dirty="0">
                <a:solidFill>
                  <a:srgbClr val="273239"/>
                </a:solidFill>
                <a:effectLst/>
                <a:latin typeface="Nunito" pitchFamily="2" charset="0"/>
              </a:rPr>
              <a:t>, and an </a:t>
            </a:r>
            <a:r>
              <a:rPr lang="en-US" b="0" i="0" dirty="0">
                <a:solidFill>
                  <a:srgbClr val="FF0000"/>
                </a:solidFill>
                <a:effectLst/>
                <a:latin typeface="Nunito" pitchFamily="2" charset="0"/>
              </a:rPr>
              <a:t>employee</a:t>
            </a:r>
            <a:r>
              <a:rPr lang="en-US" b="0" i="0" dirty="0">
                <a:solidFill>
                  <a:srgbClr val="273239"/>
                </a:solidFill>
                <a:effectLst/>
                <a:latin typeface="Nunito" pitchFamily="2" charset="0"/>
              </a:rPr>
              <a:t>. So the same person possesses </a:t>
            </a:r>
            <a:r>
              <a:rPr lang="en-US" b="0" i="0" u="sng" dirty="0">
                <a:solidFill>
                  <a:schemeClr val="accent5">
                    <a:lumMod val="75000"/>
                  </a:schemeClr>
                </a:solidFill>
                <a:effectLst/>
                <a:latin typeface="Nunito" pitchFamily="2" charset="0"/>
              </a:rPr>
              <a:t>different behaviors </a:t>
            </a:r>
            <a:r>
              <a:rPr lang="en-US" b="0" i="0" dirty="0">
                <a:solidFill>
                  <a:srgbClr val="273239"/>
                </a:solidFill>
                <a:effectLst/>
                <a:latin typeface="Nunito" pitchFamily="2" charset="0"/>
              </a:rPr>
              <a:t>in different situations. This is called polymorphism. </a:t>
            </a:r>
            <a:endParaRPr lang="en-IN" dirty="0"/>
          </a:p>
        </p:txBody>
      </p:sp>
    </p:spTree>
    <p:extLst>
      <p:ext uri="{BB962C8B-B14F-4D97-AF65-F5344CB8AC3E}">
        <p14:creationId xmlns:p14="http://schemas.microsoft.com/office/powerpoint/2010/main" val="70708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E19C-E262-D0B2-3B47-DC618FEA95BA}"/>
              </a:ext>
            </a:extLst>
          </p:cNvPr>
          <p:cNvSpPr>
            <a:spLocks noGrp="1"/>
          </p:cNvSpPr>
          <p:nvPr>
            <p:ph type="title"/>
          </p:nvPr>
        </p:nvSpPr>
        <p:spPr/>
        <p:txBody>
          <a:bodyPr/>
          <a:lstStyle/>
          <a:p>
            <a:r>
              <a:rPr lang="en-US" dirty="0">
                <a:solidFill>
                  <a:srgbClr val="FF0000"/>
                </a:solidFill>
              </a:rPr>
              <a:t>Polymorphism-compile time polymorphism</a:t>
            </a:r>
            <a:endParaRPr lang="en-IN" dirty="0">
              <a:solidFill>
                <a:srgbClr val="FF0000"/>
              </a:solidFill>
            </a:endParaRPr>
          </a:p>
        </p:txBody>
      </p:sp>
      <p:sp>
        <p:nvSpPr>
          <p:cNvPr id="3" name="Content Placeholder 2">
            <a:extLst>
              <a:ext uri="{FF2B5EF4-FFF2-40B4-BE49-F238E27FC236}">
                <a16:creationId xmlns:a16="http://schemas.microsoft.com/office/drawing/2014/main" id="{67FF1D6F-71EC-1B2E-DBD4-8673451B577E}"/>
              </a:ext>
            </a:extLst>
          </p:cNvPr>
          <p:cNvSpPr>
            <a:spLocks noGrp="1"/>
          </p:cNvSpPr>
          <p:nvPr>
            <p:ph idx="1"/>
          </p:nvPr>
        </p:nvSpPr>
        <p:spPr/>
        <p:txBody>
          <a:bodyPr/>
          <a:lstStyle/>
          <a:p>
            <a:r>
              <a:rPr lang="en-US" dirty="0"/>
              <a:t>Polymorphism can be achieved with the help of:-</a:t>
            </a:r>
          </a:p>
          <a:p>
            <a:pPr marL="0" indent="0">
              <a:buNone/>
            </a:pPr>
            <a:endParaRPr lang="en-US" dirty="0"/>
          </a:p>
          <a:p>
            <a:r>
              <a:rPr lang="en-US" dirty="0"/>
              <a:t> Constructor overloading</a:t>
            </a:r>
          </a:p>
          <a:p>
            <a:r>
              <a:rPr lang="en-US" dirty="0"/>
              <a:t>Operator overloading</a:t>
            </a:r>
          </a:p>
          <a:p>
            <a:r>
              <a:rPr lang="en-US" dirty="0"/>
              <a:t>Method overloading</a:t>
            </a:r>
            <a:endParaRPr lang="en-IN" dirty="0"/>
          </a:p>
          <a:p>
            <a:pPr marL="0" indent="0">
              <a:buNone/>
            </a:pPr>
            <a:endParaRPr lang="en-IN" dirty="0"/>
          </a:p>
        </p:txBody>
      </p:sp>
    </p:spTree>
    <p:extLst>
      <p:ext uri="{BB962C8B-B14F-4D97-AF65-F5344CB8AC3E}">
        <p14:creationId xmlns:p14="http://schemas.microsoft.com/office/powerpoint/2010/main" val="286308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avarevisited: Java Best Practices for Method Overloading? Examples">
            <a:extLst>
              <a:ext uri="{FF2B5EF4-FFF2-40B4-BE49-F238E27FC236}">
                <a16:creationId xmlns:a16="http://schemas.microsoft.com/office/drawing/2014/main" id="{C08E26EC-2344-8647-F5B2-CC20988405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367" y="699795"/>
            <a:ext cx="9713167" cy="5477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63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A5B7-3CF6-2FC8-D5FA-DAC52591002A}"/>
              </a:ext>
            </a:extLst>
          </p:cNvPr>
          <p:cNvSpPr>
            <a:spLocks noGrp="1"/>
          </p:cNvSpPr>
          <p:nvPr>
            <p:ph type="title"/>
          </p:nvPr>
        </p:nvSpPr>
        <p:spPr/>
        <p:txBody>
          <a:bodyPr/>
          <a:lstStyle/>
          <a:p>
            <a:r>
              <a:rPr lang="en-US" dirty="0"/>
              <a:t>Method overloading</a:t>
            </a:r>
            <a:endParaRPr lang="en-IN" dirty="0"/>
          </a:p>
        </p:txBody>
      </p:sp>
      <p:pic>
        <p:nvPicPr>
          <p:cNvPr id="4098" name="Picture 2" descr="Method overloading in Java - Tutorial">
            <a:extLst>
              <a:ext uri="{FF2B5EF4-FFF2-40B4-BE49-F238E27FC236}">
                <a16:creationId xmlns:a16="http://schemas.microsoft.com/office/drawing/2014/main" id="{F2E8D1AC-2286-12F8-7897-4C59BE9792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2269" y="1825625"/>
            <a:ext cx="850951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05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5DDC-6CD0-B43B-074B-2DEC8D51D8D6}"/>
              </a:ext>
            </a:extLst>
          </p:cNvPr>
          <p:cNvSpPr>
            <a:spLocks noGrp="1"/>
          </p:cNvSpPr>
          <p:nvPr>
            <p:ph type="title"/>
          </p:nvPr>
        </p:nvSpPr>
        <p:spPr/>
        <p:txBody>
          <a:bodyPr/>
          <a:lstStyle/>
          <a:p>
            <a:r>
              <a:rPr lang="en-US" dirty="0"/>
              <a:t>Constructor overloading</a:t>
            </a:r>
            <a:endParaRPr lang="en-IN" dirty="0"/>
          </a:p>
        </p:txBody>
      </p:sp>
      <p:pic>
        <p:nvPicPr>
          <p:cNvPr id="3080" name="Picture 8" descr="Constructor Overloading in Java | Example Program - Scientech Easy">
            <a:extLst>
              <a:ext uri="{FF2B5EF4-FFF2-40B4-BE49-F238E27FC236}">
                <a16:creationId xmlns:a16="http://schemas.microsoft.com/office/drawing/2014/main" id="{E69338F2-EF90-8778-49BD-92CEACB6E0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9425" y="1953419"/>
            <a:ext cx="615315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5055-8F29-E868-3FBD-B1512C87ABC5}"/>
              </a:ext>
            </a:extLst>
          </p:cNvPr>
          <p:cNvSpPr>
            <a:spLocks noGrp="1"/>
          </p:cNvSpPr>
          <p:nvPr>
            <p:ph type="title"/>
          </p:nvPr>
        </p:nvSpPr>
        <p:spPr/>
        <p:txBody>
          <a:bodyPr/>
          <a:lstStyle/>
          <a:p>
            <a:r>
              <a:rPr lang="en-US" dirty="0"/>
              <a:t>Operator overloading</a:t>
            </a:r>
            <a:endParaRPr lang="en-IN" dirty="0"/>
          </a:p>
        </p:txBody>
      </p:sp>
      <p:pic>
        <p:nvPicPr>
          <p:cNvPr id="6" name="Content Placeholder 5">
            <a:extLst>
              <a:ext uri="{FF2B5EF4-FFF2-40B4-BE49-F238E27FC236}">
                <a16:creationId xmlns:a16="http://schemas.microsoft.com/office/drawing/2014/main" id="{E3B090B6-5729-2691-F837-696A7E26D0E0}"/>
              </a:ext>
            </a:extLst>
          </p:cNvPr>
          <p:cNvPicPr>
            <a:picLocks noGrp="1" noChangeAspect="1"/>
          </p:cNvPicPr>
          <p:nvPr>
            <p:ph idx="1"/>
          </p:nvPr>
        </p:nvPicPr>
        <p:blipFill>
          <a:blip r:embed="rId2"/>
          <a:stretch>
            <a:fillRect/>
          </a:stretch>
        </p:blipFill>
        <p:spPr bwMode="auto">
          <a:xfrm>
            <a:off x="1446245" y="1690688"/>
            <a:ext cx="7499882" cy="410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11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0069-26CC-7874-300C-51DD4FD16997}"/>
              </a:ext>
            </a:extLst>
          </p:cNvPr>
          <p:cNvSpPr>
            <a:spLocks noGrp="1"/>
          </p:cNvSpPr>
          <p:nvPr>
            <p:ph type="title"/>
          </p:nvPr>
        </p:nvSpPr>
        <p:spPr>
          <a:xfrm>
            <a:off x="838200" y="365125"/>
            <a:ext cx="10515600" cy="857185"/>
          </a:xfrm>
        </p:spPr>
        <p:txBody>
          <a:bodyPr/>
          <a:lstStyle/>
          <a:p>
            <a:r>
              <a:rPr lang="en-US" dirty="0">
                <a:solidFill>
                  <a:srgbClr val="FF0000"/>
                </a:solidFill>
              </a:rPr>
              <a:t>Method overriding-run time polymorphism</a:t>
            </a:r>
            <a:endParaRPr lang="en-IN" dirty="0">
              <a:solidFill>
                <a:srgbClr val="FF0000"/>
              </a:solidFill>
            </a:endParaRPr>
          </a:p>
        </p:txBody>
      </p:sp>
      <p:sp>
        <p:nvSpPr>
          <p:cNvPr id="3" name="Content Placeholder 2">
            <a:extLst>
              <a:ext uri="{FF2B5EF4-FFF2-40B4-BE49-F238E27FC236}">
                <a16:creationId xmlns:a16="http://schemas.microsoft.com/office/drawing/2014/main" id="{78C2B657-6712-123E-E396-69E722598276}"/>
              </a:ext>
            </a:extLst>
          </p:cNvPr>
          <p:cNvSpPr>
            <a:spLocks noGrp="1"/>
          </p:cNvSpPr>
          <p:nvPr>
            <p:ph idx="1"/>
          </p:nvPr>
        </p:nvSpPr>
        <p:spPr>
          <a:xfrm>
            <a:off x="838200" y="1464906"/>
            <a:ext cx="10515600" cy="4712057"/>
          </a:xfrm>
        </p:spPr>
        <p:txBody>
          <a:bodyPr/>
          <a:lstStyle/>
          <a:p>
            <a:r>
              <a:rPr lang="en-US" dirty="0"/>
              <a:t>Super class and sub class having same name for methods.</a:t>
            </a:r>
            <a:endParaRPr lang="en-IN" dirty="0"/>
          </a:p>
        </p:txBody>
      </p:sp>
      <p:sp>
        <p:nvSpPr>
          <p:cNvPr id="4" name="Rectangle 3">
            <a:extLst>
              <a:ext uri="{FF2B5EF4-FFF2-40B4-BE49-F238E27FC236}">
                <a16:creationId xmlns:a16="http://schemas.microsoft.com/office/drawing/2014/main" id="{98DBE0FE-7F14-0631-3CFD-65DD3DFA5821}"/>
              </a:ext>
            </a:extLst>
          </p:cNvPr>
          <p:cNvSpPr/>
          <p:nvPr/>
        </p:nvSpPr>
        <p:spPr>
          <a:xfrm>
            <a:off x="4572000" y="2533261"/>
            <a:ext cx="1670180" cy="12736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 A</a:t>
            </a:r>
          </a:p>
          <a:p>
            <a:pPr algn="ctr"/>
            <a:endParaRPr lang="en-US" dirty="0"/>
          </a:p>
          <a:p>
            <a:pPr algn="ctr"/>
            <a:r>
              <a:rPr lang="en-US" dirty="0"/>
              <a:t>Display()</a:t>
            </a:r>
            <a:endParaRPr lang="en-IN" dirty="0"/>
          </a:p>
        </p:txBody>
      </p:sp>
      <p:sp>
        <p:nvSpPr>
          <p:cNvPr id="5" name="Rectangle 4">
            <a:extLst>
              <a:ext uri="{FF2B5EF4-FFF2-40B4-BE49-F238E27FC236}">
                <a16:creationId xmlns:a16="http://schemas.microsoft.com/office/drawing/2014/main" id="{DBBE2F28-DFBF-624D-1F7D-9F32296E26D9}"/>
              </a:ext>
            </a:extLst>
          </p:cNvPr>
          <p:cNvSpPr/>
          <p:nvPr/>
        </p:nvSpPr>
        <p:spPr>
          <a:xfrm>
            <a:off x="4572000" y="4721290"/>
            <a:ext cx="1670180" cy="1455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 B</a:t>
            </a:r>
          </a:p>
          <a:p>
            <a:pPr algn="ctr"/>
            <a:endParaRPr lang="en-US" dirty="0"/>
          </a:p>
          <a:p>
            <a:pPr algn="ctr"/>
            <a:r>
              <a:rPr lang="en-US" dirty="0"/>
              <a:t>Display()</a:t>
            </a:r>
            <a:endParaRPr lang="en-IN" dirty="0"/>
          </a:p>
        </p:txBody>
      </p:sp>
      <p:cxnSp>
        <p:nvCxnSpPr>
          <p:cNvPr id="7" name="Straight Arrow Connector 6">
            <a:extLst>
              <a:ext uri="{FF2B5EF4-FFF2-40B4-BE49-F238E27FC236}">
                <a16:creationId xmlns:a16="http://schemas.microsoft.com/office/drawing/2014/main" id="{4CD303C5-AED9-45BD-0AD7-ABC9FD400375}"/>
              </a:ext>
            </a:extLst>
          </p:cNvPr>
          <p:cNvCxnSpPr/>
          <p:nvPr/>
        </p:nvCxnSpPr>
        <p:spPr>
          <a:xfrm>
            <a:off x="5421086" y="380689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39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B292-DB22-6EB0-3CA0-40DA697C0A7A}"/>
              </a:ext>
            </a:extLst>
          </p:cNvPr>
          <p:cNvSpPr>
            <a:spLocks noGrp="1"/>
          </p:cNvSpPr>
          <p:nvPr>
            <p:ph type="title"/>
          </p:nvPr>
        </p:nvSpPr>
        <p:spPr>
          <a:xfrm>
            <a:off x="838200" y="365125"/>
            <a:ext cx="10515600" cy="857185"/>
          </a:xfrm>
        </p:spPr>
        <p:txBody>
          <a:bodyPr/>
          <a:lstStyle/>
          <a:p>
            <a:r>
              <a:rPr lang="en-US" b="1" dirty="0">
                <a:solidFill>
                  <a:srgbClr val="FF0000"/>
                </a:solidFill>
              </a:rPr>
              <a:t>Method overriding</a:t>
            </a:r>
            <a:endParaRPr lang="en-IN" b="1" dirty="0">
              <a:solidFill>
                <a:srgbClr val="FF0000"/>
              </a:solidFill>
            </a:endParaRPr>
          </a:p>
        </p:txBody>
      </p:sp>
      <p:pic>
        <p:nvPicPr>
          <p:cNvPr id="5" name="Content Placeholder 4">
            <a:extLst>
              <a:ext uri="{FF2B5EF4-FFF2-40B4-BE49-F238E27FC236}">
                <a16:creationId xmlns:a16="http://schemas.microsoft.com/office/drawing/2014/main" id="{B5009353-EA0F-0CC5-D36B-B6A06A6C40A8}"/>
              </a:ext>
            </a:extLst>
          </p:cNvPr>
          <p:cNvPicPr>
            <a:picLocks noGrp="1" noChangeAspect="1"/>
          </p:cNvPicPr>
          <p:nvPr>
            <p:ph idx="1"/>
          </p:nvPr>
        </p:nvPicPr>
        <p:blipFill>
          <a:blip r:embed="rId2"/>
          <a:stretch>
            <a:fillRect/>
          </a:stretch>
        </p:blipFill>
        <p:spPr>
          <a:xfrm>
            <a:off x="671804" y="1138087"/>
            <a:ext cx="9928433" cy="5354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649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7F656-8B3E-AAAE-2AEC-D136C5E17E61}"/>
              </a:ext>
            </a:extLst>
          </p:cNvPr>
          <p:cNvSpPr>
            <a:spLocks noGrp="1"/>
          </p:cNvSpPr>
          <p:nvPr>
            <p:ph idx="1"/>
          </p:nvPr>
        </p:nvSpPr>
        <p:spPr>
          <a:xfrm>
            <a:off x="838200" y="681135"/>
            <a:ext cx="10515600" cy="5495828"/>
          </a:xfrm>
        </p:spPr>
        <p:txBody>
          <a:bodyPr/>
          <a:lstStyle/>
          <a:p>
            <a:r>
              <a:rPr lang="en-US" b="0" i="0" dirty="0">
                <a:solidFill>
                  <a:srgbClr val="202124"/>
                </a:solidFill>
                <a:effectLst/>
                <a:latin typeface="Google Sans"/>
              </a:rPr>
              <a:t> @Override annotation </a:t>
            </a:r>
            <a:r>
              <a:rPr lang="en-US" b="0" i="0" dirty="0">
                <a:solidFill>
                  <a:srgbClr val="040C28"/>
                </a:solidFill>
                <a:effectLst/>
                <a:latin typeface="Google Sans"/>
              </a:rPr>
              <a:t>specifies the compiler that the method after this annotation overrides the method of the superclass</a:t>
            </a:r>
            <a:r>
              <a:rPr lang="en-US" b="0" i="0" dirty="0">
                <a:solidFill>
                  <a:srgbClr val="202124"/>
                </a:solidFill>
                <a:effectLst/>
                <a:latin typeface="Google Sans"/>
              </a:rPr>
              <a:t>. </a:t>
            </a:r>
          </a:p>
          <a:p>
            <a:r>
              <a:rPr lang="en-US" b="0" i="0" dirty="0">
                <a:solidFill>
                  <a:srgbClr val="202124"/>
                </a:solidFill>
                <a:effectLst/>
                <a:latin typeface="Google Sans"/>
              </a:rPr>
              <a:t>It is not mandatory to use @Override .</a:t>
            </a:r>
          </a:p>
          <a:p>
            <a:endParaRPr lang="en-US" b="0" i="0" dirty="0">
              <a:solidFill>
                <a:srgbClr val="202124"/>
              </a:solidFill>
              <a:effectLst/>
              <a:latin typeface="Google Sans"/>
            </a:endParaRPr>
          </a:p>
          <a:p>
            <a:pPr marL="0" indent="0">
              <a:buNone/>
            </a:pPr>
            <a:endParaRPr lang="en-US" b="0" i="0" dirty="0">
              <a:solidFill>
                <a:srgbClr val="202124"/>
              </a:solidFill>
              <a:effectLst/>
              <a:latin typeface="Google Sans"/>
            </a:endParaRPr>
          </a:p>
          <a:p>
            <a:pPr marL="0" indent="0">
              <a:buNone/>
            </a:pPr>
            <a:endParaRPr lang="en-US" b="0" i="0" dirty="0">
              <a:solidFill>
                <a:srgbClr val="202124"/>
              </a:solidFill>
              <a:effectLst/>
              <a:latin typeface="Google Sans"/>
            </a:endParaRPr>
          </a:p>
          <a:p>
            <a:r>
              <a:rPr lang="en-US" b="0" i="0" dirty="0">
                <a:solidFill>
                  <a:srgbClr val="4D5156"/>
                </a:solidFill>
                <a:effectLst/>
                <a:latin typeface="Google Sans"/>
              </a:rPr>
              <a:t>Runtime polymorphism, also known as the Dynamic Method Dispatch, is a process that resolves a call to an overridden method at runtime. The process involves the use of the reference variable of a superclass to call for an overridden method.</a:t>
            </a:r>
            <a:endParaRPr lang="en-IN" dirty="0"/>
          </a:p>
        </p:txBody>
      </p:sp>
    </p:spTree>
    <p:extLst>
      <p:ext uri="{BB962C8B-B14F-4D97-AF65-F5344CB8AC3E}">
        <p14:creationId xmlns:p14="http://schemas.microsoft.com/office/powerpoint/2010/main" val="232729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9B62-A83C-D636-7C82-BF5980A1CBE4}"/>
              </a:ext>
            </a:extLst>
          </p:cNvPr>
          <p:cNvSpPr>
            <a:spLocks noGrp="1"/>
          </p:cNvSpPr>
          <p:nvPr>
            <p:ph type="title"/>
          </p:nvPr>
        </p:nvSpPr>
        <p:spPr/>
        <p:txBody>
          <a:bodyPr/>
          <a:lstStyle/>
          <a:p>
            <a:r>
              <a:rPr lang="en-US" dirty="0"/>
              <a:t>Final keyword</a:t>
            </a:r>
            <a:endParaRPr lang="en-IN" dirty="0"/>
          </a:p>
        </p:txBody>
      </p:sp>
      <p:sp>
        <p:nvSpPr>
          <p:cNvPr id="3" name="Content Placeholder 2">
            <a:extLst>
              <a:ext uri="{FF2B5EF4-FFF2-40B4-BE49-F238E27FC236}">
                <a16:creationId xmlns:a16="http://schemas.microsoft.com/office/drawing/2014/main" id="{0A30A6D4-F997-3F16-6A38-9BB567A33C1A}"/>
              </a:ext>
            </a:extLst>
          </p:cNvPr>
          <p:cNvSpPr>
            <a:spLocks noGrp="1"/>
          </p:cNvSpPr>
          <p:nvPr>
            <p:ph idx="1"/>
          </p:nvPr>
        </p:nvSpPr>
        <p:spPr/>
        <p:txBody>
          <a:bodyPr/>
          <a:lstStyle/>
          <a:p>
            <a:r>
              <a:rPr lang="en-US" dirty="0"/>
              <a:t>We can use final keyword-with variables, methods and class.</a:t>
            </a:r>
          </a:p>
          <a:p>
            <a:r>
              <a:rPr lang="en-US" dirty="0"/>
              <a:t>If we create any variable as final, it becomes constant, we can not change value of final variable.</a:t>
            </a:r>
          </a:p>
          <a:p>
            <a:r>
              <a:rPr lang="en-US" dirty="0"/>
              <a:t>If we create any method as final, we can not override it.</a:t>
            </a:r>
          </a:p>
          <a:p>
            <a:r>
              <a:rPr lang="en-US" dirty="0"/>
              <a:t>If we create any class as final, we can not extend it or inherit it.</a:t>
            </a:r>
            <a:endParaRPr lang="en-IN" dirty="0"/>
          </a:p>
        </p:txBody>
      </p:sp>
    </p:spTree>
    <p:extLst>
      <p:ext uri="{BB962C8B-B14F-4D97-AF65-F5344CB8AC3E}">
        <p14:creationId xmlns:p14="http://schemas.microsoft.com/office/powerpoint/2010/main" val="106755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56EB-3755-C937-6FAB-6CD9D20F41F9}"/>
              </a:ext>
            </a:extLst>
          </p:cNvPr>
          <p:cNvSpPr>
            <a:spLocks noGrp="1"/>
          </p:cNvSpPr>
          <p:nvPr>
            <p:ph type="title"/>
          </p:nvPr>
        </p:nvSpPr>
        <p:spPr>
          <a:xfrm>
            <a:off x="838200" y="365126"/>
            <a:ext cx="10515600" cy="530614"/>
          </a:xfrm>
        </p:spPr>
        <p:txBody>
          <a:bodyPr>
            <a:normAutofit fontScale="90000"/>
          </a:bodyPr>
          <a:lstStyle/>
          <a:p>
            <a:pPr algn="ctr"/>
            <a:r>
              <a:rPr lang="en-US" b="1" dirty="0">
                <a:solidFill>
                  <a:srgbClr val="FF0000"/>
                </a:solidFill>
              </a:rPr>
              <a:t>Inheritance</a:t>
            </a:r>
            <a:endParaRPr lang="en-IN" b="1" dirty="0">
              <a:solidFill>
                <a:srgbClr val="FF0000"/>
              </a:solidFill>
            </a:endParaRPr>
          </a:p>
        </p:txBody>
      </p:sp>
      <p:pic>
        <p:nvPicPr>
          <p:cNvPr id="1026" name="Picture 2" descr="Java – Inheritance – Connect2Compute">
            <a:extLst>
              <a:ext uri="{FF2B5EF4-FFF2-40B4-BE49-F238E27FC236}">
                <a16:creationId xmlns:a16="http://schemas.microsoft.com/office/drawing/2014/main" id="{092E5EC6-9700-C18E-872D-2925E33B22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8771" y="1017038"/>
            <a:ext cx="10515600" cy="5867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35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al keyword in Java - javatpoint">
            <a:extLst>
              <a:ext uri="{FF2B5EF4-FFF2-40B4-BE49-F238E27FC236}">
                <a16:creationId xmlns:a16="http://schemas.microsoft.com/office/drawing/2014/main" id="{B989E84F-E339-DD36-9DAF-2A38879B3E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6751" y="839756"/>
            <a:ext cx="6774025" cy="445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19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26E1-7D3A-C701-2D6B-EDB8F0D62848}"/>
              </a:ext>
            </a:extLst>
          </p:cNvPr>
          <p:cNvSpPr>
            <a:spLocks noGrp="1"/>
          </p:cNvSpPr>
          <p:nvPr>
            <p:ph type="title"/>
          </p:nvPr>
        </p:nvSpPr>
        <p:spPr/>
        <p:txBody>
          <a:bodyPr/>
          <a:lstStyle/>
          <a:p>
            <a:r>
              <a:rPr lang="en-US" b="1" dirty="0">
                <a:solidFill>
                  <a:srgbClr val="FF0000"/>
                </a:solidFill>
              </a:rPr>
              <a:t>this keyword in java</a:t>
            </a:r>
            <a:endParaRPr lang="en-IN" b="1" dirty="0">
              <a:solidFill>
                <a:srgbClr val="FF0000"/>
              </a:solidFill>
            </a:endParaRPr>
          </a:p>
        </p:txBody>
      </p:sp>
      <p:sp>
        <p:nvSpPr>
          <p:cNvPr id="3" name="Content Placeholder 2">
            <a:extLst>
              <a:ext uri="{FF2B5EF4-FFF2-40B4-BE49-F238E27FC236}">
                <a16:creationId xmlns:a16="http://schemas.microsoft.com/office/drawing/2014/main" id="{D73761D3-F721-0DFB-0A0F-0866C3BD5902}"/>
              </a:ext>
            </a:extLst>
          </p:cNvPr>
          <p:cNvSpPr>
            <a:spLocks noGrp="1"/>
          </p:cNvSpPr>
          <p:nvPr>
            <p:ph idx="1"/>
          </p:nvPr>
        </p:nvSpPr>
        <p:spPr/>
        <p:txBody>
          <a:bodyPr/>
          <a:lstStyle/>
          <a:p>
            <a:r>
              <a:rPr lang="en-US" dirty="0"/>
              <a:t>This represents instance variables of current object.</a:t>
            </a:r>
            <a:endParaRPr lang="en-IN" dirty="0"/>
          </a:p>
        </p:txBody>
      </p:sp>
    </p:spTree>
    <p:extLst>
      <p:ext uri="{BB962C8B-B14F-4D97-AF65-F5344CB8AC3E}">
        <p14:creationId xmlns:p14="http://schemas.microsoft.com/office/powerpoint/2010/main" val="2971773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93BD-98F2-9C3E-61CD-1DADDDB1EC6C}"/>
              </a:ext>
            </a:extLst>
          </p:cNvPr>
          <p:cNvSpPr>
            <a:spLocks noGrp="1"/>
          </p:cNvSpPr>
          <p:nvPr>
            <p:ph type="title"/>
          </p:nvPr>
        </p:nvSpPr>
        <p:spPr/>
        <p:txBody>
          <a:bodyPr/>
          <a:lstStyle/>
          <a:p>
            <a:r>
              <a:rPr lang="en-US" dirty="0"/>
              <a:t>Interfaces</a:t>
            </a:r>
            <a:endParaRPr lang="en-IN" dirty="0"/>
          </a:p>
        </p:txBody>
      </p:sp>
      <p:sp>
        <p:nvSpPr>
          <p:cNvPr id="3" name="Content Placeholder 2">
            <a:extLst>
              <a:ext uri="{FF2B5EF4-FFF2-40B4-BE49-F238E27FC236}">
                <a16:creationId xmlns:a16="http://schemas.microsoft.com/office/drawing/2014/main" id="{F6ACFE0D-EF3B-8666-35D3-F019D14792CF}"/>
              </a:ext>
            </a:extLst>
          </p:cNvPr>
          <p:cNvSpPr>
            <a:spLocks noGrp="1"/>
          </p:cNvSpPr>
          <p:nvPr>
            <p:ph idx="1"/>
          </p:nvPr>
        </p:nvSpPr>
        <p:spPr/>
        <p:txBody>
          <a:bodyPr/>
          <a:lstStyle/>
          <a:p>
            <a:r>
              <a:rPr lang="en-US" dirty="0"/>
              <a:t>Used to achieve multiple inheritance.</a:t>
            </a:r>
          </a:p>
          <a:p>
            <a:r>
              <a:rPr lang="en-US" dirty="0"/>
              <a:t>Interface is not a class.</a:t>
            </a:r>
          </a:p>
          <a:p>
            <a:r>
              <a:rPr lang="en-US" dirty="0"/>
              <a:t>Use keywords-interface, implements</a:t>
            </a:r>
          </a:p>
          <a:p>
            <a:r>
              <a:rPr lang="en-US" dirty="0"/>
              <a:t>In the interfaces we can only have a abstract method.</a:t>
            </a:r>
          </a:p>
          <a:p>
            <a:r>
              <a:rPr lang="en-US" dirty="0"/>
              <a:t>All the methods are by default abstract public.</a:t>
            </a:r>
          </a:p>
          <a:p>
            <a:r>
              <a:rPr lang="en-US" dirty="0"/>
              <a:t>We can not create object of interfaces.</a:t>
            </a:r>
          </a:p>
          <a:p>
            <a:r>
              <a:rPr lang="en-US" dirty="0"/>
              <a:t>all the variables in interface are final and static</a:t>
            </a:r>
            <a:endParaRPr lang="en-IN" dirty="0"/>
          </a:p>
        </p:txBody>
      </p:sp>
    </p:spTree>
    <p:extLst>
      <p:ext uri="{BB962C8B-B14F-4D97-AF65-F5344CB8AC3E}">
        <p14:creationId xmlns:p14="http://schemas.microsoft.com/office/powerpoint/2010/main" val="3042550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9AC9-5189-B351-FB52-1C2825E08990}"/>
              </a:ext>
            </a:extLst>
          </p:cNvPr>
          <p:cNvSpPr>
            <a:spLocks noGrp="1"/>
          </p:cNvSpPr>
          <p:nvPr>
            <p:ph type="title"/>
          </p:nvPr>
        </p:nvSpPr>
        <p:spPr/>
        <p:txBody>
          <a:bodyPr/>
          <a:lstStyle/>
          <a:p>
            <a:r>
              <a:rPr lang="en-US" dirty="0"/>
              <a:t>Need for an interfaces</a:t>
            </a:r>
            <a:endParaRPr lang="en-IN" dirty="0"/>
          </a:p>
        </p:txBody>
      </p:sp>
      <p:sp>
        <p:nvSpPr>
          <p:cNvPr id="3" name="Content Placeholder 2">
            <a:extLst>
              <a:ext uri="{FF2B5EF4-FFF2-40B4-BE49-F238E27FC236}">
                <a16:creationId xmlns:a16="http://schemas.microsoft.com/office/drawing/2014/main" id="{28CA2F14-EEA3-17FC-8FD9-BC01ABC9639F}"/>
              </a:ext>
            </a:extLst>
          </p:cNvPr>
          <p:cNvSpPr>
            <a:spLocks noGrp="1"/>
          </p:cNvSpPr>
          <p:nvPr>
            <p:ph idx="1"/>
          </p:nvPr>
        </p:nvSpPr>
        <p:spPr/>
        <p:txBody>
          <a:bodyPr/>
          <a:lstStyle/>
          <a:p>
            <a:r>
              <a:rPr lang="en-US" b="0" i="0" dirty="0">
                <a:solidFill>
                  <a:srgbClr val="4D5156"/>
                </a:solidFill>
                <a:effectLst/>
                <a:latin typeface="Google Sans"/>
              </a:rPr>
              <a:t>an interface can be defined as a container that stores the signatures of the methods to be implemented in the code segment.</a:t>
            </a:r>
          </a:p>
          <a:p>
            <a:r>
              <a:rPr lang="en-US" b="0" i="0" dirty="0">
                <a:solidFill>
                  <a:srgbClr val="4D5156"/>
                </a:solidFill>
                <a:effectLst/>
                <a:latin typeface="Google Sans"/>
              </a:rPr>
              <a:t> It improves the levels of </a:t>
            </a:r>
            <a:r>
              <a:rPr lang="en-US" b="0" i="0" dirty="0" err="1">
                <a:solidFill>
                  <a:srgbClr val="4D5156"/>
                </a:solidFill>
                <a:effectLst/>
                <a:latin typeface="Google Sans"/>
              </a:rPr>
              <a:t>Abstraction,by</a:t>
            </a:r>
            <a:r>
              <a:rPr lang="en-US" b="0" i="0" dirty="0">
                <a:solidFill>
                  <a:srgbClr val="4D5156"/>
                </a:solidFill>
                <a:effectLst/>
                <a:latin typeface="Google Sans"/>
              </a:rPr>
              <a:t> providing abstract layers.</a:t>
            </a:r>
            <a:endParaRPr lang="en-IN" dirty="0"/>
          </a:p>
        </p:txBody>
      </p:sp>
    </p:spTree>
    <p:extLst>
      <p:ext uri="{BB962C8B-B14F-4D97-AF65-F5344CB8AC3E}">
        <p14:creationId xmlns:p14="http://schemas.microsoft.com/office/powerpoint/2010/main" val="731474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67C85-16C3-D2A1-C7CD-2C45FEDDFDC0}"/>
              </a:ext>
            </a:extLst>
          </p:cNvPr>
          <p:cNvSpPr>
            <a:spLocks noGrp="1"/>
          </p:cNvSpPr>
          <p:nvPr>
            <p:ph idx="1"/>
          </p:nvPr>
        </p:nvSpPr>
        <p:spPr>
          <a:xfrm>
            <a:off x="838200" y="951722"/>
            <a:ext cx="10515600" cy="5225241"/>
          </a:xfrm>
        </p:spPr>
        <p:txBody>
          <a:bodyPr/>
          <a:lstStyle/>
          <a:p>
            <a:r>
              <a:rPr lang="en-US" dirty="0"/>
              <a:t>Class-</a:t>
            </a:r>
            <a:r>
              <a:rPr lang="en-US" dirty="0">
                <a:sym typeface="Wingdings" panose="05000000000000000000" pitchFamily="2" charset="2"/>
              </a:rPr>
              <a:t>class====extends</a:t>
            </a:r>
          </a:p>
          <a:p>
            <a:r>
              <a:rPr lang="en-US" dirty="0">
                <a:sym typeface="Wingdings" panose="05000000000000000000" pitchFamily="2" charset="2"/>
              </a:rPr>
              <a:t>Classinterface===implements</a:t>
            </a:r>
          </a:p>
          <a:p>
            <a:r>
              <a:rPr lang="en-US" dirty="0">
                <a:sym typeface="Wingdings" panose="05000000000000000000" pitchFamily="2" charset="2"/>
              </a:rPr>
              <a:t>Interface -interface===extends</a:t>
            </a:r>
          </a:p>
        </p:txBody>
      </p:sp>
      <p:pic>
        <p:nvPicPr>
          <p:cNvPr id="1026" name="Picture 2" descr="Interface in Java - Javatpoint">
            <a:extLst>
              <a:ext uri="{FF2B5EF4-FFF2-40B4-BE49-F238E27FC236}">
                <a16:creationId xmlns:a16="http://schemas.microsoft.com/office/drawing/2014/main" id="{51A47DB4-142D-F4AB-06D4-828CFFC5D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475" y="2724831"/>
            <a:ext cx="9086084" cy="345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885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2ECB-AF5F-875C-08FD-D49201F29E22}"/>
              </a:ext>
            </a:extLst>
          </p:cNvPr>
          <p:cNvSpPr>
            <a:spLocks noGrp="1"/>
          </p:cNvSpPr>
          <p:nvPr>
            <p:ph type="title"/>
          </p:nvPr>
        </p:nvSpPr>
        <p:spPr>
          <a:xfrm>
            <a:off x="838200" y="365125"/>
            <a:ext cx="10515600" cy="549275"/>
          </a:xfrm>
        </p:spPr>
        <p:txBody>
          <a:bodyPr>
            <a:normAutofit fontScale="90000"/>
          </a:bodyPr>
          <a:lstStyle/>
          <a:p>
            <a:r>
              <a:rPr lang="en-US" b="1" dirty="0">
                <a:solidFill>
                  <a:srgbClr val="FF0000"/>
                </a:solidFill>
              </a:rPr>
              <a:t>Default methods in interfaces</a:t>
            </a:r>
            <a:endParaRPr lang="en-IN" b="1" dirty="0">
              <a:solidFill>
                <a:srgbClr val="FF0000"/>
              </a:solidFill>
            </a:endParaRPr>
          </a:p>
        </p:txBody>
      </p:sp>
      <p:sp>
        <p:nvSpPr>
          <p:cNvPr id="3" name="Content Placeholder 2">
            <a:extLst>
              <a:ext uri="{FF2B5EF4-FFF2-40B4-BE49-F238E27FC236}">
                <a16:creationId xmlns:a16="http://schemas.microsoft.com/office/drawing/2014/main" id="{C4D97803-C25F-A6CE-E12C-A5374AAA1371}"/>
              </a:ext>
            </a:extLst>
          </p:cNvPr>
          <p:cNvSpPr>
            <a:spLocks noGrp="1"/>
          </p:cNvSpPr>
          <p:nvPr>
            <p:ph idx="1"/>
          </p:nvPr>
        </p:nvSpPr>
        <p:spPr>
          <a:xfrm>
            <a:off x="838200" y="1156996"/>
            <a:ext cx="10515600" cy="5430416"/>
          </a:xfrm>
        </p:spPr>
        <p:txBody>
          <a:bodyPr/>
          <a:lstStyle/>
          <a:p>
            <a:r>
              <a:rPr lang="en-US" b="0" i="0" dirty="0">
                <a:solidFill>
                  <a:srgbClr val="273239"/>
                </a:solidFill>
                <a:effectLst/>
                <a:latin typeface="Nunito" pitchFamily="2" charset="0"/>
              </a:rPr>
              <a:t>Before Java 8, interfaces could have only abstract methods.</a:t>
            </a:r>
          </a:p>
          <a:p>
            <a:r>
              <a:rPr lang="en-US" b="0" i="0" dirty="0">
                <a:solidFill>
                  <a:srgbClr val="273239"/>
                </a:solidFill>
                <a:effectLst/>
                <a:latin typeface="Nunito" pitchFamily="2" charset="0"/>
              </a:rPr>
              <a:t>So, if a new method is to be added in an interface, then its implementation code has to be provided in the class implementing the same interface. </a:t>
            </a:r>
          </a:p>
          <a:p>
            <a:pPr marL="0" indent="0">
              <a:buNone/>
            </a:pPr>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To overcome this issue, Java 8 has introduced the concept of default methods </a:t>
            </a:r>
          </a:p>
          <a:p>
            <a:r>
              <a:rPr lang="en-US" b="0" i="0" dirty="0">
                <a:solidFill>
                  <a:srgbClr val="273239"/>
                </a:solidFill>
                <a:effectLst/>
                <a:latin typeface="Nunito" pitchFamily="2" charset="0"/>
              </a:rPr>
              <a:t>which allow the interfaces to have methods with implementation without affecting the classes that implement the interface.</a:t>
            </a:r>
          </a:p>
          <a:p>
            <a:r>
              <a:rPr lang="en-US" dirty="0">
                <a:solidFill>
                  <a:srgbClr val="273239"/>
                </a:solidFill>
                <a:latin typeface="Nunito" pitchFamily="2" charset="0"/>
              </a:rPr>
              <a:t>Default methods can be override.</a:t>
            </a:r>
            <a:endParaRPr lang="en-IN" dirty="0"/>
          </a:p>
        </p:txBody>
      </p:sp>
    </p:spTree>
    <p:extLst>
      <p:ext uri="{BB962C8B-B14F-4D97-AF65-F5344CB8AC3E}">
        <p14:creationId xmlns:p14="http://schemas.microsoft.com/office/powerpoint/2010/main" val="387116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8EFB-9CA1-44C3-09F0-5FCEB7C45559}"/>
              </a:ext>
            </a:extLst>
          </p:cNvPr>
          <p:cNvSpPr>
            <a:spLocks noGrp="1"/>
          </p:cNvSpPr>
          <p:nvPr>
            <p:ph type="title"/>
          </p:nvPr>
        </p:nvSpPr>
        <p:spPr/>
        <p:txBody>
          <a:bodyPr/>
          <a:lstStyle/>
          <a:p>
            <a:r>
              <a:rPr lang="en-US" dirty="0">
                <a:solidFill>
                  <a:srgbClr val="FF0000"/>
                </a:solidFill>
              </a:rPr>
              <a:t>Static methods in interfaces</a:t>
            </a:r>
            <a:endParaRPr lang="en-IN" dirty="0">
              <a:solidFill>
                <a:srgbClr val="FF0000"/>
              </a:solidFill>
            </a:endParaRPr>
          </a:p>
        </p:txBody>
      </p:sp>
      <p:sp>
        <p:nvSpPr>
          <p:cNvPr id="3" name="Content Placeholder 2">
            <a:extLst>
              <a:ext uri="{FF2B5EF4-FFF2-40B4-BE49-F238E27FC236}">
                <a16:creationId xmlns:a16="http://schemas.microsoft.com/office/drawing/2014/main" id="{ABE7944A-5109-73CF-2B27-AD85165BB15B}"/>
              </a:ext>
            </a:extLst>
          </p:cNvPr>
          <p:cNvSpPr>
            <a:spLocks noGrp="1"/>
          </p:cNvSpPr>
          <p:nvPr>
            <p:ph idx="1"/>
          </p:nvPr>
        </p:nvSpPr>
        <p:spPr/>
        <p:txBody>
          <a:bodyPr/>
          <a:lstStyle/>
          <a:p>
            <a:r>
              <a:rPr lang="en-US" dirty="0"/>
              <a:t>These are same as default methods,but it’s implementation in child class can not be changed</a:t>
            </a:r>
          </a:p>
          <a:p>
            <a:r>
              <a:rPr lang="en-US" dirty="0"/>
              <a:t>Means static methods of the interfaces can not be override.</a:t>
            </a:r>
          </a:p>
          <a:p>
            <a:r>
              <a:rPr lang="en-US" dirty="0" err="1"/>
              <a:t>Simillar</a:t>
            </a:r>
            <a:r>
              <a:rPr lang="en-US" dirty="0"/>
              <a:t> to static methods these should also called through </a:t>
            </a:r>
            <a:r>
              <a:rPr lang="en-US" dirty="0" err="1"/>
              <a:t>interaces</a:t>
            </a:r>
            <a:r>
              <a:rPr lang="en-US" dirty="0"/>
              <a:t> names.</a:t>
            </a:r>
            <a:endParaRPr lang="en-IN" dirty="0"/>
          </a:p>
        </p:txBody>
      </p:sp>
    </p:spTree>
    <p:extLst>
      <p:ext uri="{BB962C8B-B14F-4D97-AF65-F5344CB8AC3E}">
        <p14:creationId xmlns:p14="http://schemas.microsoft.com/office/powerpoint/2010/main" val="972849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DD9D-6F1E-CB02-10FC-32CA1349CD08}"/>
              </a:ext>
            </a:extLst>
          </p:cNvPr>
          <p:cNvSpPr>
            <a:spLocks noGrp="1"/>
          </p:cNvSpPr>
          <p:nvPr>
            <p:ph type="title"/>
          </p:nvPr>
        </p:nvSpPr>
        <p:spPr/>
        <p:txBody>
          <a:bodyPr/>
          <a:lstStyle/>
          <a:p>
            <a:r>
              <a:rPr lang="en-US" dirty="0"/>
              <a:t>Why we need?</a:t>
            </a:r>
            <a:endParaRPr lang="en-IN" dirty="0"/>
          </a:p>
        </p:txBody>
      </p:sp>
      <p:sp>
        <p:nvSpPr>
          <p:cNvPr id="3" name="Content Placeholder 2">
            <a:extLst>
              <a:ext uri="{FF2B5EF4-FFF2-40B4-BE49-F238E27FC236}">
                <a16:creationId xmlns:a16="http://schemas.microsoft.com/office/drawing/2014/main" id="{BCFE35E3-B796-ABDD-9C4A-D8D9AAB3EBB4}"/>
              </a:ext>
            </a:extLst>
          </p:cNvPr>
          <p:cNvSpPr>
            <a:spLocks noGrp="1"/>
          </p:cNvSpPr>
          <p:nvPr>
            <p:ph idx="1"/>
          </p:nvPr>
        </p:nvSpPr>
        <p:spPr/>
        <p:txBody>
          <a:bodyPr/>
          <a:lstStyle/>
          <a:p>
            <a:r>
              <a:rPr lang="en-US" dirty="0"/>
              <a:t>Provides security.</a:t>
            </a:r>
          </a:p>
          <a:p>
            <a:r>
              <a:rPr lang="en-US" dirty="0"/>
              <a:t>Good for providing utility methods.</a:t>
            </a:r>
            <a:endParaRPr lang="en-IN" dirty="0"/>
          </a:p>
        </p:txBody>
      </p:sp>
    </p:spTree>
    <p:extLst>
      <p:ext uri="{BB962C8B-B14F-4D97-AF65-F5344CB8AC3E}">
        <p14:creationId xmlns:p14="http://schemas.microsoft.com/office/powerpoint/2010/main" val="3527405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A32AC4-EBA5-2399-3D00-51C1CD2717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020" y="121298"/>
            <a:ext cx="9685176" cy="6055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69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57F9-48D1-412C-0E4A-67BD0322B24B}"/>
              </a:ext>
            </a:extLst>
          </p:cNvPr>
          <p:cNvSpPr>
            <a:spLocks noGrp="1"/>
          </p:cNvSpPr>
          <p:nvPr>
            <p:ph type="title"/>
          </p:nvPr>
        </p:nvSpPr>
        <p:spPr>
          <a:xfrm>
            <a:off x="838200" y="365125"/>
            <a:ext cx="10515600" cy="847855"/>
          </a:xfrm>
        </p:spPr>
        <p:txBody>
          <a:bodyPr/>
          <a:lstStyle/>
          <a:p>
            <a:r>
              <a:rPr lang="en-US" b="1" dirty="0">
                <a:solidFill>
                  <a:srgbClr val="FF0000"/>
                </a:solidFill>
              </a:rPr>
              <a:t>Nested Class</a:t>
            </a:r>
            <a:endParaRPr lang="en-IN" b="1" dirty="0">
              <a:solidFill>
                <a:srgbClr val="FF0000"/>
              </a:solidFill>
            </a:endParaRPr>
          </a:p>
        </p:txBody>
      </p:sp>
      <p:pic>
        <p:nvPicPr>
          <p:cNvPr id="5" name="Content Placeholder 4">
            <a:extLst>
              <a:ext uri="{FF2B5EF4-FFF2-40B4-BE49-F238E27FC236}">
                <a16:creationId xmlns:a16="http://schemas.microsoft.com/office/drawing/2014/main" id="{CE5066B3-4FAE-E3C4-9008-12F8073078F5}"/>
              </a:ext>
            </a:extLst>
          </p:cNvPr>
          <p:cNvPicPr>
            <a:picLocks noGrp="1" noChangeAspect="1"/>
          </p:cNvPicPr>
          <p:nvPr>
            <p:ph idx="1"/>
          </p:nvPr>
        </p:nvPicPr>
        <p:blipFill>
          <a:blip r:embed="rId2"/>
          <a:stretch>
            <a:fillRect/>
          </a:stretch>
        </p:blipFill>
        <p:spPr>
          <a:xfrm>
            <a:off x="1436914" y="1324947"/>
            <a:ext cx="8770775" cy="4450701"/>
          </a:xfrm>
        </p:spPr>
      </p:pic>
    </p:spTree>
    <p:extLst>
      <p:ext uri="{BB962C8B-B14F-4D97-AF65-F5344CB8AC3E}">
        <p14:creationId xmlns:p14="http://schemas.microsoft.com/office/powerpoint/2010/main" val="274926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3FACA-FA6C-BD62-E5D6-A3EADA548057}"/>
              </a:ext>
            </a:extLst>
          </p:cNvPr>
          <p:cNvSpPr>
            <a:spLocks noGrp="1"/>
          </p:cNvSpPr>
          <p:nvPr>
            <p:ph idx="1"/>
          </p:nvPr>
        </p:nvSpPr>
        <p:spPr>
          <a:xfrm>
            <a:off x="838200" y="559837"/>
            <a:ext cx="10515600" cy="6074228"/>
          </a:xfrm>
        </p:spPr>
        <p:txBody>
          <a:bodyPr/>
          <a:lstStyle/>
          <a:p>
            <a:r>
              <a:rPr lang="en-US" dirty="0"/>
              <a:t>Acquiring properties </a:t>
            </a:r>
          </a:p>
          <a:p>
            <a:r>
              <a:rPr lang="en-US" dirty="0"/>
              <a:t>That is accessing properties and methods.</a:t>
            </a:r>
          </a:p>
          <a:p>
            <a:r>
              <a:rPr lang="en-US" dirty="0"/>
              <a:t>Word used for inheritance is=“extends”</a:t>
            </a:r>
            <a:endParaRPr lang="en-IN" dirty="0"/>
          </a:p>
          <a:p>
            <a:endParaRPr lang="en-US" dirty="0"/>
          </a:p>
          <a:p>
            <a:pPr marL="0" indent="0">
              <a:buNone/>
            </a:pPr>
            <a:endParaRPr lang="en-IN" dirty="0"/>
          </a:p>
        </p:txBody>
      </p:sp>
      <p:sp>
        <p:nvSpPr>
          <p:cNvPr id="4" name="Rectangle 3">
            <a:extLst>
              <a:ext uri="{FF2B5EF4-FFF2-40B4-BE49-F238E27FC236}">
                <a16:creationId xmlns:a16="http://schemas.microsoft.com/office/drawing/2014/main" id="{440C1450-C03F-974E-E2E1-AE55B003AF65}"/>
              </a:ext>
            </a:extLst>
          </p:cNvPr>
          <p:cNvSpPr/>
          <p:nvPr/>
        </p:nvSpPr>
        <p:spPr>
          <a:xfrm>
            <a:off x="4889241" y="2663890"/>
            <a:ext cx="2575249" cy="15768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 class</a:t>
            </a:r>
          </a:p>
          <a:p>
            <a:pPr algn="ctr"/>
            <a:r>
              <a:rPr lang="en-US" dirty="0"/>
              <a:t>Super class</a:t>
            </a:r>
          </a:p>
          <a:p>
            <a:pPr algn="ctr"/>
            <a:r>
              <a:rPr lang="en-US" dirty="0"/>
              <a:t>Base class</a:t>
            </a:r>
            <a:endParaRPr lang="en-IN" dirty="0"/>
          </a:p>
        </p:txBody>
      </p:sp>
      <p:cxnSp>
        <p:nvCxnSpPr>
          <p:cNvPr id="6" name="Straight Arrow Connector 5">
            <a:extLst>
              <a:ext uri="{FF2B5EF4-FFF2-40B4-BE49-F238E27FC236}">
                <a16:creationId xmlns:a16="http://schemas.microsoft.com/office/drawing/2014/main" id="{4B3603F2-2A54-A060-1C95-9E1407A71924}"/>
              </a:ext>
            </a:extLst>
          </p:cNvPr>
          <p:cNvCxnSpPr>
            <a:cxnSpLocks/>
          </p:cNvCxnSpPr>
          <p:nvPr/>
        </p:nvCxnSpPr>
        <p:spPr>
          <a:xfrm>
            <a:off x="6091335" y="4240763"/>
            <a:ext cx="9330" cy="97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5BEB228-300C-1C2F-C576-D81BD92C209D}"/>
              </a:ext>
            </a:extLst>
          </p:cNvPr>
          <p:cNvSpPr/>
          <p:nvPr/>
        </p:nvSpPr>
        <p:spPr>
          <a:xfrm>
            <a:off x="4665305" y="5281127"/>
            <a:ext cx="2575249" cy="15768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Child class</a:t>
            </a:r>
          </a:p>
          <a:p>
            <a:pPr algn="ctr"/>
            <a:r>
              <a:rPr lang="en-US" dirty="0"/>
              <a:t>Sub class</a:t>
            </a:r>
          </a:p>
          <a:p>
            <a:pPr algn="ctr"/>
            <a:r>
              <a:rPr lang="en-US" dirty="0"/>
              <a:t>Derived class</a:t>
            </a:r>
            <a:endParaRPr lang="en-IN" dirty="0"/>
          </a:p>
        </p:txBody>
      </p:sp>
    </p:spTree>
    <p:extLst>
      <p:ext uri="{BB962C8B-B14F-4D97-AF65-F5344CB8AC3E}">
        <p14:creationId xmlns:p14="http://schemas.microsoft.com/office/powerpoint/2010/main" val="349334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5832-28EF-7BCA-7F48-B0404277C747}"/>
              </a:ext>
            </a:extLst>
          </p:cNvPr>
          <p:cNvSpPr>
            <a:spLocks noGrp="1"/>
          </p:cNvSpPr>
          <p:nvPr>
            <p:ph type="title"/>
          </p:nvPr>
        </p:nvSpPr>
        <p:spPr/>
        <p:txBody>
          <a:bodyPr/>
          <a:lstStyle/>
          <a:p>
            <a:r>
              <a:rPr lang="en-US" b="1" dirty="0">
                <a:solidFill>
                  <a:srgbClr val="FF0000"/>
                </a:solidFill>
              </a:rPr>
              <a:t>Inner class</a:t>
            </a:r>
            <a:endParaRPr lang="en-IN" b="1" dirty="0">
              <a:solidFill>
                <a:srgbClr val="FF0000"/>
              </a:solidFill>
            </a:endParaRPr>
          </a:p>
        </p:txBody>
      </p:sp>
      <p:sp>
        <p:nvSpPr>
          <p:cNvPr id="3" name="Content Placeholder 2">
            <a:extLst>
              <a:ext uri="{FF2B5EF4-FFF2-40B4-BE49-F238E27FC236}">
                <a16:creationId xmlns:a16="http://schemas.microsoft.com/office/drawing/2014/main" id="{0441B991-A8C3-8C8A-B043-AE2D1D7DCBB5}"/>
              </a:ext>
            </a:extLst>
          </p:cNvPr>
          <p:cNvSpPr>
            <a:spLocks noGrp="1"/>
          </p:cNvSpPr>
          <p:nvPr>
            <p:ph idx="1"/>
          </p:nvPr>
        </p:nvSpPr>
        <p:spPr/>
        <p:txBody>
          <a:bodyPr/>
          <a:lstStyle/>
          <a:p>
            <a:r>
              <a:rPr lang="en-US" dirty="0"/>
              <a:t>Static inner class</a:t>
            </a:r>
          </a:p>
          <a:p>
            <a:r>
              <a:rPr lang="en-US" dirty="0"/>
              <a:t>Non static inner class</a:t>
            </a:r>
            <a:endParaRPr lang="en-IN" dirty="0"/>
          </a:p>
        </p:txBody>
      </p:sp>
    </p:spTree>
    <p:extLst>
      <p:ext uri="{BB962C8B-B14F-4D97-AF65-F5344CB8AC3E}">
        <p14:creationId xmlns:p14="http://schemas.microsoft.com/office/powerpoint/2010/main" val="275326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
            <a:extLst>
              <a:ext uri="{FF2B5EF4-FFF2-40B4-BE49-F238E27FC236}">
                <a16:creationId xmlns:a16="http://schemas.microsoft.com/office/drawing/2014/main" id="{DAB9597E-15DF-A6DB-8A7F-733781E71C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5616" y="559837"/>
            <a:ext cx="8920066" cy="568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980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801D-C8EC-18C5-F6B5-B0E2DD89FFBF}"/>
              </a:ext>
            </a:extLst>
          </p:cNvPr>
          <p:cNvSpPr>
            <a:spLocks noGrp="1"/>
          </p:cNvSpPr>
          <p:nvPr>
            <p:ph type="title"/>
          </p:nvPr>
        </p:nvSpPr>
        <p:spPr/>
        <p:txBody>
          <a:bodyPr/>
          <a:lstStyle/>
          <a:p>
            <a:r>
              <a:rPr lang="en-US" b="1" dirty="0">
                <a:solidFill>
                  <a:srgbClr val="FF0000"/>
                </a:solidFill>
              </a:rPr>
              <a:t>Nested class</a:t>
            </a:r>
            <a:endParaRPr lang="en-IN" b="1" dirty="0">
              <a:solidFill>
                <a:srgbClr val="FF0000"/>
              </a:solidFill>
            </a:endParaRPr>
          </a:p>
        </p:txBody>
      </p:sp>
      <p:sp>
        <p:nvSpPr>
          <p:cNvPr id="3" name="Content Placeholder 2">
            <a:extLst>
              <a:ext uri="{FF2B5EF4-FFF2-40B4-BE49-F238E27FC236}">
                <a16:creationId xmlns:a16="http://schemas.microsoft.com/office/drawing/2014/main" id="{0C25147A-8D84-4D52-7C17-A1863786AC13}"/>
              </a:ext>
            </a:extLst>
          </p:cNvPr>
          <p:cNvSpPr>
            <a:spLocks noGrp="1"/>
          </p:cNvSpPr>
          <p:nvPr>
            <p:ph idx="1"/>
          </p:nvPr>
        </p:nvSpPr>
        <p:spPr/>
        <p:txBody>
          <a:bodyPr/>
          <a:lstStyle/>
          <a:p>
            <a:pPr algn="l" fontAlgn="base">
              <a:buFont typeface="+mj-lt"/>
              <a:buAutoNum type="arabicPeriod"/>
            </a:pPr>
            <a:r>
              <a:rPr lang="en-US" b="1" i="0" dirty="0">
                <a:solidFill>
                  <a:srgbClr val="273239"/>
                </a:solidFill>
                <a:effectLst/>
                <a:latin typeface="Nunito" pitchFamily="2" charset="0"/>
              </a:rPr>
              <a:t>static nested class: </a:t>
            </a:r>
            <a:r>
              <a:rPr lang="en-US" b="0" i="0" dirty="0">
                <a:solidFill>
                  <a:srgbClr val="273239"/>
                </a:solidFill>
                <a:effectLst/>
                <a:latin typeface="Nunito" pitchFamily="2" charset="0"/>
              </a:rPr>
              <a:t>Nested classes that are declared </a:t>
            </a:r>
            <a:r>
              <a:rPr lang="en-US" b="0" i="1" dirty="0">
                <a:solidFill>
                  <a:srgbClr val="273239"/>
                </a:solidFill>
                <a:effectLst/>
                <a:latin typeface="Nunito" pitchFamily="2" charset="0"/>
              </a:rPr>
              <a:t>static</a:t>
            </a:r>
            <a:r>
              <a:rPr lang="en-US" b="0" i="0" dirty="0">
                <a:solidFill>
                  <a:srgbClr val="273239"/>
                </a:solidFill>
                <a:effectLst/>
                <a:latin typeface="Nunito" pitchFamily="2" charset="0"/>
              </a:rPr>
              <a:t> are called static nested classes.</a:t>
            </a:r>
          </a:p>
          <a:p>
            <a:pPr marL="0" indent="0" algn="l" fontAlgn="base">
              <a:buNone/>
            </a:pPr>
            <a:endParaRPr lang="en-US" b="0" i="0" dirty="0">
              <a:solidFill>
                <a:srgbClr val="273239"/>
              </a:solidFill>
              <a:effectLst/>
              <a:latin typeface="Nunito" pitchFamily="2" charset="0"/>
            </a:endParaRPr>
          </a:p>
          <a:p>
            <a:pPr algn="l" fontAlgn="base">
              <a:buFont typeface="+mj-lt"/>
              <a:buAutoNum type="arabicPeriod" startAt="2"/>
            </a:pPr>
            <a:r>
              <a:rPr lang="en-US" b="1" i="0" dirty="0">
                <a:solidFill>
                  <a:srgbClr val="273239"/>
                </a:solidFill>
                <a:effectLst/>
                <a:latin typeface="Nunito" pitchFamily="2" charset="0"/>
              </a:rPr>
              <a:t>inner class: </a:t>
            </a:r>
            <a:r>
              <a:rPr lang="en-US" b="0" i="0" dirty="0">
                <a:solidFill>
                  <a:srgbClr val="273239"/>
                </a:solidFill>
                <a:effectLst/>
                <a:latin typeface="Nunito" pitchFamily="2" charset="0"/>
              </a:rPr>
              <a:t>An inner class is a non-static nested class.</a:t>
            </a:r>
          </a:p>
          <a:p>
            <a:pPr marL="0" indent="0" algn="l" fontAlgn="base">
              <a:buNone/>
            </a:pPr>
            <a:r>
              <a:rPr lang="en-US" dirty="0">
                <a:solidFill>
                  <a:srgbClr val="273239"/>
                </a:solidFill>
                <a:latin typeface="Nunito" pitchFamily="2" charset="0"/>
              </a:rPr>
              <a:t>2.1-Anonymous class</a:t>
            </a:r>
          </a:p>
          <a:p>
            <a:pPr marL="0" indent="0" algn="l" fontAlgn="base">
              <a:buNone/>
            </a:pPr>
            <a:r>
              <a:rPr lang="en-US" b="0" i="0" dirty="0">
                <a:solidFill>
                  <a:srgbClr val="273239"/>
                </a:solidFill>
                <a:effectLst/>
                <a:latin typeface="Nunito" pitchFamily="2" charset="0"/>
              </a:rPr>
              <a:t>2.2-Local class</a:t>
            </a:r>
          </a:p>
          <a:p>
            <a:pPr marL="0" indent="0">
              <a:buNone/>
            </a:pPr>
            <a:endParaRPr lang="en-IN" dirty="0"/>
          </a:p>
        </p:txBody>
      </p:sp>
    </p:spTree>
    <p:extLst>
      <p:ext uri="{BB962C8B-B14F-4D97-AF65-F5344CB8AC3E}">
        <p14:creationId xmlns:p14="http://schemas.microsoft.com/office/powerpoint/2010/main" val="1008769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C0E4-F138-9CB5-597B-B05977F97241}"/>
              </a:ext>
            </a:extLst>
          </p:cNvPr>
          <p:cNvSpPr>
            <a:spLocks noGrp="1"/>
          </p:cNvSpPr>
          <p:nvPr>
            <p:ph type="title"/>
          </p:nvPr>
        </p:nvSpPr>
        <p:spPr>
          <a:xfrm>
            <a:off x="838200" y="365125"/>
            <a:ext cx="10515600" cy="577267"/>
          </a:xfrm>
        </p:spPr>
        <p:txBody>
          <a:bodyPr>
            <a:normAutofit fontScale="90000"/>
          </a:bodyPr>
          <a:lstStyle/>
          <a:p>
            <a:r>
              <a:rPr lang="en-US" b="1" dirty="0">
                <a:solidFill>
                  <a:srgbClr val="FF0000"/>
                </a:solidFill>
              </a:rPr>
              <a:t>Anonymous class</a:t>
            </a:r>
            <a:endParaRPr lang="en-IN" b="1" dirty="0">
              <a:solidFill>
                <a:srgbClr val="FF0000"/>
              </a:solidFill>
            </a:endParaRPr>
          </a:p>
        </p:txBody>
      </p:sp>
      <p:sp>
        <p:nvSpPr>
          <p:cNvPr id="3" name="Content Placeholder 2">
            <a:extLst>
              <a:ext uri="{FF2B5EF4-FFF2-40B4-BE49-F238E27FC236}">
                <a16:creationId xmlns:a16="http://schemas.microsoft.com/office/drawing/2014/main" id="{4A42717B-5D8D-5CAC-ABCC-0D07E64FF6DF}"/>
              </a:ext>
            </a:extLst>
          </p:cNvPr>
          <p:cNvSpPr>
            <a:spLocks noGrp="1"/>
          </p:cNvSpPr>
          <p:nvPr>
            <p:ph idx="1"/>
          </p:nvPr>
        </p:nvSpPr>
        <p:spPr>
          <a:xfrm>
            <a:off x="838200" y="1268963"/>
            <a:ext cx="10515600" cy="5223912"/>
          </a:xfrm>
        </p:spPr>
        <p:txBody>
          <a:bodyPr>
            <a:normAutofit/>
          </a:bodyPr>
          <a:lstStyle/>
          <a:p>
            <a:pPr algn="just"/>
            <a:r>
              <a:rPr lang="en-US" b="0" i="0" dirty="0">
                <a:solidFill>
                  <a:srgbClr val="333333"/>
                </a:solidFill>
                <a:effectLst/>
                <a:latin typeface="inter-regular"/>
              </a:rPr>
              <a:t>Java anonymous inner class is an inner class without a name and for which only a single object is created. An anonymous inner class can be useful when making an instance of an object with certain "extras" such as overloading methods of a class or interface, without having to actually subclass a class.</a:t>
            </a:r>
          </a:p>
          <a:p>
            <a:pPr algn="just"/>
            <a:r>
              <a:rPr lang="en-US" b="0" i="0" dirty="0">
                <a:solidFill>
                  <a:srgbClr val="333333"/>
                </a:solidFill>
                <a:effectLst/>
                <a:latin typeface="inter-regular"/>
              </a:rPr>
              <a:t>In simple words, a class that has no name is known as an anonymous inner class in Java. It should be used if you have to override a method of class or interface. Java Anonymous inner class can be created in two ways:</a:t>
            </a:r>
          </a:p>
          <a:p>
            <a:pPr algn="just">
              <a:buFont typeface="+mj-lt"/>
              <a:buAutoNum type="arabicPeriod"/>
            </a:pPr>
            <a:r>
              <a:rPr lang="en-US" b="0" i="0" dirty="0">
                <a:solidFill>
                  <a:srgbClr val="000000"/>
                </a:solidFill>
                <a:effectLst/>
                <a:latin typeface="inter-regular"/>
              </a:rPr>
              <a:t>Class (may be abstract or concrete).</a:t>
            </a:r>
          </a:p>
          <a:p>
            <a:pPr algn="just">
              <a:buFont typeface="+mj-lt"/>
              <a:buAutoNum type="arabicPeriod"/>
            </a:pPr>
            <a:r>
              <a:rPr lang="en-US" b="0" i="0" dirty="0">
                <a:solidFill>
                  <a:srgbClr val="000000"/>
                </a:solidFill>
                <a:effectLst/>
                <a:latin typeface="inter-regular"/>
              </a:rPr>
              <a:t>Interface</a:t>
            </a:r>
          </a:p>
          <a:p>
            <a:endParaRPr lang="en-IN" dirty="0"/>
          </a:p>
        </p:txBody>
      </p:sp>
    </p:spTree>
    <p:extLst>
      <p:ext uri="{BB962C8B-B14F-4D97-AF65-F5344CB8AC3E}">
        <p14:creationId xmlns:p14="http://schemas.microsoft.com/office/powerpoint/2010/main" val="2665365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DC1A-9F7C-6E16-9D01-7B41D25E68A0}"/>
              </a:ext>
            </a:extLst>
          </p:cNvPr>
          <p:cNvSpPr>
            <a:spLocks noGrp="1"/>
          </p:cNvSpPr>
          <p:nvPr>
            <p:ph type="title"/>
          </p:nvPr>
        </p:nvSpPr>
        <p:spPr/>
        <p:txBody>
          <a:bodyPr/>
          <a:lstStyle/>
          <a:p>
            <a:r>
              <a:rPr lang="en-IN" b="1" i="0" dirty="0">
                <a:solidFill>
                  <a:srgbClr val="FF0000"/>
                </a:solidFill>
                <a:effectLst/>
                <a:latin typeface="erdana"/>
              </a:rPr>
              <a:t>Java Local inner class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80F2767-DD82-B653-04DE-54816E46FD7A}"/>
              </a:ext>
            </a:extLst>
          </p:cNvPr>
          <p:cNvSpPr>
            <a:spLocks noGrp="1"/>
          </p:cNvSpPr>
          <p:nvPr>
            <p:ph idx="1"/>
          </p:nvPr>
        </p:nvSpPr>
        <p:spPr>
          <a:xfrm>
            <a:off x="838200" y="1175656"/>
            <a:ext cx="10515600" cy="5467739"/>
          </a:xfrm>
        </p:spPr>
        <p:txBody>
          <a:bodyPr>
            <a:normAutofit/>
          </a:bodyPr>
          <a:lstStyle/>
          <a:p>
            <a:pPr algn="just"/>
            <a:r>
              <a:rPr lang="en-US" b="0" i="0" dirty="0">
                <a:solidFill>
                  <a:srgbClr val="333333"/>
                </a:solidFill>
                <a:effectLst/>
                <a:latin typeface="inter-regular"/>
              </a:rPr>
              <a:t>A class i.e., created inside a method, is called local inner class in java. Local Inner Classes are the inner classes that are defined inside a block. </a:t>
            </a:r>
          </a:p>
          <a:p>
            <a:pPr algn="just"/>
            <a:r>
              <a:rPr lang="en-US" b="0" i="0" dirty="0">
                <a:solidFill>
                  <a:srgbClr val="333333"/>
                </a:solidFill>
                <a:effectLst/>
                <a:latin typeface="inter-regular"/>
              </a:rPr>
              <a:t>Generally, this block is a method body. Sometimes this block can be a for loop, or an if clause. Local Inner classes are not a member of any enclosing classes. </a:t>
            </a:r>
          </a:p>
          <a:p>
            <a:pPr algn="just"/>
            <a:r>
              <a:rPr lang="en-US" b="0" i="0" dirty="0">
                <a:solidFill>
                  <a:srgbClr val="333333"/>
                </a:solidFill>
                <a:effectLst/>
                <a:latin typeface="inter-regular"/>
              </a:rPr>
              <a:t>They belong to the block they are defined within, due to which local inner classes cannot have any access modifiers associated with them. However, they can be marked as final or abstract. These classes have access to the fields of the class enclosing it.</a:t>
            </a:r>
          </a:p>
          <a:p>
            <a:pPr algn="just"/>
            <a:r>
              <a:rPr lang="en-US" b="0" i="0" dirty="0">
                <a:solidFill>
                  <a:srgbClr val="333333"/>
                </a:solidFill>
                <a:effectLst/>
                <a:latin typeface="inter-regular"/>
              </a:rPr>
              <a:t>If you want to invoke the methods of the local inner class, you must instantiate this class inside the method.</a:t>
            </a:r>
          </a:p>
          <a:p>
            <a:endParaRPr lang="en-IN" dirty="0"/>
          </a:p>
        </p:txBody>
      </p:sp>
    </p:spTree>
    <p:extLst>
      <p:ext uri="{BB962C8B-B14F-4D97-AF65-F5344CB8AC3E}">
        <p14:creationId xmlns:p14="http://schemas.microsoft.com/office/powerpoint/2010/main" val="1793939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3A731CE-CB23-0E4A-EEAC-54656698EA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7037" y="429208"/>
            <a:ext cx="9750490" cy="622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662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05BBB5-9379-B784-1CD2-99220A5D1E5F}"/>
              </a:ext>
            </a:extLst>
          </p:cNvPr>
          <p:cNvPicPr>
            <a:picLocks noGrp="1" noChangeAspect="1"/>
          </p:cNvPicPr>
          <p:nvPr>
            <p:ph idx="1"/>
          </p:nvPr>
        </p:nvPicPr>
        <p:blipFill>
          <a:blip r:embed="rId2"/>
          <a:stretch>
            <a:fillRect/>
          </a:stretch>
        </p:blipFill>
        <p:spPr>
          <a:xfrm>
            <a:off x="1119673" y="410547"/>
            <a:ext cx="9349274" cy="6064898"/>
          </a:xfrm>
        </p:spPr>
      </p:pic>
    </p:spTree>
    <p:extLst>
      <p:ext uri="{BB962C8B-B14F-4D97-AF65-F5344CB8AC3E}">
        <p14:creationId xmlns:p14="http://schemas.microsoft.com/office/powerpoint/2010/main" val="3149330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Java Virtual Machine (JVM) Architecture | by Jalitha Dewapura  | Java For Beginners | Medium">
            <a:extLst>
              <a:ext uri="{FF2B5EF4-FFF2-40B4-BE49-F238E27FC236}">
                <a16:creationId xmlns:a16="http://schemas.microsoft.com/office/drawing/2014/main" id="{951F740E-07C3-9407-73F3-D22C8D4B4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266" y="280203"/>
            <a:ext cx="6090590" cy="629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735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JVM ARCHITECTURE. It is very important, as a programmer… | by Deepti Swain  | InterviewNoodle">
            <a:extLst>
              <a:ext uri="{FF2B5EF4-FFF2-40B4-BE49-F238E27FC236}">
                <a16:creationId xmlns:a16="http://schemas.microsoft.com/office/drawing/2014/main" id="{F9DBFE92-D4C9-51DF-DF5C-194B223534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861" y="251929"/>
            <a:ext cx="11339501" cy="63541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80B9ECA-BBBE-7E3F-CF2E-C50CECCEF464}"/>
              </a:ext>
            </a:extLst>
          </p:cNvPr>
          <p:cNvSpPr/>
          <p:nvPr/>
        </p:nvSpPr>
        <p:spPr>
          <a:xfrm>
            <a:off x="6522098" y="6410132"/>
            <a:ext cx="3984171" cy="195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032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7D43-9AD9-B28C-45FE-21CDD4B9AE8C}"/>
              </a:ext>
            </a:extLst>
          </p:cNvPr>
          <p:cNvSpPr>
            <a:spLocks noGrp="1"/>
          </p:cNvSpPr>
          <p:nvPr>
            <p:ph type="title"/>
          </p:nvPr>
        </p:nvSpPr>
        <p:spPr/>
        <p:txBody>
          <a:bodyPr/>
          <a:lstStyle/>
          <a:p>
            <a:r>
              <a:rPr lang="en-US" dirty="0"/>
              <a:t>Single inheritance</a:t>
            </a:r>
            <a:endParaRPr lang="en-IN" dirty="0"/>
          </a:p>
        </p:txBody>
      </p:sp>
      <p:pic>
        <p:nvPicPr>
          <p:cNvPr id="2050" name="Picture 2" descr="Types Of Inheritance In Java - Single Vs Multiple Inheritance">
            <a:extLst>
              <a:ext uri="{FF2B5EF4-FFF2-40B4-BE49-F238E27FC236}">
                <a16:creationId xmlns:a16="http://schemas.microsoft.com/office/drawing/2014/main" id="{51BF67E0-32C4-9A11-94E5-8AEEFE9B56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5275" y="1778761"/>
            <a:ext cx="2466781" cy="3895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60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1229-7EF6-89B8-86F5-23198E24E8AC}"/>
              </a:ext>
            </a:extLst>
          </p:cNvPr>
          <p:cNvSpPr>
            <a:spLocks noGrp="1"/>
          </p:cNvSpPr>
          <p:nvPr>
            <p:ph type="title"/>
          </p:nvPr>
        </p:nvSpPr>
        <p:spPr/>
        <p:txBody>
          <a:bodyPr/>
          <a:lstStyle/>
          <a:p>
            <a:r>
              <a:rPr lang="en-US" b="1" dirty="0">
                <a:solidFill>
                  <a:srgbClr val="FF0000"/>
                </a:solidFill>
              </a:rPr>
              <a:t>Super keyword</a:t>
            </a:r>
            <a:endParaRPr lang="en-IN" b="1" dirty="0">
              <a:solidFill>
                <a:srgbClr val="FF0000"/>
              </a:solidFill>
            </a:endParaRPr>
          </a:p>
        </p:txBody>
      </p:sp>
      <p:sp>
        <p:nvSpPr>
          <p:cNvPr id="4" name="Rectangle 1">
            <a:extLst>
              <a:ext uri="{FF2B5EF4-FFF2-40B4-BE49-F238E27FC236}">
                <a16:creationId xmlns:a16="http://schemas.microsoft.com/office/drawing/2014/main" id="{0EE4F986-68D8-381D-F6E4-7587653A61A5}"/>
              </a:ext>
            </a:extLst>
          </p:cNvPr>
          <p:cNvSpPr>
            <a:spLocks noGrp="1" noChangeArrowheads="1"/>
          </p:cNvSpPr>
          <p:nvPr>
            <p:ph idx="1"/>
          </p:nvPr>
        </p:nvSpPr>
        <p:spPr bwMode="auto">
          <a:xfrm>
            <a:off x="707571" y="1730257"/>
            <a:ext cx="8893629" cy="73866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euclid_circular_a"/>
              </a:rPr>
              <a:t>The </a:t>
            </a:r>
            <a:r>
              <a:rPr kumimoji="0" lang="en-US" altLang="en-US" sz="2400" b="0" i="0" u="none" strike="noStrike" cap="none" normalizeH="0" baseline="0" dirty="0">
                <a:ln>
                  <a:noFill/>
                </a:ln>
                <a:solidFill>
                  <a:schemeClr val="tx1"/>
                </a:solidFill>
                <a:effectLst/>
                <a:latin typeface="Droid Sans Mono"/>
              </a:rPr>
              <a:t>super</a:t>
            </a:r>
            <a:r>
              <a:rPr kumimoji="0" lang="en-US" altLang="en-US" sz="2400" b="0" i="0" u="none" strike="noStrike" cap="none" normalizeH="0" baseline="0" dirty="0">
                <a:ln>
                  <a:noFill/>
                </a:ln>
                <a:solidFill>
                  <a:schemeClr val="tx1"/>
                </a:solidFill>
                <a:effectLst/>
                <a:latin typeface="euclid_circular_a"/>
              </a:rPr>
              <a:t> keyword in Java is used in subclasses to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euclid_circular_a"/>
              </a:rPr>
              <a:t> superclass members (attributes, constructors and methods).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B0540DC-1123-0329-8CD6-19082F0B7A84}"/>
              </a:ext>
            </a:extLst>
          </p:cNvPr>
          <p:cNvSpPr txBox="1"/>
          <p:nvPr/>
        </p:nvSpPr>
        <p:spPr>
          <a:xfrm>
            <a:off x="707570" y="2693256"/>
            <a:ext cx="8828315" cy="3539430"/>
          </a:xfrm>
          <a:prstGeom prst="rect">
            <a:avLst/>
          </a:prstGeom>
          <a:noFill/>
        </p:spPr>
        <p:txBody>
          <a:bodyPr wrap="square">
            <a:spAutoFit/>
          </a:bodyPr>
          <a:lstStyle/>
          <a:p>
            <a:pPr algn="l"/>
            <a:r>
              <a:rPr lang="en-US" sz="2800" b="1" i="0" dirty="0">
                <a:solidFill>
                  <a:srgbClr val="25265E"/>
                </a:solidFill>
                <a:effectLst/>
                <a:latin typeface="euclid_circular_a"/>
              </a:rPr>
              <a:t>Uses of super keyword</a:t>
            </a:r>
          </a:p>
          <a:p>
            <a:pPr algn="l">
              <a:buFont typeface="+mj-lt"/>
              <a:buAutoNum type="arabicPeriod"/>
            </a:pPr>
            <a:r>
              <a:rPr lang="en-US" sz="2800" b="0" i="0" dirty="0">
                <a:effectLst/>
                <a:latin typeface="euclid_circular_a"/>
              </a:rPr>
              <a:t>To call methods of the superclass that is overridden in the subclass.</a:t>
            </a:r>
          </a:p>
          <a:p>
            <a:pPr algn="l">
              <a:buFont typeface="+mj-lt"/>
              <a:buAutoNum type="arabicPeriod"/>
            </a:pPr>
            <a:r>
              <a:rPr lang="en-US" sz="2800" b="0" i="0" dirty="0">
                <a:effectLst/>
                <a:latin typeface="euclid_circular_a"/>
              </a:rPr>
              <a:t>To access attributes (fields) of the superclass if both superclass and subclass have attributes with the same name.</a:t>
            </a:r>
          </a:p>
          <a:p>
            <a:pPr algn="l">
              <a:buFont typeface="+mj-lt"/>
              <a:buAutoNum type="arabicPeriod"/>
            </a:pPr>
            <a:r>
              <a:rPr lang="en-US" sz="2800" b="0" i="0" dirty="0">
                <a:effectLst/>
                <a:latin typeface="euclid_circular_a"/>
              </a:rPr>
              <a:t>To explicitly call superclass no-</a:t>
            </a:r>
            <a:r>
              <a:rPr lang="en-US" sz="2800" b="0" i="0" dirty="0" err="1">
                <a:effectLst/>
                <a:latin typeface="euclid_circular_a"/>
              </a:rPr>
              <a:t>arg</a:t>
            </a:r>
            <a:r>
              <a:rPr lang="en-US" sz="2800" b="0" i="0" dirty="0">
                <a:effectLst/>
                <a:latin typeface="euclid_circular_a"/>
              </a:rPr>
              <a:t> (default) or parameterized constructor from the subclass constructor.</a:t>
            </a:r>
          </a:p>
        </p:txBody>
      </p:sp>
    </p:spTree>
    <p:extLst>
      <p:ext uri="{BB962C8B-B14F-4D97-AF65-F5344CB8AC3E}">
        <p14:creationId xmlns:p14="http://schemas.microsoft.com/office/powerpoint/2010/main" val="245528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F0D1-E04D-8A8B-30CD-39AEFAE952BD}"/>
              </a:ext>
            </a:extLst>
          </p:cNvPr>
          <p:cNvSpPr>
            <a:spLocks noGrp="1"/>
          </p:cNvSpPr>
          <p:nvPr>
            <p:ph type="title"/>
          </p:nvPr>
        </p:nvSpPr>
        <p:spPr/>
        <p:txBody>
          <a:bodyPr/>
          <a:lstStyle/>
          <a:p>
            <a:r>
              <a:rPr lang="en-US" b="1" dirty="0">
                <a:solidFill>
                  <a:srgbClr val="FF0000"/>
                </a:solidFill>
              </a:rPr>
              <a:t>Abstraction</a:t>
            </a:r>
            <a:endParaRPr lang="en-IN" b="1" dirty="0">
              <a:solidFill>
                <a:srgbClr val="FF0000"/>
              </a:solidFill>
            </a:endParaRPr>
          </a:p>
        </p:txBody>
      </p:sp>
      <p:sp>
        <p:nvSpPr>
          <p:cNvPr id="3" name="Content Placeholder 2">
            <a:extLst>
              <a:ext uri="{FF2B5EF4-FFF2-40B4-BE49-F238E27FC236}">
                <a16:creationId xmlns:a16="http://schemas.microsoft.com/office/drawing/2014/main" id="{48890635-186F-C06C-E7E9-EE705B4D3B33}"/>
              </a:ext>
            </a:extLst>
          </p:cNvPr>
          <p:cNvSpPr>
            <a:spLocks noGrp="1"/>
          </p:cNvSpPr>
          <p:nvPr>
            <p:ph idx="1"/>
          </p:nvPr>
        </p:nvSpPr>
        <p:spPr>
          <a:xfrm>
            <a:off x="838200" y="1455576"/>
            <a:ext cx="10515600" cy="4795934"/>
          </a:xfrm>
        </p:spPr>
        <p:txBody>
          <a:bodyPr/>
          <a:lstStyle/>
          <a:p>
            <a:r>
              <a:rPr lang="en-US" dirty="0"/>
              <a:t>Abstraction is details hiding(implementation hiding).</a:t>
            </a:r>
          </a:p>
          <a:p>
            <a:r>
              <a:rPr lang="en-US" dirty="0"/>
              <a:t>Showing only essential part.</a:t>
            </a:r>
          </a:p>
          <a:p>
            <a:r>
              <a:rPr lang="en-US" dirty="0"/>
              <a:t>Abstraction is showing interface and hiding details of implementation  from user.</a:t>
            </a:r>
          </a:p>
          <a:p>
            <a:r>
              <a:rPr lang="en-US" dirty="0"/>
              <a:t>We can achieve abstraction in java by 2 ways:-</a:t>
            </a:r>
          </a:p>
          <a:p>
            <a:pPr marL="0" indent="0">
              <a:buNone/>
            </a:pPr>
            <a:endParaRPr lang="en-US" dirty="0"/>
          </a:p>
          <a:p>
            <a:r>
              <a:rPr lang="en-US" dirty="0"/>
              <a:t>1)Abstract class(0-100%)</a:t>
            </a:r>
          </a:p>
          <a:p>
            <a:r>
              <a:rPr lang="en-US" dirty="0"/>
              <a:t>2)Interface(purely achieved by use-100%)</a:t>
            </a:r>
            <a:endParaRPr lang="en-IN" dirty="0"/>
          </a:p>
        </p:txBody>
      </p:sp>
    </p:spTree>
    <p:extLst>
      <p:ext uri="{BB962C8B-B14F-4D97-AF65-F5344CB8AC3E}">
        <p14:creationId xmlns:p14="http://schemas.microsoft.com/office/powerpoint/2010/main" val="420639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433B-B637-1977-AE6C-023F9EEF5039}"/>
              </a:ext>
            </a:extLst>
          </p:cNvPr>
          <p:cNvSpPr>
            <a:spLocks noGrp="1"/>
          </p:cNvSpPr>
          <p:nvPr>
            <p:ph type="title"/>
          </p:nvPr>
        </p:nvSpPr>
        <p:spPr>
          <a:xfrm>
            <a:off x="838200" y="365126"/>
            <a:ext cx="10515600" cy="325339"/>
          </a:xfrm>
        </p:spPr>
        <p:txBody>
          <a:bodyPr>
            <a:normAutofit fontScale="90000"/>
          </a:bodyPr>
          <a:lstStyle/>
          <a:p>
            <a:r>
              <a:rPr lang="en-US" dirty="0"/>
              <a:t>Abstract class and abstract method</a:t>
            </a:r>
            <a:endParaRPr lang="en-IN" dirty="0"/>
          </a:p>
        </p:txBody>
      </p:sp>
      <p:pic>
        <p:nvPicPr>
          <p:cNvPr id="5" name="Content Placeholder 4">
            <a:extLst>
              <a:ext uri="{FF2B5EF4-FFF2-40B4-BE49-F238E27FC236}">
                <a16:creationId xmlns:a16="http://schemas.microsoft.com/office/drawing/2014/main" id="{D84C3202-C8C1-935C-94FD-2777AA715A8E}"/>
              </a:ext>
            </a:extLst>
          </p:cNvPr>
          <p:cNvPicPr>
            <a:picLocks noGrp="1" noChangeAspect="1"/>
          </p:cNvPicPr>
          <p:nvPr>
            <p:ph idx="1"/>
          </p:nvPr>
        </p:nvPicPr>
        <p:blipFill>
          <a:blip r:embed="rId2"/>
          <a:stretch>
            <a:fillRect/>
          </a:stretch>
        </p:blipFill>
        <p:spPr>
          <a:xfrm>
            <a:off x="358109" y="-881214"/>
            <a:ext cx="11159412" cy="5873866"/>
          </a:xfrm>
        </p:spPr>
      </p:pic>
      <p:sp>
        <p:nvSpPr>
          <p:cNvPr id="6" name="Rectangle 5">
            <a:extLst>
              <a:ext uri="{FF2B5EF4-FFF2-40B4-BE49-F238E27FC236}">
                <a16:creationId xmlns:a16="http://schemas.microsoft.com/office/drawing/2014/main" id="{7C5E6E6A-884B-04C6-244B-31C07ADD1269}"/>
              </a:ext>
            </a:extLst>
          </p:cNvPr>
          <p:cNvSpPr/>
          <p:nvPr/>
        </p:nvSpPr>
        <p:spPr>
          <a:xfrm>
            <a:off x="74646" y="6116216"/>
            <a:ext cx="1987420" cy="5738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abstract keyword</a:t>
            </a:r>
            <a:endParaRPr lang="en-IN" dirty="0"/>
          </a:p>
        </p:txBody>
      </p:sp>
    </p:spTree>
    <p:extLst>
      <p:ext uri="{BB962C8B-B14F-4D97-AF65-F5344CB8AC3E}">
        <p14:creationId xmlns:p14="http://schemas.microsoft.com/office/powerpoint/2010/main" val="136452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5E700C-915B-A413-13E0-F5BCD4D7C1F8}"/>
              </a:ext>
            </a:extLst>
          </p:cNvPr>
          <p:cNvSpPr>
            <a:spLocks noGrp="1"/>
          </p:cNvSpPr>
          <p:nvPr>
            <p:ph idx="1"/>
          </p:nvPr>
        </p:nvSpPr>
        <p:spPr>
          <a:xfrm>
            <a:off x="838200" y="559837"/>
            <a:ext cx="10515600" cy="5617126"/>
          </a:xfrm>
        </p:spPr>
        <p:txBody>
          <a:bodyPr/>
          <a:lstStyle/>
          <a:p>
            <a:r>
              <a:rPr lang="en-US" dirty="0"/>
              <a:t>If any method within class is abstract then it must be renamed as abstract class..</a:t>
            </a:r>
          </a:p>
          <a:p>
            <a:r>
              <a:rPr lang="en-US" dirty="0"/>
              <a:t>But if we declare any class as abstract then it is not necessary that any of the method should abstract. It may also include only concrete methods also.</a:t>
            </a:r>
          </a:p>
          <a:p>
            <a:endParaRPr lang="en-IN" dirty="0"/>
          </a:p>
        </p:txBody>
      </p:sp>
    </p:spTree>
    <p:extLst>
      <p:ext uri="{BB962C8B-B14F-4D97-AF65-F5344CB8AC3E}">
        <p14:creationId xmlns:p14="http://schemas.microsoft.com/office/powerpoint/2010/main" val="197691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9D64D-260A-3ED5-49AC-EC1D9BA5A303}"/>
              </a:ext>
            </a:extLst>
          </p:cNvPr>
          <p:cNvSpPr>
            <a:spLocks noGrp="1"/>
          </p:cNvSpPr>
          <p:nvPr>
            <p:ph idx="1"/>
          </p:nvPr>
        </p:nvSpPr>
        <p:spPr>
          <a:xfrm>
            <a:off x="838200" y="522514"/>
            <a:ext cx="10515600" cy="5654449"/>
          </a:xfrm>
        </p:spPr>
        <p:txBody>
          <a:bodyPr/>
          <a:lstStyle/>
          <a:p>
            <a:pPr algn="l" fontAlgn="base"/>
            <a:r>
              <a:rPr lang="en-US" b="1" i="0" dirty="0">
                <a:solidFill>
                  <a:srgbClr val="273239"/>
                </a:solidFill>
                <a:effectLst/>
                <a:latin typeface="Nunito" pitchFamily="2" charset="0"/>
              </a:rPr>
              <a:t>What is Polymorphism in Java?</a:t>
            </a:r>
          </a:p>
          <a:p>
            <a:pPr marL="0" indent="0" algn="l" fontAlgn="base">
              <a:buNone/>
            </a:pPr>
            <a:endParaRPr lang="en-US" b="1"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Polymorphism is considered one of the important features of Object-Oriented Programming. Polymorphism allows us to perform a single action in different ways. </a:t>
            </a:r>
          </a:p>
          <a:p>
            <a:pPr algn="l" rtl="0" fontAlgn="base"/>
            <a:r>
              <a:rPr lang="en-US" b="0" i="0" dirty="0">
                <a:solidFill>
                  <a:srgbClr val="273239"/>
                </a:solidFill>
                <a:effectLst/>
                <a:latin typeface="Nunito" pitchFamily="2" charset="0"/>
              </a:rPr>
              <a:t>In other words, polymorphism allows you to define one interface and have multiple implementations. </a:t>
            </a:r>
          </a:p>
          <a:p>
            <a:pPr algn="l" rtl="0" fontAlgn="base"/>
            <a:r>
              <a:rPr lang="en-US" b="0" i="0" dirty="0">
                <a:solidFill>
                  <a:srgbClr val="273239"/>
                </a:solidFill>
                <a:effectLst/>
                <a:latin typeface="Nunito" pitchFamily="2" charset="0"/>
              </a:rPr>
              <a:t>The word “poly” means many and “morphs” means forms, So it means many forms.</a:t>
            </a:r>
          </a:p>
          <a:p>
            <a:endParaRPr lang="en-IN" dirty="0"/>
          </a:p>
        </p:txBody>
      </p:sp>
    </p:spTree>
    <p:extLst>
      <p:ext uri="{BB962C8B-B14F-4D97-AF65-F5344CB8AC3E}">
        <p14:creationId xmlns:p14="http://schemas.microsoft.com/office/powerpoint/2010/main" val="326932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1085</Words>
  <Application>Microsoft Office PowerPoint</Application>
  <PresentationFormat>Widescreen</PresentationFormat>
  <Paragraphs>117</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Calibri Light</vt:lpstr>
      <vt:lpstr>Droid Sans Mono</vt:lpstr>
      <vt:lpstr>erdana</vt:lpstr>
      <vt:lpstr>euclid_circular_a</vt:lpstr>
      <vt:lpstr>Google Sans</vt:lpstr>
      <vt:lpstr>inter-regular</vt:lpstr>
      <vt:lpstr>Nunito</vt:lpstr>
      <vt:lpstr>Wingdings</vt:lpstr>
      <vt:lpstr>Office Theme</vt:lpstr>
      <vt:lpstr>Chapter-2</vt:lpstr>
      <vt:lpstr>Inheritance</vt:lpstr>
      <vt:lpstr>PowerPoint Presentation</vt:lpstr>
      <vt:lpstr>Single inheritance</vt:lpstr>
      <vt:lpstr>Super keyword</vt:lpstr>
      <vt:lpstr>Abstraction</vt:lpstr>
      <vt:lpstr>Abstract class and abstract method</vt:lpstr>
      <vt:lpstr>PowerPoint Presentation</vt:lpstr>
      <vt:lpstr>PowerPoint Presentation</vt:lpstr>
      <vt:lpstr>Real life example:-</vt:lpstr>
      <vt:lpstr>Polymorphism-compile time polymorphism</vt:lpstr>
      <vt:lpstr>PowerPoint Presentation</vt:lpstr>
      <vt:lpstr>Method overloading</vt:lpstr>
      <vt:lpstr>Constructor overloading</vt:lpstr>
      <vt:lpstr>Operator overloading</vt:lpstr>
      <vt:lpstr>Method overriding-run time polymorphism</vt:lpstr>
      <vt:lpstr>Method overriding</vt:lpstr>
      <vt:lpstr>PowerPoint Presentation</vt:lpstr>
      <vt:lpstr>Final keyword</vt:lpstr>
      <vt:lpstr>PowerPoint Presentation</vt:lpstr>
      <vt:lpstr>this keyword in java</vt:lpstr>
      <vt:lpstr>Interfaces</vt:lpstr>
      <vt:lpstr>Need for an interfaces</vt:lpstr>
      <vt:lpstr>PowerPoint Presentation</vt:lpstr>
      <vt:lpstr>Default methods in interfaces</vt:lpstr>
      <vt:lpstr>Static methods in interfaces</vt:lpstr>
      <vt:lpstr>Why we need?</vt:lpstr>
      <vt:lpstr>PowerPoint Presentation</vt:lpstr>
      <vt:lpstr>Nested Class</vt:lpstr>
      <vt:lpstr>Inner class</vt:lpstr>
      <vt:lpstr>PowerPoint Presentation</vt:lpstr>
      <vt:lpstr>Nested class</vt:lpstr>
      <vt:lpstr>Anonymous class</vt:lpstr>
      <vt:lpstr>Java Local inner class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dc:title>
  <dc:creator>asmita mane</dc:creator>
  <cp:lastModifiedBy>asmita mane</cp:lastModifiedBy>
  <cp:revision>45</cp:revision>
  <dcterms:created xsi:type="dcterms:W3CDTF">2024-02-13T19:06:53Z</dcterms:created>
  <dcterms:modified xsi:type="dcterms:W3CDTF">2024-04-20T17:23:19Z</dcterms:modified>
</cp:coreProperties>
</file>