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0" r:id="rId5"/>
    <p:sldId id="259"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5" d="100"/>
          <a:sy n="75" d="100"/>
        </p:scale>
        <p:origin x="45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05-Feb-20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05-Feb-20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05-Feb-20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05-Feb-20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05-Feb-20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05-Feb-20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05-Feb-20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05-Feb-20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05-Feb-20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05-Feb-20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05-Feb-20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05-Feb-20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05-Feb-20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05-Feb-20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05-Feb-20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05-Feb-20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05-Feb-20</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7067" y="546101"/>
            <a:ext cx="7766936" cy="1016000"/>
          </a:xfrm>
        </p:spPr>
        <p:txBody>
          <a:bodyPr/>
          <a:lstStyle/>
          <a:p>
            <a:r>
              <a:rPr lang="en-IN" cap="all" spc="-1" dirty="0" smtClean="0">
                <a:solidFill>
                  <a:schemeClr val="tx1"/>
                </a:solidFill>
                <a:latin typeface="Castellar" panose="020A0402060406010301" pitchFamily="18" charset="0"/>
              </a:rPr>
              <a:t>SEPSIS DETECTION</a:t>
            </a:r>
            <a:endParaRPr lang="en-US" dirty="0">
              <a:solidFill>
                <a:schemeClr val="tx1"/>
              </a:solidFill>
              <a:latin typeface="Castellar" panose="020A0402060406010301" pitchFamily="18" charset="0"/>
            </a:endParaRPr>
          </a:p>
        </p:txBody>
      </p:sp>
      <p:sp>
        <p:nvSpPr>
          <p:cNvPr id="3" name="Subtitle 2"/>
          <p:cNvSpPr>
            <a:spLocks noGrp="1"/>
          </p:cNvSpPr>
          <p:nvPr>
            <p:ph type="subTitle" idx="1"/>
          </p:nvPr>
        </p:nvSpPr>
        <p:spPr>
          <a:xfrm>
            <a:off x="685800" y="1714500"/>
            <a:ext cx="8788400" cy="4660900"/>
          </a:xfrm>
        </p:spPr>
        <p:txBody>
          <a:bodyPr>
            <a:normAutofit/>
          </a:bodyPr>
          <a:lstStyle/>
          <a:p>
            <a:pPr marL="285750" indent="-285750" algn="l">
              <a:spcBef>
                <a:spcPts val="1001"/>
              </a:spcBef>
              <a:buFont typeface="Wingdings" panose="05000000000000000000" pitchFamily="2" charset="2"/>
              <a:buChar char="q"/>
            </a:pPr>
            <a:r>
              <a:rPr lang="en-IN" sz="1900" spc="-1" dirty="0">
                <a:solidFill>
                  <a:schemeClr val="tx1"/>
                </a:solidFill>
                <a:latin typeface="MV Boli" panose="02000500030200090000" pitchFamily="2" charset="0"/>
                <a:cs typeface="MV Boli" panose="02000500030200090000" pitchFamily="2" charset="0"/>
              </a:rPr>
              <a:t>THE GOAL OF THIS CHALLENGE IS THE EARLY DETECTION OF SEPSIS USING PHYSIOLOGICAL DATA. THE EARLY PREDICTION OF SEPSIS IS POTENTIALLY LIFE-SAVING. SO WE WILL DEVELOP A </a:t>
            </a:r>
            <a:r>
              <a:rPr lang="en-IN" sz="1900" spc="-1" dirty="0" smtClean="0">
                <a:solidFill>
                  <a:schemeClr val="tx1"/>
                </a:solidFill>
                <a:latin typeface="MV Boli" panose="02000500030200090000" pitchFamily="2" charset="0"/>
                <a:cs typeface="MV Boli" panose="02000500030200090000" pitchFamily="2" charset="0"/>
              </a:rPr>
              <a:t>SMART AI </a:t>
            </a:r>
            <a:r>
              <a:rPr lang="en-IN" sz="1900" spc="-1" dirty="0">
                <a:solidFill>
                  <a:schemeClr val="tx1"/>
                </a:solidFill>
                <a:latin typeface="MV Boli" panose="02000500030200090000" pitchFamily="2" charset="0"/>
                <a:cs typeface="MV Boli" panose="02000500030200090000" pitchFamily="2" charset="0"/>
              </a:rPr>
              <a:t>SOLUTION THAT USES MACHINE LEARNING TECHNIQUES TO PREDICT SEPSIS ATLEAST 6 HOUR BEFORE THE OCCURENCE OF DISEASE IN PATIENTS. </a:t>
            </a:r>
            <a:endParaRPr lang="en-IN" sz="1900" spc="-1" dirty="0" smtClean="0">
              <a:solidFill>
                <a:schemeClr val="tx1"/>
              </a:solidFill>
              <a:latin typeface="MV Boli" panose="02000500030200090000" pitchFamily="2" charset="0"/>
              <a:cs typeface="MV Boli" panose="02000500030200090000" pitchFamily="2" charset="0"/>
            </a:endParaRPr>
          </a:p>
          <a:p>
            <a:pPr marL="285750" indent="-285750" algn="l">
              <a:spcBef>
                <a:spcPts val="1001"/>
              </a:spcBef>
              <a:buFont typeface="Wingdings" panose="05000000000000000000" pitchFamily="2" charset="2"/>
              <a:buChar char="q"/>
            </a:pPr>
            <a:r>
              <a:rPr lang="en-IN" sz="1900" spc="-1" dirty="0" smtClean="0">
                <a:solidFill>
                  <a:schemeClr val="tx1"/>
                </a:solidFill>
                <a:latin typeface="MV Boli" panose="02000500030200090000" pitchFamily="2" charset="0"/>
                <a:cs typeface="MV Boli" panose="02000500030200090000" pitchFamily="2" charset="0"/>
              </a:rPr>
              <a:t>INTERNATIONALLY</a:t>
            </a:r>
            <a:r>
              <a:rPr lang="en-IN" sz="1900" spc="-1" dirty="0">
                <a:solidFill>
                  <a:schemeClr val="tx1"/>
                </a:solidFill>
                <a:latin typeface="MV Boli" panose="02000500030200090000" pitchFamily="2" charset="0"/>
                <a:cs typeface="MV Boli" panose="02000500030200090000" pitchFamily="2" charset="0"/>
              </a:rPr>
              <a:t>, AN ESTIMATED 30 MILLION PEOPLE DEVELOP SEPSIS AND 6 MILLION PEOPLE DIE FROM SEPSIS EACH YEAR. EARLY DETECTION HELPS IN IMPROVING SEPSIS OUTCOMES, WHERE EACH HOUR OF DELAYED TREATMENT HAS BEEN ASSOCIATED WITH ROUGHLY AN 4-8% INCREASE IN MORTALITY .</a:t>
            </a:r>
          </a:p>
          <a:p>
            <a:pPr marL="285750" indent="-285750" algn="l">
              <a:spcBef>
                <a:spcPts val="1001"/>
              </a:spcBef>
              <a:buFont typeface="Wingdings" panose="05000000000000000000" pitchFamily="2" charset="2"/>
              <a:buChar char="q"/>
            </a:pPr>
            <a:r>
              <a:rPr lang="en-IN" sz="1900" spc="-1" dirty="0">
                <a:solidFill>
                  <a:schemeClr val="tx1"/>
                </a:solidFill>
                <a:latin typeface="MV Boli" panose="02000500030200090000" pitchFamily="2" charset="0"/>
                <a:cs typeface="MV Boli" panose="02000500030200090000" pitchFamily="2" charset="0"/>
              </a:rPr>
              <a:t>IT IS SUCH A DIFFICULT PROBLEM TO PREDICT THAT TILL NOW HIGHEST ACCURACY WHICH HAS BEEN ACHIEVED IS ONLY 67.3%. </a:t>
            </a:r>
          </a:p>
        </p:txBody>
      </p:sp>
    </p:spTree>
    <p:extLst>
      <p:ext uri="{BB962C8B-B14F-4D97-AF65-F5344CB8AC3E}">
        <p14:creationId xmlns:p14="http://schemas.microsoft.com/office/powerpoint/2010/main" val="7699898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2434" y="927100"/>
            <a:ext cx="8596668" cy="749300"/>
          </a:xfrm>
        </p:spPr>
        <p:txBody>
          <a:bodyPr>
            <a:normAutofit fontScale="90000"/>
          </a:bodyPr>
          <a:lstStyle/>
          <a:p>
            <a:pPr algn="ctr"/>
            <a:r>
              <a:rPr lang="en-IN" sz="4500" b="1" cap="all" spc="-1" dirty="0">
                <a:solidFill>
                  <a:schemeClr val="tx1"/>
                </a:solidFill>
                <a:latin typeface="Castellar" panose="020A0402060406010301" pitchFamily="18" charset="0"/>
              </a:rPr>
              <a:t> ML  MODEL</a:t>
            </a:r>
            <a:endParaRPr lang="en-US" sz="4500" b="1" dirty="0">
              <a:solidFill>
                <a:schemeClr val="tx1"/>
              </a:solidFill>
              <a:latin typeface="Castellar" panose="020A0402060406010301" pitchFamily="18" charset="0"/>
            </a:endParaRPr>
          </a:p>
        </p:txBody>
      </p:sp>
      <p:sp>
        <p:nvSpPr>
          <p:cNvPr id="3" name="Content Placeholder 2"/>
          <p:cNvSpPr>
            <a:spLocks noGrp="1"/>
          </p:cNvSpPr>
          <p:nvPr>
            <p:ph idx="1"/>
          </p:nvPr>
        </p:nvSpPr>
        <p:spPr>
          <a:xfrm>
            <a:off x="842434" y="2146301"/>
            <a:ext cx="8596668" cy="3327400"/>
          </a:xfrm>
        </p:spPr>
        <p:txBody>
          <a:bodyPr>
            <a:normAutofit/>
          </a:bodyPr>
          <a:lstStyle/>
          <a:p>
            <a:pPr>
              <a:lnSpc>
                <a:spcPct val="90000"/>
              </a:lnSpc>
              <a:spcBef>
                <a:spcPts val="1001"/>
              </a:spcBef>
            </a:pPr>
            <a:r>
              <a:rPr lang="en-IN" sz="2000" spc="-1" dirty="0">
                <a:solidFill>
                  <a:schemeClr val="tx1"/>
                </a:solidFill>
                <a:latin typeface="MV Boli" panose="02000500030200090000" pitchFamily="2" charset="0"/>
                <a:cs typeface="MV Boli" panose="02000500030200090000" pitchFamily="2" charset="0"/>
              </a:rPr>
              <a:t>WE USE DEEP LEARNING CLASSIFIER TO CLASSIFY SEPSIS AND WE </a:t>
            </a:r>
            <a:r>
              <a:rPr lang="en-IN" sz="2000" spc="-1" dirty="0" smtClean="0">
                <a:solidFill>
                  <a:schemeClr val="tx1"/>
                </a:solidFill>
                <a:latin typeface="MV Boli" panose="02000500030200090000" pitchFamily="2" charset="0"/>
                <a:cs typeface="MV Boli" panose="02000500030200090000" pitchFamily="2" charset="0"/>
              </a:rPr>
              <a:t>HAVE USED AUTO </a:t>
            </a:r>
            <a:r>
              <a:rPr lang="en-IN" sz="2000" spc="-1" dirty="0">
                <a:solidFill>
                  <a:schemeClr val="tx1"/>
                </a:solidFill>
                <a:latin typeface="MV Boli" panose="02000500030200090000" pitchFamily="2" charset="0"/>
                <a:cs typeface="MV Boli" panose="02000500030200090000" pitchFamily="2" charset="0"/>
              </a:rPr>
              <a:t>ENCODERS FOR DIMENSIONALITY </a:t>
            </a:r>
            <a:r>
              <a:rPr lang="en-IN" sz="2000" spc="-1" dirty="0" smtClean="0">
                <a:solidFill>
                  <a:schemeClr val="tx1"/>
                </a:solidFill>
                <a:latin typeface="MV Boli" panose="02000500030200090000" pitchFamily="2" charset="0"/>
                <a:cs typeface="MV Boli" panose="02000500030200090000" pitchFamily="2" charset="0"/>
              </a:rPr>
              <a:t>REDUCTION AND HAVE REDUCED THE COMPLEXITY BY A FACTOR OF e^12 USING AUTO ENCODERS AND WERE ABLE TO REDUCE NUMBER OF LABELS FROM 40 TO 28 . THE AUTO ENCODERS ARE PROGRAMMATICALLY IMPLEMENTED, AND ARE NOT TAKEN FROM ANY PRE BUILT LIBRARY .</a:t>
            </a:r>
          </a:p>
          <a:p>
            <a:pPr>
              <a:lnSpc>
                <a:spcPct val="90000"/>
              </a:lnSpc>
              <a:spcBef>
                <a:spcPts val="1001"/>
              </a:spcBef>
            </a:pPr>
            <a:endParaRPr lang="en-IN" sz="2000" spc="-1" dirty="0">
              <a:solidFill>
                <a:schemeClr val="tx1"/>
              </a:solidFill>
              <a:latin typeface="MV Boli" panose="02000500030200090000" pitchFamily="2" charset="0"/>
              <a:cs typeface="MV Boli" panose="02000500030200090000" pitchFamily="2" charset="0"/>
            </a:endParaRPr>
          </a:p>
          <a:p>
            <a:pPr>
              <a:lnSpc>
                <a:spcPct val="90000"/>
              </a:lnSpc>
              <a:spcBef>
                <a:spcPts val="1001"/>
              </a:spcBef>
            </a:pPr>
            <a:r>
              <a:rPr lang="en-IN" sz="2000" spc="-1" dirty="0" smtClean="0">
                <a:solidFill>
                  <a:schemeClr val="tx1"/>
                </a:solidFill>
                <a:latin typeface="MV Boli" panose="02000500030200090000" pitchFamily="2" charset="0"/>
                <a:cs typeface="MV Boli" panose="02000500030200090000" pitchFamily="2" charset="0"/>
              </a:rPr>
              <a:t>WE ARE ABLE TO ACHIEVE AN ACCURACY OF 88.94% FOR POSITIVE CASES AND A OVERALL ACCURACY OF 73%.</a:t>
            </a:r>
            <a:endParaRPr lang="en-IN" sz="2000" spc="-1" dirty="0">
              <a:solidFill>
                <a:schemeClr val="tx1"/>
              </a:solidFill>
              <a:latin typeface="MV Boli" panose="02000500030200090000" pitchFamily="2" charset="0"/>
              <a:cs typeface="MV Boli" panose="02000500030200090000" pitchFamily="2" charset="0"/>
            </a:endParaRPr>
          </a:p>
        </p:txBody>
      </p:sp>
    </p:spTree>
    <p:extLst>
      <p:ext uri="{BB962C8B-B14F-4D97-AF65-F5344CB8AC3E}">
        <p14:creationId xmlns:p14="http://schemas.microsoft.com/office/powerpoint/2010/main" val="24300206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98500"/>
            <a:ext cx="8596668" cy="939800"/>
          </a:xfrm>
        </p:spPr>
        <p:txBody>
          <a:bodyPr>
            <a:normAutofit/>
          </a:bodyPr>
          <a:lstStyle/>
          <a:p>
            <a:pPr algn="r"/>
            <a:r>
              <a:rPr lang="en-IN" sz="4400" b="1" cap="all" spc="-1" dirty="0">
                <a:solidFill>
                  <a:schemeClr val="tx1"/>
                </a:solidFill>
                <a:latin typeface="Castellar" panose="020A0402060406010301" pitchFamily="18" charset="0"/>
              </a:rPr>
              <a:t>DEPLOYING  ML  </a:t>
            </a:r>
            <a:r>
              <a:rPr lang="en-IN" sz="4400" b="1" cap="all" spc="-1" dirty="0" smtClean="0">
                <a:solidFill>
                  <a:schemeClr val="tx1"/>
                </a:solidFill>
                <a:latin typeface="Castellar" panose="020A0402060406010301" pitchFamily="18" charset="0"/>
              </a:rPr>
              <a:t>MODEL</a:t>
            </a:r>
            <a:endParaRPr lang="en-US" sz="4400" b="1" dirty="0">
              <a:solidFill>
                <a:schemeClr val="tx1"/>
              </a:solidFill>
              <a:latin typeface="Castellar" panose="020A0402060406010301" pitchFamily="18" charset="0"/>
            </a:endParaRPr>
          </a:p>
        </p:txBody>
      </p:sp>
      <p:sp>
        <p:nvSpPr>
          <p:cNvPr id="3" name="Content Placeholder 2"/>
          <p:cNvSpPr>
            <a:spLocks noGrp="1"/>
          </p:cNvSpPr>
          <p:nvPr>
            <p:ph idx="1"/>
          </p:nvPr>
        </p:nvSpPr>
        <p:spPr>
          <a:xfrm>
            <a:off x="677334" y="2057399"/>
            <a:ext cx="8898466" cy="4013201"/>
          </a:xfrm>
        </p:spPr>
        <p:txBody>
          <a:bodyPr>
            <a:normAutofit/>
          </a:bodyPr>
          <a:lstStyle/>
          <a:p>
            <a:r>
              <a:rPr lang="en-IN" sz="1900" spc="-1" dirty="0">
                <a:solidFill>
                  <a:schemeClr val="tx1"/>
                </a:solidFill>
                <a:latin typeface="MV Boli" panose="02000500030200090000" pitchFamily="2" charset="0"/>
                <a:cs typeface="MV Boli" panose="02000500030200090000" pitchFamily="2" charset="0"/>
              </a:rPr>
              <a:t>WE </a:t>
            </a:r>
            <a:r>
              <a:rPr lang="en-IN" sz="1900" spc="-1" dirty="0" smtClean="0">
                <a:solidFill>
                  <a:schemeClr val="tx1"/>
                </a:solidFill>
                <a:latin typeface="MV Boli" panose="02000500030200090000" pitchFamily="2" charset="0"/>
                <a:cs typeface="MV Boli" panose="02000500030200090000" pitchFamily="2" charset="0"/>
              </a:rPr>
              <a:t>HAD DEPLOYED </a:t>
            </a:r>
            <a:r>
              <a:rPr lang="en-IN" sz="1900" spc="-1" dirty="0">
                <a:solidFill>
                  <a:schemeClr val="tx1"/>
                </a:solidFill>
                <a:latin typeface="MV Boli" panose="02000500030200090000" pitchFamily="2" charset="0"/>
                <a:cs typeface="MV Boli" panose="02000500030200090000" pitchFamily="2" charset="0"/>
              </a:rPr>
              <a:t>THE MACHINE LEARNING MODEL AS AN API SERVICE ON THE HEROKU SERVER AND CALL THE ENDPOINTS OF THE </a:t>
            </a:r>
            <a:r>
              <a:rPr lang="en-IN" sz="1900" spc="-1" dirty="0" smtClean="0">
                <a:solidFill>
                  <a:schemeClr val="tx1"/>
                </a:solidFill>
                <a:latin typeface="MV Boli" panose="02000500030200090000" pitchFamily="2" charset="0"/>
                <a:cs typeface="MV Boli" panose="02000500030200090000" pitchFamily="2" charset="0"/>
              </a:rPr>
              <a:t>API. </a:t>
            </a:r>
            <a:r>
              <a:rPr lang="en-IN" sz="1900" spc="-1" dirty="0">
                <a:solidFill>
                  <a:schemeClr val="tx1"/>
                </a:solidFill>
                <a:latin typeface="MV Boli" panose="02000500030200090000" pitchFamily="2" charset="0"/>
                <a:cs typeface="MV Boli" panose="02000500030200090000" pitchFamily="2" charset="0"/>
              </a:rPr>
              <a:t>OUR WEBSITE WILL RECIEVE THE INPUT </a:t>
            </a:r>
            <a:r>
              <a:rPr lang="en-IN" sz="1900" spc="-1" dirty="0" smtClean="0">
                <a:solidFill>
                  <a:schemeClr val="tx1"/>
                </a:solidFill>
                <a:latin typeface="MV Boli" panose="02000500030200090000" pitchFamily="2" charset="0"/>
                <a:cs typeface="MV Boli" panose="02000500030200090000" pitchFamily="2" charset="0"/>
              </a:rPr>
              <a:t>FROM THE </a:t>
            </a:r>
            <a:r>
              <a:rPr lang="en-IN" sz="1900" spc="-1" dirty="0">
                <a:solidFill>
                  <a:schemeClr val="tx1"/>
                </a:solidFill>
                <a:latin typeface="MV Boli" panose="02000500030200090000" pitchFamily="2" charset="0"/>
                <a:cs typeface="MV Boli" panose="02000500030200090000" pitchFamily="2" charset="0"/>
              </a:rPr>
              <a:t>USER AND POST THE DATA TO SERVER USING THE ENDPOINT AND SERVER AFTER PREDICTING THE VALUES SEND THE RESPONSE BACK TO CLIENT</a:t>
            </a:r>
            <a:r>
              <a:rPr lang="en-IN" sz="1900" spc="-1" dirty="0" smtClean="0">
                <a:solidFill>
                  <a:schemeClr val="tx1"/>
                </a:solidFill>
                <a:latin typeface="MV Boli" panose="02000500030200090000" pitchFamily="2" charset="0"/>
                <a:cs typeface="MV Boli" panose="02000500030200090000" pitchFamily="2" charset="0"/>
              </a:rPr>
              <a:t>.</a:t>
            </a:r>
          </a:p>
          <a:p>
            <a:endParaRPr lang="en-IN" sz="1900" spc="-1" dirty="0" smtClean="0">
              <a:solidFill>
                <a:schemeClr val="tx1"/>
              </a:solidFill>
              <a:latin typeface="MV Boli" panose="02000500030200090000" pitchFamily="2" charset="0"/>
              <a:cs typeface="MV Boli" panose="02000500030200090000" pitchFamily="2" charset="0"/>
            </a:endParaRPr>
          </a:p>
          <a:p>
            <a:r>
              <a:rPr lang="en-IN" sz="1900" spc="-1" dirty="0" smtClean="0">
                <a:solidFill>
                  <a:schemeClr val="tx1"/>
                </a:solidFill>
                <a:latin typeface="MV Boli" panose="02000500030200090000" pitchFamily="2" charset="0"/>
                <a:cs typeface="MV Boli" panose="02000500030200090000" pitchFamily="2" charset="0"/>
              </a:rPr>
              <a:t>THE DEPLOYED MODEL WILL HEKP PEOPLE AND HOSPITAL STAFF ALIKE TO PREDICT ONSET OF SEPSIS IN REAL TIME SO THAT IN POSITIVE CASES, THE TREATMENT CAN BEGIN AS SOON AS POSSIBLE TO SAVE THE LIFE OF THE POSITIVELY DETECTED PATIENTS. </a:t>
            </a:r>
            <a:endParaRPr lang="en-IN" sz="1900" spc="-1" dirty="0">
              <a:solidFill>
                <a:schemeClr val="tx1"/>
              </a:solidFill>
              <a:latin typeface="MV Boli" panose="02000500030200090000" pitchFamily="2" charset="0"/>
              <a:cs typeface="MV Boli" panose="02000500030200090000" pitchFamily="2" charset="0"/>
            </a:endParaRPr>
          </a:p>
        </p:txBody>
      </p:sp>
    </p:spTree>
    <p:extLst>
      <p:ext uri="{BB962C8B-B14F-4D97-AF65-F5344CB8AC3E}">
        <p14:creationId xmlns:p14="http://schemas.microsoft.com/office/powerpoint/2010/main" val="40057328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003300"/>
          </a:xfrm>
        </p:spPr>
        <p:txBody>
          <a:bodyPr>
            <a:normAutofit/>
          </a:bodyPr>
          <a:lstStyle/>
          <a:p>
            <a:pPr algn="r"/>
            <a:r>
              <a:rPr lang="en-US" sz="4400" b="1" dirty="0" smtClean="0">
                <a:solidFill>
                  <a:schemeClr val="tx1"/>
                </a:solidFill>
                <a:latin typeface="Castellar" panose="020A0402060406010301" pitchFamily="18" charset="0"/>
              </a:rPr>
              <a:t>TECHNOLOGIES USED</a:t>
            </a:r>
            <a:endParaRPr lang="en-US" sz="4400" b="1" dirty="0">
              <a:solidFill>
                <a:schemeClr val="tx1"/>
              </a:solidFill>
              <a:latin typeface="Castellar" panose="020A0402060406010301" pitchFamily="18" charset="0"/>
            </a:endParaRPr>
          </a:p>
        </p:txBody>
      </p:sp>
      <p:sp>
        <p:nvSpPr>
          <p:cNvPr id="3" name="Content Placeholder 2"/>
          <p:cNvSpPr>
            <a:spLocks noGrp="1"/>
          </p:cNvSpPr>
          <p:nvPr>
            <p:ph idx="1"/>
          </p:nvPr>
        </p:nvSpPr>
        <p:spPr>
          <a:xfrm>
            <a:off x="677334" y="1816101"/>
            <a:ext cx="8596668" cy="2285999"/>
          </a:xfrm>
        </p:spPr>
        <p:txBody>
          <a:bodyPr>
            <a:noAutofit/>
          </a:bodyPr>
          <a:lstStyle/>
          <a:p>
            <a:pPr>
              <a:buFont typeface="Wingdings" panose="05000000000000000000" pitchFamily="2" charset="2"/>
              <a:buChar char="q"/>
            </a:pPr>
            <a:r>
              <a:rPr lang="en-US" sz="2400" dirty="0" smtClean="0">
                <a:latin typeface="MV Boli" panose="02000500030200090000" pitchFamily="2" charset="0"/>
                <a:cs typeface="MV Boli" panose="02000500030200090000" pitchFamily="2" charset="0"/>
              </a:rPr>
              <a:t>KERAS</a:t>
            </a:r>
          </a:p>
          <a:p>
            <a:pPr>
              <a:buFont typeface="Wingdings" panose="05000000000000000000" pitchFamily="2" charset="2"/>
              <a:buChar char="q"/>
            </a:pPr>
            <a:r>
              <a:rPr lang="en-US" sz="2400" dirty="0" smtClean="0">
                <a:latin typeface="MV Boli" panose="02000500030200090000" pitchFamily="2" charset="0"/>
                <a:cs typeface="MV Boli" panose="02000500030200090000" pitchFamily="2" charset="0"/>
              </a:rPr>
              <a:t>SCIKIT</a:t>
            </a:r>
          </a:p>
          <a:p>
            <a:pPr>
              <a:buFont typeface="Wingdings" panose="05000000000000000000" pitchFamily="2" charset="2"/>
              <a:buChar char="q"/>
            </a:pPr>
            <a:r>
              <a:rPr lang="en-US" sz="2400" dirty="0" smtClean="0">
                <a:latin typeface="MV Boli" panose="02000500030200090000" pitchFamily="2" charset="0"/>
                <a:cs typeface="MV Boli" panose="02000500030200090000" pitchFamily="2" charset="0"/>
              </a:rPr>
              <a:t>HEROKU</a:t>
            </a:r>
          </a:p>
          <a:p>
            <a:pPr>
              <a:buFont typeface="Wingdings" panose="05000000000000000000" pitchFamily="2" charset="2"/>
              <a:buChar char="q"/>
            </a:pPr>
            <a:r>
              <a:rPr lang="en-US" sz="2400" dirty="0" smtClean="0">
                <a:latin typeface="MV Boli" panose="02000500030200090000" pitchFamily="2" charset="0"/>
                <a:cs typeface="MV Boli" panose="02000500030200090000" pitchFamily="2" charset="0"/>
              </a:rPr>
              <a:t>FLASK</a:t>
            </a:r>
          </a:p>
          <a:p>
            <a:pPr>
              <a:buFont typeface="Wingdings" panose="05000000000000000000" pitchFamily="2" charset="2"/>
              <a:buChar char="q"/>
            </a:pPr>
            <a:r>
              <a:rPr lang="en-US" sz="2400" dirty="0" smtClean="0">
                <a:latin typeface="MV Boli" panose="02000500030200090000" pitchFamily="2" charset="0"/>
                <a:cs typeface="MV Boli" panose="02000500030200090000" pitchFamily="2" charset="0"/>
              </a:rPr>
              <a:t>BOOTSTRAP</a:t>
            </a:r>
            <a:endParaRPr lang="en-US" sz="2400" dirty="0">
              <a:latin typeface="MV Boli" panose="02000500030200090000" pitchFamily="2" charset="0"/>
              <a:cs typeface="MV Boli" panose="02000500030200090000" pitchFamily="2" charset="0"/>
            </a:endParaRPr>
          </a:p>
        </p:txBody>
      </p:sp>
    </p:spTree>
    <p:extLst>
      <p:ext uri="{BB962C8B-B14F-4D97-AF65-F5344CB8AC3E}">
        <p14:creationId xmlns:p14="http://schemas.microsoft.com/office/powerpoint/2010/main" val="21358425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003300"/>
          </a:xfrm>
        </p:spPr>
        <p:txBody>
          <a:bodyPr>
            <a:normAutofit/>
          </a:bodyPr>
          <a:lstStyle/>
          <a:p>
            <a:pPr algn="ctr"/>
            <a:r>
              <a:rPr lang="en-IN" sz="4400" b="1" cap="all" spc="-1" dirty="0">
                <a:solidFill>
                  <a:schemeClr val="tx1"/>
                </a:solidFill>
                <a:latin typeface="Castellar" panose="020A0402060406010301" pitchFamily="18" charset="0"/>
              </a:rPr>
              <a:t> ROAD  MAP </a:t>
            </a:r>
            <a:endParaRPr lang="en-US" sz="4400" b="1" dirty="0">
              <a:solidFill>
                <a:schemeClr val="tx1"/>
              </a:solidFill>
              <a:latin typeface="Castellar" panose="020A0402060406010301" pitchFamily="18" charset="0"/>
            </a:endParaRPr>
          </a:p>
        </p:txBody>
      </p:sp>
      <p:sp>
        <p:nvSpPr>
          <p:cNvPr id="4" name="CustomShape 2"/>
          <p:cNvSpPr>
            <a:spLocks noGrp="1"/>
          </p:cNvSpPr>
          <p:nvPr>
            <p:ph idx="1"/>
          </p:nvPr>
        </p:nvSpPr>
        <p:spPr>
          <a:xfrm>
            <a:off x="677334" y="2160590"/>
            <a:ext cx="1926166" cy="1027110"/>
          </a:xfrm>
          <a:prstGeom prst="rect">
            <a:avLst/>
          </a:prstGeom>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marL="0" indent="0" algn="ctr">
              <a:lnSpc>
                <a:spcPct val="100000"/>
              </a:lnSpc>
              <a:buNone/>
            </a:pPr>
            <a:r>
              <a:rPr lang="en-IN" sz="1800" b="0" strike="noStrike" spc="-1" dirty="0">
                <a:solidFill>
                  <a:srgbClr val="FFFFFF"/>
                </a:solidFill>
                <a:latin typeface="MV Boli" panose="02000500030200090000" pitchFamily="2" charset="0"/>
                <a:ea typeface="DejaVu Sans"/>
                <a:cs typeface="MV Boli" panose="02000500030200090000" pitchFamily="2" charset="0"/>
              </a:rPr>
              <a:t>ML  MODEL</a:t>
            </a:r>
            <a:endParaRPr lang="en-IN" sz="1800" b="0" strike="noStrike" spc="-1" dirty="0">
              <a:latin typeface="MV Boli" panose="02000500030200090000" pitchFamily="2" charset="0"/>
              <a:cs typeface="MV Boli" panose="02000500030200090000" pitchFamily="2" charset="0"/>
            </a:endParaRPr>
          </a:p>
        </p:txBody>
      </p:sp>
      <p:sp>
        <p:nvSpPr>
          <p:cNvPr id="5" name="CustomShape 3"/>
          <p:cNvSpPr/>
          <p:nvPr/>
        </p:nvSpPr>
        <p:spPr>
          <a:xfrm>
            <a:off x="2960640" y="2581659"/>
            <a:ext cx="1296320" cy="263772"/>
          </a:xfrm>
          <a:prstGeom prst="rightArrow">
            <a:avLst>
              <a:gd name="adj1" fmla="val 50000"/>
              <a:gd name="adj2" fmla="val 50000"/>
            </a:avLst>
          </a:prstGeom>
          <a:ln>
            <a:round/>
          </a:ln>
        </p:spPr>
        <p:style>
          <a:lnRef idx="2">
            <a:schemeClr val="accent1">
              <a:shade val="50000"/>
            </a:schemeClr>
          </a:lnRef>
          <a:fillRef idx="1">
            <a:schemeClr val="accent1"/>
          </a:fillRef>
          <a:effectRef idx="0">
            <a:schemeClr val="accent1"/>
          </a:effectRef>
          <a:fontRef idx="minor"/>
        </p:style>
      </p:sp>
      <p:sp>
        <p:nvSpPr>
          <p:cNvPr id="6" name="CustomShape 4"/>
          <p:cNvSpPr/>
          <p:nvPr/>
        </p:nvSpPr>
        <p:spPr>
          <a:xfrm>
            <a:off x="4614100" y="2193344"/>
            <a:ext cx="2019480" cy="994356"/>
          </a:xfrm>
          <a:prstGeom prst="rect">
            <a:avLst/>
          </a:prstGeom>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en-IN" sz="1800" b="0" strike="noStrike" spc="-1" dirty="0">
                <a:solidFill>
                  <a:srgbClr val="FFFFFF"/>
                </a:solidFill>
                <a:latin typeface="MV Boli" panose="02000500030200090000" pitchFamily="2" charset="0"/>
                <a:ea typeface="DejaVu Sans"/>
                <a:cs typeface="MV Boli" panose="02000500030200090000" pitchFamily="2" charset="0"/>
              </a:rPr>
              <a:t>HEROKU  SERVER</a:t>
            </a:r>
            <a:endParaRPr lang="en-IN" sz="1800" b="0" strike="noStrike" spc="-1" dirty="0">
              <a:latin typeface="MV Boli" panose="02000500030200090000" pitchFamily="2" charset="0"/>
              <a:cs typeface="MV Boli" panose="02000500030200090000" pitchFamily="2" charset="0"/>
            </a:endParaRPr>
          </a:p>
        </p:txBody>
      </p:sp>
      <p:sp>
        <p:nvSpPr>
          <p:cNvPr id="7" name="CustomShape 8"/>
          <p:cNvSpPr/>
          <p:nvPr/>
        </p:nvSpPr>
        <p:spPr>
          <a:xfrm rot="10800000">
            <a:off x="6772941" y="4008563"/>
            <a:ext cx="710812" cy="1167513"/>
          </a:xfrm>
          <a:prstGeom prst="bentArrow">
            <a:avLst>
              <a:gd name="adj1" fmla="val 25000"/>
              <a:gd name="adj2" fmla="val 25000"/>
              <a:gd name="adj3" fmla="val 25000"/>
              <a:gd name="adj4" fmla="val 43750"/>
            </a:avLst>
          </a:prstGeom>
          <a:ln>
            <a:round/>
          </a:ln>
        </p:spPr>
        <p:style>
          <a:lnRef idx="2">
            <a:schemeClr val="accent1">
              <a:shade val="50000"/>
            </a:schemeClr>
          </a:lnRef>
          <a:fillRef idx="1">
            <a:schemeClr val="accent1"/>
          </a:fillRef>
          <a:effectRef idx="0">
            <a:schemeClr val="accent1"/>
          </a:effectRef>
          <a:fontRef idx="minor"/>
        </p:style>
      </p:sp>
      <p:sp>
        <p:nvSpPr>
          <p:cNvPr id="8" name="CustomShape 7"/>
          <p:cNvSpPr/>
          <p:nvPr/>
        </p:nvSpPr>
        <p:spPr>
          <a:xfrm>
            <a:off x="4667225" y="4592320"/>
            <a:ext cx="1913230" cy="757499"/>
          </a:xfrm>
          <a:prstGeom prst="rect">
            <a:avLst/>
          </a:prstGeom>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en-IN" spc="-1" dirty="0" smtClean="0">
                <a:solidFill>
                  <a:srgbClr val="FFFFFF"/>
                </a:solidFill>
                <a:latin typeface="MV Boli" panose="02000500030200090000" pitchFamily="2" charset="0"/>
                <a:cs typeface="MV Boli" panose="02000500030200090000" pitchFamily="2" charset="0"/>
              </a:rPr>
              <a:t>FRONTEND</a:t>
            </a:r>
            <a:endParaRPr lang="en-IN" sz="1800" b="0" strike="noStrike" spc="-1" dirty="0">
              <a:latin typeface="MV Boli" panose="02000500030200090000" pitchFamily="2" charset="0"/>
              <a:cs typeface="MV Boli" panose="02000500030200090000" pitchFamily="2" charset="0"/>
            </a:endParaRPr>
          </a:p>
        </p:txBody>
      </p:sp>
      <p:sp>
        <p:nvSpPr>
          <p:cNvPr id="10" name="CustomShape 6"/>
          <p:cNvSpPr/>
          <p:nvPr/>
        </p:nvSpPr>
        <p:spPr>
          <a:xfrm>
            <a:off x="859420" y="4592320"/>
            <a:ext cx="1744080" cy="805181"/>
          </a:xfrm>
          <a:prstGeom prst="rect">
            <a:avLst/>
          </a:prstGeom>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en-IN" sz="1800" b="0" strike="noStrike" spc="-1" dirty="0" smtClean="0">
                <a:solidFill>
                  <a:schemeClr val="bg1"/>
                </a:solidFill>
                <a:latin typeface="MV Boli" panose="02000500030200090000" pitchFamily="2" charset="0"/>
                <a:cs typeface="MV Boli" panose="02000500030200090000" pitchFamily="2" charset="0"/>
              </a:rPr>
              <a:t>USER</a:t>
            </a:r>
            <a:endParaRPr lang="en-IN" sz="1800" b="0" strike="noStrike" spc="-1" dirty="0">
              <a:solidFill>
                <a:schemeClr val="bg1"/>
              </a:solidFill>
              <a:latin typeface="MV Boli" panose="02000500030200090000" pitchFamily="2" charset="0"/>
              <a:cs typeface="MV Boli" panose="02000500030200090000" pitchFamily="2" charset="0"/>
            </a:endParaRPr>
          </a:p>
        </p:txBody>
      </p:sp>
      <p:sp>
        <p:nvSpPr>
          <p:cNvPr id="11" name="Rectangle 10"/>
          <p:cNvSpPr/>
          <p:nvPr/>
        </p:nvSpPr>
        <p:spPr>
          <a:xfrm>
            <a:off x="2960640" y="2212327"/>
            <a:ext cx="1209690" cy="369332"/>
          </a:xfrm>
          <a:prstGeom prst="rect">
            <a:avLst/>
          </a:prstGeom>
        </p:spPr>
        <p:txBody>
          <a:bodyPr wrap="none">
            <a:spAutoFit/>
          </a:bodyPr>
          <a:lstStyle/>
          <a:p>
            <a:pPr>
              <a:lnSpc>
                <a:spcPct val="100000"/>
              </a:lnSpc>
            </a:pPr>
            <a:r>
              <a:rPr lang="en-IN" spc="-1" dirty="0">
                <a:latin typeface="MV Boli" panose="02000500030200090000" pitchFamily="2" charset="0"/>
                <a:ea typeface="DejaVu Sans"/>
                <a:cs typeface="MV Boli" panose="02000500030200090000" pitchFamily="2" charset="0"/>
              </a:rPr>
              <a:t> DEPLOY</a:t>
            </a:r>
            <a:endParaRPr lang="en-IN" spc="-1" dirty="0">
              <a:latin typeface="MV Boli" panose="02000500030200090000" pitchFamily="2" charset="0"/>
              <a:cs typeface="MV Boli" panose="02000500030200090000" pitchFamily="2" charset="0"/>
            </a:endParaRPr>
          </a:p>
        </p:txBody>
      </p:sp>
      <p:sp>
        <p:nvSpPr>
          <p:cNvPr id="12" name="CustomShape 3"/>
          <p:cNvSpPr/>
          <p:nvPr/>
        </p:nvSpPr>
        <p:spPr>
          <a:xfrm>
            <a:off x="2960640" y="4862319"/>
            <a:ext cx="1296320" cy="265181"/>
          </a:xfrm>
          <a:prstGeom prst="rightArrow">
            <a:avLst>
              <a:gd name="adj1" fmla="val 50000"/>
              <a:gd name="adj2" fmla="val 50000"/>
            </a:avLst>
          </a:prstGeom>
          <a:ln>
            <a:round/>
          </a:ln>
        </p:spPr>
        <p:style>
          <a:lnRef idx="2">
            <a:schemeClr val="accent1">
              <a:shade val="50000"/>
            </a:schemeClr>
          </a:lnRef>
          <a:fillRef idx="1">
            <a:schemeClr val="accent1"/>
          </a:fillRef>
          <a:effectRef idx="0">
            <a:schemeClr val="accent1"/>
          </a:effectRef>
          <a:fontRef idx="minor"/>
        </p:style>
      </p:sp>
      <p:sp>
        <p:nvSpPr>
          <p:cNvPr id="13" name="CustomShape 3"/>
          <p:cNvSpPr/>
          <p:nvPr/>
        </p:nvSpPr>
        <p:spPr>
          <a:xfrm rot="16200000">
            <a:off x="5157803" y="3738987"/>
            <a:ext cx="920312" cy="313912"/>
          </a:xfrm>
          <a:prstGeom prst="rightArrow">
            <a:avLst>
              <a:gd name="adj1" fmla="val 50000"/>
              <a:gd name="adj2" fmla="val 50000"/>
            </a:avLst>
          </a:prstGeom>
          <a:ln>
            <a:round/>
          </a:ln>
        </p:spPr>
        <p:style>
          <a:lnRef idx="2">
            <a:schemeClr val="accent1">
              <a:shade val="50000"/>
            </a:schemeClr>
          </a:lnRef>
          <a:fillRef idx="1">
            <a:schemeClr val="accent1"/>
          </a:fillRef>
          <a:effectRef idx="0">
            <a:schemeClr val="accent1"/>
          </a:effectRef>
          <a:fontRef idx="minor"/>
        </p:style>
      </p:sp>
      <p:sp>
        <p:nvSpPr>
          <p:cNvPr id="14" name="Rectangle 13"/>
          <p:cNvSpPr/>
          <p:nvPr/>
        </p:nvSpPr>
        <p:spPr>
          <a:xfrm>
            <a:off x="5824256" y="3768144"/>
            <a:ext cx="809324" cy="369332"/>
          </a:xfrm>
          <a:prstGeom prst="rect">
            <a:avLst/>
          </a:prstGeom>
        </p:spPr>
        <p:txBody>
          <a:bodyPr wrap="none">
            <a:spAutoFit/>
          </a:bodyPr>
          <a:lstStyle/>
          <a:p>
            <a:pPr>
              <a:lnSpc>
                <a:spcPct val="100000"/>
              </a:lnSpc>
            </a:pPr>
            <a:r>
              <a:rPr lang="en-IN" spc="-1" dirty="0" smtClean="0">
                <a:latin typeface="MV Boli" panose="02000500030200090000" pitchFamily="2" charset="0"/>
                <a:cs typeface="MV Boli" panose="02000500030200090000" pitchFamily="2" charset="0"/>
              </a:rPr>
              <a:t>DATA</a:t>
            </a:r>
            <a:endParaRPr lang="en-IN" spc="-1" dirty="0">
              <a:latin typeface="MV Boli" panose="02000500030200090000" pitchFamily="2" charset="0"/>
              <a:cs typeface="MV Boli" panose="02000500030200090000" pitchFamily="2" charset="0"/>
            </a:endParaRPr>
          </a:p>
        </p:txBody>
      </p:sp>
      <p:sp>
        <p:nvSpPr>
          <p:cNvPr id="16" name="CustomShape 8"/>
          <p:cNvSpPr/>
          <p:nvPr/>
        </p:nvSpPr>
        <p:spPr>
          <a:xfrm rot="5400000">
            <a:off x="6620357" y="2832005"/>
            <a:ext cx="1186486" cy="685800"/>
          </a:xfrm>
          <a:prstGeom prst="bentArrow">
            <a:avLst>
              <a:gd name="adj1" fmla="val 25000"/>
              <a:gd name="adj2" fmla="val 25000"/>
              <a:gd name="adj3" fmla="val 25000"/>
              <a:gd name="adj4" fmla="val 43750"/>
            </a:avLst>
          </a:prstGeom>
          <a:ln>
            <a:round/>
          </a:ln>
        </p:spPr>
        <p:style>
          <a:lnRef idx="2">
            <a:schemeClr val="accent1">
              <a:shade val="50000"/>
            </a:schemeClr>
          </a:lnRef>
          <a:fillRef idx="1">
            <a:schemeClr val="accent1"/>
          </a:fillRef>
          <a:effectRef idx="0">
            <a:schemeClr val="accent1"/>
          </a:effectRef>
          <a:fontRef idx="minor"/>
        </p:style>
      </p:sp>
      <p:sp>
        <p:nvSpPr>
          <p:cNvPr id="17" name="Rectangle 16"/>
          <p:cNvSpPr/>
          <p:nvPr/>
        </p:nvSpPr>
        <p:spPr>
          <a:xfrm>
            <a:off x="7720873" y="3711276"/>
            <a:ext cx="1405128" cy="369332"/>
          </a:xfrm>
          <a:prstGeom prst="rect">
            <a:avLst/>
          </a:prstGeom>
        </p:spPr>
        <p:txBody>
          <a:bodyPr wrap="none">
            <a:spAutoFit/>
          </a:bodyPr>
          <a:lstStyle/>
          <a:p>
            <a:pPr>
              <a:lnSpc>
                <a:spcPct val="100000"/>
              </a:lnSpc>
            </a:pPr>
            <a:r>
              <a:rPr lang="en-IN" spc="-1" dirty="0" smtClean="0">
                <a:latin typeface="MV Boli" panose="02000500030200090000" pitchFamily="2" charset="0"/>
                <a:cs typeface="MV Boli" panose="02000500030200090000" pitchFamily="2" charset="0"/>
              </a:rPr>
              <a:t>RESPONSE</a:t>
            </a:r>
            <a:endParaRPr lang="en-IN" spc="-1" dirty="0">
              <a:latin typeface="MV Boli" panose="02000500030200090000" pitchFamily="2" charset="0"/>
              <a:cs typeface="MV Boli" panose="02000500030200090000" pitchFamily="2" charset="0"/>
            </a:endParaRPr>
          </a:p>
        </p:txBody>
      </p:sp>
    </p:spTree>
    <p:extLst>
      <p:ext uri="{BB962C8B-B14F-4D97-AF65-F5344CB8AC3E}">
        <p14:creationId xmlns:p14="http://schemas.microsoft.com/office/powerpoint/2010/main" val="340512671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53</TotalTime>
  <Words>321</Words>
  <Application>Microsoft Office PowerPoint</Application>
  <PresentationFormat>Widescreen</PresentationFormat>
  <Paragraphs>26</Paragraphs>
  <Slides>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vt:i4>
      </vt:variant>
    </vt:vector>
  </HeadingPairs>
  <TitlesOfParts>
    <vt:vector size="13" baseType="lpstr">
      <vt:lpstr>Arial</vt:lpstr>
      <vt:lpstr>Castellar</vt:lpstr>
      <vt:lpstr>DejaVu Sans</vt:lpstr>
      <vt:lpstr>MV Boli</vt:lpstr>
      <vt:lpstr>Trebuchet MS</vt:lpstr>
      <vt:lpstr>Wingdings</vt:lpstr>
      <vt:lpstr>Wingdings 3</vt:lpstr>
      <vt:lpstr>Facet</vt:lpstr>
      <vt:lpstr>SEPSIS DETECTION</vt:lpstr>
      <vt:lpstr> ML  MODEL</vt:lpstr>
      <vt:lpstr>DEPLOYING  ML  MODEL</vt:lpstr>
      <vt:lpstr>TECHNOLOGIES USED</vt:lpstr>
      <vt:lpstr> ROAD  MAP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SEPSIS   DETECTION</dc:title>
  <dc:creator>Mohd Shoaib</dc:creator>
  <cp:lastModifiedBy>Mohd Shoaib</cp:lastModifiedBy>
  <cp:revision>8</cp:revision>
  <dcterms:created xsi:type="dcterms:W3CDTF">2020-02-05T02:57:29Z</dcterms:created>
  <dcterms:modified xsi:type="dcterms:W3CDTF">2020-02-05T03:51:13Z</dcterms:modified>
</cp:coreProperties>
</file>