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3" r:id="rId9"/>
    <p:sldId id="266" r:id="rId10"/>
    <p:sldId id="267" r:id="rId11"/>
    <p:sldId id="26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A50ADD2-4C04-4A0B-9140-DECF511CAC9C}">
          <p14:sldIdLst>
            <p14:sldId id="256"/>
            <p14:sldId id="257"/>
            <p14:sldId id="258"/>
            <p14:sldId id="259"/>
            <p14:sldId id="260"/>
            <p14:sldId id="261"/>
            <p14:sldId id="265"/>
            <p14:sldId id="263"/>
            <p14:sldId id="266"/>
            <p14:sldId id="267"/>
            <p14:sldId id="268"/>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83" d="100"/>
          <a:sy n="83" d="100"/>
        </p:scale>
        <p:origin x="-658" y="-1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5BB73C-395D-4676-87AD-987F91A98A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27874CB-C29E-4A6C-B9EE-5FD64632BC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9DF63AD-9227-4242-9221-4E77BF8F8A3F}"/>
              </a:ext>
            </a:extLst>
          </p:cNvPr>
          <p:cNvSpPr>
            <a:spLocks noGrp="1"/>
          </p:cNvSpPr>
          <p:nvPr>
            <p:ph type="dt" sz="half" idx="10"/>
          </p:nvPr>
        </p:nvSpPr>
        <p:spPr/>
        <p:txBody>
          <a:bodyPr/>
          <a:lstStyle/>
          <a:p>
            <a:fld id="{C61FFC8E-835A-40E7-98E3-BD7F55FCB505}" type="datetimeFigureOut">
              <a:rPr lang="en-IN" smtClean="0"/>
              <a:pPr/>
              <a:t>06-02-2020</a:t>
            </a:fld>
            <a:endParaRPr lang="en-IN"/>
          </a:p>
        </p:txBody>
      </p:sp>
      <p:sp>
        <p:nvSpPr>
          <p:cNvPr id="5" name="Footer Placeholder 4">
            <a:extLst>
              <a:ext uri="{FF2B5EF4-FFF2-40B4-BE49-F238E27FC236}">
                <a16:creationId xmlns:a16="http://schemas.microsoft.com/office/drawing/2014/main" xmlns="" id="{34F57F09-2865-41C4-948C-A86EA2A68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FCDA23A-37B4-4249-8E3E-7D906613398B}"/>
              </a:ext>
            </a:extLst>
          </p:cNvPr>
          <p:cNvSpPr>
            <a:spLocks noGrp="1"/>
          </p:cNvSpPr>
          <p:nvPr>
            <p:ph type="sldNum" sz="quarter" idx="12"/>
          </p:nvPr>
        </p:nvSpPr>
        <p:spPr/>
        <p:txBody>
          <a:bodyPr/>
          <a:lstStyle/>
          <a:p>
            <a:fld id="{4A249635-2109-428E-9AE9-8936D02A23C4}" type="slidenum">
              <a:rPr lang="en-IN" smtClean="0"/>
              <a:pPr/>
              <a:t>‹#›</a:t>
            </a:fld>
            <a:endParaRPr lang="en-IN"/>
          </a:p>
        </p:txBody>
      </p:sp>
    </p:spTree>
    <p:extLst>
      <p:ext uri="{BB962C8B-B14F-4D97-AF65-F5344CB8AC3E}">
        <p14:creationId xmlns:p14="http://schemas.microsoft.com/office/powerpoint/2010/main" xmlns="" val="339768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9C8980-7760-4D3F-9ED6-9356A3029F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460B0FF-FAB8-496F-94B4-45028444AA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9A7578D-3991-4FB8-9D55-483D6F902F8D}"/>
              </a:ext>
            </a:extLst>
          </p:cNvPr>
          <p:cNvSpPr>
            <a:spLocks noGrp="1"/>
          </p:cNvSpPr>
          <p:nvPr>
            <p:ph type="dt" sz="half" idx="10"/>
          </p:nvPr>
        </p:nvSpPr>
        <p:spPr/>
        <p:txBody>
          <a:bodyPr/>
          <a:lstStyle/>
          <a:p>
            <a:fld id="{C61FFC8E-835A-40E7-98E3-BD7F55FCB505}" type="datetimeFigureOut">
              <a:rPr lang="en-IN" smtClean="0"/>
              <a:pPr/>
              <a:t>06-02-2020</a:t>
            </a:fld>
            <a:endParaRPr lang="en-IN"/>
          </a:p>
        </p:txBody>
      </p:sp>
      <p:sp>
        <p:nvSpPr>
          <p:cNvPr id="5" name="Footer Placeholder 4">
            <a:extLst>
              <a:ext uri="{FF2B5EF4-FFF2-40B4-BE49-F238E27FC236}">
                <a16:creationId xmlns:a16="http://schemas.microsoft.com/office/drawing/2014/main" xmlns="" id="{4943EF4D-3486-49D4-8E6D-F1617DD3B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A5A8918-D182-46D2-AE1A-8B28B0F1CFCD}"/>
              </a:ext>
            </a:extLst>
          </p:cNvPr>
          <p:cNvSpPr>
            <a:spLocks noGrp="1"/>
          </p:cNvSpPr>
          <p:nvPr>
            <p:ph type="sldNum" sz="quarter" idx="12"/>
          </p:nvPr>
        </p:nvSpPr>
        <p:spPr/>
        <p:txBody>
          <a:bodyPr/>
          <a:lstStyle/>
          <a:p>
            <a:fld id="{4A249635-2109-428E-9AE9-8936D02A23C4}" type="slidenum">
              <a:rPr lang="en-IN" smtClean="0"/>
              <a:pPr/>
              <a:t>‹#›</a:t>
            </a:fld>
            <a:endParaRPr lang="en-IN"/>
          </a:p>
        </p:txBody>
      </p:sp>
    </p:spTree>
    <p:extLst>
      <p:ext uri="{BB962C8B-B14F-4D97-AF65-F5344CB8AC3E}">
        <p14:creationId xmlns:p14="http://schemas.microsoft.com/office/powerpoint/2010/main" xmlns="" val="421255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4AB7DDD-AACA-4AE1-B703-25648C53D0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43E7A25-7727-489D-A666-D4CD45D55E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E3ECA04-0A83-489B-AB6D-BA161DF69514}"/>
              </a:ext>
            </a:extLst>
          </p:cNvPr>
          <p:cNvSpPr>
            <a:spLocks noGrp="1"/>
          </p:cNvSpPr>
          <p:nvPr>
            <p:ph type="dt" sz="half" idx="10"/>
          </p:nvPr>
        </p:nvSpPr>
        <p:spPr/>
        <p:txBody>
          <a:bodyPr/>
          <a:lstStyle/>
          <a:p>
            <a:fld id="{C61FFC8E-835A-40E7-98E3-BD7F55FCB505}" type="datetimeFigureOut">
              <a:rPr lang="en-IN" smtClean="0"/>
              <a:pPr/>
              <a:t>06-02-2020</a:t>
            </a:fld>
            <a:endParaRPr lang="en-IN"/>
          </a:p>
        </p:txBody>
      </p:sp>
      <p:sp>
        <p:nvSpPr>
          <p:cNvPr id="5" name="Footer Placeholder 4">
            <a:extLst>
              <a:ext uri="{FF2B5EF4-FFF2-40B4-BE49-F238E27FC236}">
                <a16:creationId xmlns:a16="http://schemas.microsoft.com/office/drawing/2014/main" xmlns="" id="{CCE7B58C-55C9-45C2-ACBB-36938800B3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3A4BDE7-920A-406D-90CD-DCB2A177EAD5}"/>
              </a:ext>
            </a:extLst>
          </p:cNvPr>
          <p:cNvSpPr>
            <a:spLocks noGrp="1"/>
          </p:cNvSpPr>
          <p:nvPr>
            <p:ph type="sldNum" sz="quarter" idx="12"/>
          </p:nvPr>
        </p:nvSpPr>
        <p:spPr/>
        <p:txBody>
          <a:bodyPr/>
          <a:lstStyle/>
          <a:p>
            <a:fld id="{4A249635-2109-428E-9AE9-8936D02A23C4}" type="slidenum">
              <a:rPr lang="en-IN" smtClean="0"/>
              <a:pPr/>
              <a:t>‹#›</a:t>
            </a:fld>
            <a:endParaRPr lang="en-IN"/>
          </a:p>
        </p:txBody>
      </p:sp>
    </p:spTree>
    <p:extLst>
      <p:ext uri="{BB962C8B-B14F-4D97-AF65-F5344CB8AC3E}">
        <p14:creationId xmlns:p14="http://schemas.microsoft.com/office/powerpoint/2010/main" xmlns="" val="36592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7438E-1464-457D-A2D7-9719D83AF8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EEA77C0-FFC8-4280-8E5D-EA0A19599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5B2E83E-08BB-4FD8-87C0-2958ADE5A1B4}"/>
              </a:ext>
            </a:extLst>
          </p:cNvPr>
          <p:cNvSpPr>
            <a:spLocks noGrp="1"/>
          </p:cNvSpPr>
          <p:nvPr>
            <p:ph type="dt" sz="half" idx="10"/>
          </p:nvPr>
        </p:nvSpPr>
        <p:spPr/>
        <p:txBody>
          <a:bodyPr/>
          <a:lstStyle/>
          <a:p>
            <a:fld id="{C61FFC8E-835A-40E7-98E3-BD7F55FCB505}" type="datetimeFigureOut">
              <a:rPr lang="en-IN" smtClean="0"/>
              <a:pPr/>
              <a:t>06-02-2020</a:t>
            </a:fld>
            <a:endParaRPr lang="en-IN"/>
          </a:p>
        </p:txBody>
      </p:sp>
      <p:sp>
        <p:nvSpPr>
          <p:cNvPr id="5" name="Footer Placeholder 4">
            <a:extLst>
              <a:ext uri="{FF2B5EF4-FFF2-40B4-BE49-F238E27FC236}">
                <a16:creationId xmlns:a16="http://schemas.microsoft.com/office/drawing/2014/main" xmlns="" id="{DFE956ED-72AE-4303-AD1F-305388E07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190FAF4-EAA2-4D8D-A131-8A12ACA1C745}"/>
              </a:ext>
            </a:extLst>
          </p:cNvPr>
          <p:cNvSpPr>
            <a:spLocks noGrp="1"/>
          </p:cNvSpPr>
          <p:nvPr>
            <p:ph type="sldNum" sz="quarter" idx="12"/>
          </p:nvPr>
        </p:nvSpPr>
        <p:spPr/>
        <p:txBody>
          <a:bodyPr/>
          <a:lstStyle/>
          <a:p>
            <a:fld id="{4A249635-2109-428E-9AE9-8936D02A23C4}" type="slidenum">
              <a:rPr lang="en-IN" smtClean="0"/>
              <a:pPr/>
              <a:t>‹#›</a:t>
            </a:fld>
            <a:endParaRPr lang="en-IN"/>
          </a:p>
        </p:txBody>
      </p:sp>
    </p:spTree>
    <p:extLst>
      <p:ext uri="{BB962C8B-B14F-4D97-AF65-F5344CB8AC3E}">
        <p14:creationId xmlns:p14="http://schemas.microsoft.com/office/powerpoint/2010/main" xmlns="" val="257695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E1CEF8-0537-4D97-8678-50D935F287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D65BDF8-F604-4BD0-98F2-17DCF4ED3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1065FF1-0153-4C2F-95D8-121DD93870A9}"/>
              </a:ext>
            </a:extLst>
          </p:cNvPr>
          <p:cNvSpPr>
            <a:spLocks noGrp="1"/>
          </p:cNvSpPr>
          <p:nvPr>
            <p:ph type="dt" sz="half" idx="10"/>
          </p:nvPr>
        </p:nvSpPr>
        <p:spPr/>
        <p:txBody>
          <a:bodyPr/>
          <a:lstStyle/>
          <a:p>
            <a:fld id="{C61FFC8E-835A-40E7-98E3-BD7F55FCB505}" type="datetimeFigureOut">
              <a:rPr lang="en-IN" smtClean="0"/>
              <a:pPr/>
              <a:t>06-02-2020</a:t>
            </a:fld>
            <a:endParaRPr lang="en-IN"/>
          </a:p>
        </p:txBody>
      </p:sp>
      <p:sp>
        <p:nvSpPr>
          <p:cNvPr id="5" name="Footer Placeholder 4">
            <a:extLst>
              <a:ext uri="{FF2B5EF4-FFF2-40B4-BE49-F238E27FC236}">
                <a16:creationId xmlns:a16="http://schemas.microsoft.com/office/drawing/2014/main" xmlns="" id="{7728CBA5-649B-4193-97E0-4BE326E24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E76DB64-7BCD-4376-BCBC-BB76F4997195}"/>
              </a:ext>
            </a:extLst>
          </p:cNvPr>
          <p:cNvSpPr>
            <a:spLocks noGrp="1"/>
          </p:cNvSpPr>
          <p:nvPr>
            <p:ph type="sldNum" sz="quarter" idx="12"/>
          </p:nvPr>
        </p:nvSpPr>
        <p:spPr/>
        <p:txBody>
          <a:bodyPr/>
          <a:lstStyle/>
          <a:p>
            <a:fld id="{4A249635-2109-428E-9AE9-8936D02A23C4}" type="slidenum">
              <a:rPr lang="en-IN" smtClean="0"/>
              <a:pPr/>
              <a:t>‹#›</a:t>
            </a:fld>
            <a:endParaRPr lang="en-IN"/>
          </a:p>
        </p:txBody>
      </p:sp>
    </p:spTree>
    <p:extLst>
      <p:ext uri="{BB962C8B-B14F-4D97-AF65-F5344CB8AC3E}">
        <p14:creationId xmlns:p14="http://schemas.microsoft.com/office/powerpoint/2010/main" xmlns="" val="73245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7D6FD0-1008-4C66-A26D-E918373FDE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F9AAF4A-564A-4116-AE84-8765417849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23B186C-63A0-41D2-B2D3-E7DEBD8FE5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2D03107-000C-4939-B622-143943436197}"/>
              </a:ext>
            </a:extLst>
          </p:cNvPr>
          <p:cNvSpPr>
            <a:spLocks noGrp="1"/>
          </p:cNvSpPr>
          <p:nvPr>
            <p:ph type="dt" sz="half" idx="10"/>
          </p:nvPr>
        </p:nvSpPr>
        <p:spPr/>
        <p:txBody>
          <a:bodyPr/>
          <a:lstStyle/>
          <a:p>
            <a:fld id="{C61FFC8E-835A-40E7-98E3-BD7F55FCB505}" type="datetimeFigureOut">
              <a:rPr lang="en-IN" smtClean="0"/>
              <a:pPr/>
              <a:t>06-02-2020</a:t>
            </a:fld>
            <a:endParaRPr lang="en-IN"/>
          </a:p>
        </p:txBody>
      </p:sp>
      <p:sp>
        <p:nvSpPr>
          <p:cNvPr id="6" name="Footer Placeholder 5">
            <a:extLst>
              <a:ext uri="{FF2B5EF4-FFF2-40B4-BE49-F238E27FC236}">
                <a16:creationId xmlns:a16="http://schemas.microsoft.com/office/drawing/2014/main" xmlns="" id="{C304F3AC-2808-4C9E-A210-2D6C87BD9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E423C49-7B5E-4EED-A3B8-CDFB4ABEAC08}"/>
              </a:ext>
            </a:extLst>
          </p:cNvPr>
          <p:cNvSpPr>
            <a:spLocks noGrp="1"/>
          </p:cNvSpPr>
          <p:nvPr>
            <p:ph type="sldNum" sz="quarter" idx="12"/>
          </p:nvPr>
        </p:nvSpPr>
        <p:spPr/>
        <p:txBody>
          <a:bodyPr/>
          <a:lstStyle/>
          <a:p>
            <a:fld id="{4A249635-2109-428E-9AE9-8936D02A23C4}" type="slidenum">
              <a:rPr lang="en-IN" smtClean="0"/>
              <a:pPr/>
              <a:t>‹#›</a:t>
            </a:fld>
            <a:endParaRPr lang="en-IN"/>
          </a:p>
        </p:txBody>
      </p:sp>
    </p:spTree>
    <p:extLst>
      <p:ext uri="{BB962C8B-B14F-4D97-AF65-F5344CB8AC3E}">
        <p14:creationId xmlns:p14="http://schemas.microsoft.com/office/powerpoint/2010/main" xmlns="" val="24312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A640E4-14CE-4F20-8201-19125C94F6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580E309-C548-4F18-84FE-FB3BE3FDF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EAACA75-42B6-4EF2-98CE-E3E5506C5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C09B568-EE7D-4E7F-A115-4F734E595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9084A0B-F492-4884-A676-6B6A9A2A14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E89184C-2269-423F-A0C1-F83C5E6503E3}"/>
              </a:ext>
            </a:extLst>
          </p:cNvPr>
          <p:cNvSpPr>
            <a:spLocks noGrp="1"/>
          </p:cNvSpPr>
          <p:nvPr>
            <p:ph type="dt" sz="half" idx="10"/>
          </p:nvPr>
        </p:nvSpPr>
        <p:spPr/>
        <p:txBody>
          <a:bodyPr/>
          <a:lstStyle/>
          <a:p>
            <a:fld id="{C61FFC8E-835A-40E7-98E3-BD7F55FCB505}" type="datetimeFigureOut">
              <a:rPr lang="en-IN" smtClean="0"/>
              <a:pPr/>
              <a:t>06-02-2020</a:t>
            </a:fld>
            <a:endParaRPr lang="en-IN"/>
          </a:p>
        </p:txBody>
      </p:sp>
      <p:sp>
        <p:nvSpPr>
          <p:cNvPr id="8" name="Footer Placeholder 7">
            <a:extLst>
              <a:ext uri="{FF2B5EF4-FFF2-40B4-BE49-F238E27FC236}">
                <a16:creationId xmlns:a16="http://schemas.microsoft.com/office/drawing/2014/main" xmlns="" id="{A6E20B6D-0670-4681-BE6A-E979C10633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8C90EDD-112C-4BFB-8D87-79F3F3ED383D}"/>
              </a:ext>
            </a:extLst>
          </p:cNvPr>
          <p:cNvSpPr>
            <a:spLocks noGrp="1"/>
          </p:cNvSpPr>
          <p:nvPr>
            <p:ph type="sldNum" sz="quarter" idx="12"/>
          </p:nvPr>
        </p:nvSpPr>
        <p:spPr/>
        <p:txBody>
          <a:bodyPr/>
          <a:lstStyle/>
          <a:p>
            <a:fld id="{4A249635-2109-428E-9AE9-8936D02A23C4}" type="slidenum">
              <a:rPr lang="en-IN" smtClean="0"/>
              <a:pPr/>
              <a:t>‹#›</a:t>
            </a:fld>
            <a:endParaRPr lang="en-IN"/>
          </a:p>
        </p:txBody>
      </p:sp>
    </p:spTree>
    <p:extLst>
      <p:ext uri="{BB962C8B-B14F-4D97-AF65-F5344CB8AC3E}">
        <p14:creationId xmlns:p14="http://schemas.microsoft.com/office/powerpoint/2010/main" xmlns="" val="535031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5636C-DD33-4F66-AB72-8E3BF2A328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816AE48-917A-46A7-8169-B462C936829E}"/>
              </a:ext>
            </a:extLst>
          </p:cNvPr>
          <p:cNvSpPr>
            <a:spLocks noGrp="1"/>
          </p:cNvSpPr>
          <p:nvPr>
            <p:ph type="dt" sz="half" idx="10"/>
          </p:nvPr>
        </p:nvSpPr>
        <p:spPr/>
        <p:txBody>
          <a:bodyPr/>
          <a:lstStyle/>
          <a:p>
            <a:fld id="{C61FFC8E-835A-40E7-98E3-BD7F55FCB505}" type="datetimeFigureOut">
              <a:rPr lang="en-IN" smtClean="0"/>
              <a:pPr/>
              <a:t>06-02-2020</a:t>
            </a:fld>
            <a:endParaRPr lang="en-IN"/>
          </a:p>
        </p:txBody>
      </p:sp>
      <p:sp>
        <p:nvSpPr>
          <p:cNvPr id="4" name="Footer Placeholder 3">
            <a:extLst>
              <a:ext uri="{FF2B5EF4-FFF2-40B4-BE49-F238E27FC236}">
                <a16:creationId xmlns:a16="http://schemas.microsoft.com/office/drawing/2014/main" xmlns="" id="{5F81313C-59F5-4A7C-AE4F-8199878248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107D614-8F02-4BE7-8CA4-321190BCDFDB}"/>
              </a:ext>
            </a:extLst>
          </p:cNvPr>
          <p:cNvSpPr>
            <a:spLocks noGrp="1"/>
          </p:cNvSpPr>
          <p:nvPr>
            <p:ph type="sldNum" sz="quarter" idx="12"/>
          </p:nvPr>
        </p:nvSpPr>
        <p:spPr/>
        <p:txBody>
          <a:bodyPr/>
          <a:lstStyle/>
          <a:p>
            <a:fld id="{4A249635-2109-428E-9AE9-8936D02A23C4}" type="slidenum">
              <a:rPr lang="en-IN" smtClean="0"/>
              <a:pPr/>
              <a:t>‹#›</a:t>
            </a:fld>
            <a:endParaRPr lang="en-IN"/>
          </a:p>
        </p:txBody>
      </p:sp>
    </p:spTree>
    <p:extLst>
      <p:ext uri="{BB962C8B-B14F-4D97-AF65-F5344CB8AC3E}">
        <p14:creationId xmlns:p14="http://schemas.microsoft.com/office/powerpoint/2010/main" xmlns="" val="301118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CADC0CA-A45A-4E50-8351-97B742B3A94D}"/>
              </a:ext>
            </a:extLst>
          </p:cNvPr>
          <p:cNvSpPr>
            <a:spLocks noGrp="1"/>
          </p:cNvSpPr>
          <p:nvPr>
            <p:ph type="dt" sz="half" idx="10"/>
          </p:nvPr>
        </p:nvSpPr>
        <p:spPr/>
        <p:txBody>
          <a:bodyPr/>
          <a:lstStyle/>
          <a:p>
            <a:fld id="{C61FFC8E-835A-40E7-98E3-BD7F55FCB505}" type="datetimeFigureOut">
              <a:rPr lang="en-IN" smtClean="0"/>
              <a:pPr/>
              <a:t>06-02-2020</a:t>
            </a:fld>
            <a:endParaRPr lang="en-IN"/>
          </a:p>
        </p:txBody>
      </p:sp>
      <p:sp>
        <p:nvSpPr>
          <p:cNvPr id="3" name="Footer Placeholder 2">
            <a:extLst>
              <a:ext uri="{FF2B5EF4-FFF2-40B4-BE49-F238E27FC236}">
                <a16:creationId xmlns:a16="http://schemas.microsoft.com/office/drawing/2014/main" xmlns="" id="{9BAD2D39-41FF-445E-8562-870A444F0E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486B91E-5F9B-4261-962E-1E02A5F931FB}"/>
              </a:ext>
            </a:extLst>
          </p:cNvPr>
          <p:cNvSpPr>
            <a:spLocks noGrp="1"/>
          </p:cNvSpPr>
          <p:nvPr>
            <p:ph type="sldNum" sz="quarter" idx="12"/>
          </p:nvPr>
        </p:nvSpPr>
        <p:spPr/>
        <p:txBody>
          <a:bodyPr/>
          <a:lstStyle/>
          <a:p>
            <a:fld id="{4A249635-2109-428E-9AE9-8936D02A23C4}" type="slidenum">
              <a:rPr lang="en-IN" smtClean="0"/>
              <a:pPr/>
              <a:t>‹#›</a:t>
            </a:fld>
            <a:endParaRPr lang="en-IN"/>
          </a:p>
        </p:txBody>
      </p:sp>
    </p:spTree>
    <p:extLst>
      <p:ext uri="{BB962C8B-B14F-4D97-AF65-F5344CB8AC3E}">
        <p14:creationId xmlns:p14="http://schemas.microsoft.com/office/powerpoint/2010/main" xmlns="" val="510226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1FBA2-E954-473E-9D30-1B7B51F2C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C2BC2E3-6C9A-4B5A-A37A-B89D547DF8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8F0ABF2-5022-467A-ABDA-62DC0D9FD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7C8633-549E-4935-B23E-9334D0C03C1F}"/>
              </a:ext>
            </a:extLst>
          </p:cNvPr>
          <p:cNvSpPr>
            <a:spLocks noGrp="1"/>
          </p:cNvSpPr>
          <p:nvPr>
            <p:ph type="dt" sz="half" idx="10"/>
          </p:nvPr>
        </p:nvSpPr>
        <p:spPr/>
        <p:txBody>
          <a:bodyPr/>
          <a:lstStyle/>
          <a:p>
            <a:fld id="{C61FFC8E-835A-40E7-98E3-BD7F55FCB505}" type="datetimeFigureOut">
              <a:rPr lang="en-IN" smtClean="0"/>
              <a:pPr/>
              <a:t>06-02-2020</a:t>
            </a:fld>
            <a:endParaRPr lang="en-IN"/>
          </a:p>
        </p:txBody>
      </p:sp>
      <p:sp>
        <p:nvSpPr>
          <p:cNvPr id="6" name="Footer Placeholder 5">
            <a:extLst>
              <a:ext uri="{FF2B5EF4-FFF2-40B4-BE49-F238E27FC236}">
                <a16:creationId xmlns:a16="http://schemas.microsoft.com/office/drawing/2014/main" xmlns="" id="{6D415970-3EFF-4C2A-B89C-B69A7B45BC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62FE6E9-CF03-4638-9DDE-BF6956B215E2}"/>
              </a:ext>
            </a:extLst>
          </p:cNvPr>
          <p:cNvSpPr>
            <a:spLocks noGrp="1"/>
          </p:cNvSpPr>
          <p:nvPr>
            <p:ph type="sldNum" sz="quarter" idx="12"/>
          </p:nvPr>
        </p:nvSpPr>
        <p:spPr/>
        <p:txBody>
          <a:bodyPr/>
          <a:lstStyle/>
          <a:p>
            <a:fld id="{4A249635-2109-428E-9AE9-8936D02A23C4}" type="slidenum">
              <a:rPr lang="en-IN" smtClean="0"/>
              <a:pPr/>
              <a:t>‹#›</a:t>
            </a:fld>
            <a:endParaRPr lang="en-IN"/>
          </a:p>
        </p:txBody>
      </p:sp>
    </p:spTree>
    <p:extLst>
      <p:ext uri="{BB962C8B-B14F-4D97-AF65-F5344CB8AC3E}">
        <p14:creationId xmlns:p14="http://schemas.microsoft.com/office/powerpoint/2010/main" xmlns="" val="35753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207173-60A0-4E8E-9A44-3C65C64F6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3458DBF-6C38-4413-ABCA-24C28E1D22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1BC29B9-7053-4B5E-A2E7-FEB4C532F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1A0486A-B04A-4937-90E0-3B38654B7B9F}"/>
              </a:ext>
            </a:extLst>
          </p:cNvPr>
          <p:cNvSpPr>
            <a:spLocks noGrp="1"/>
          </p:cNvSpPr>
          <p:nvPr>
            <p:ph type="dt" sz="half" idx="10"/>
          </p:nvPr>
        </p:nvSpPr>
        <p:spPr/>
        <p:txBody>
          <a:bodyPr/>
          <a:lstStyle/>
          <a:p>
            <a:fld id="{C61FFC8E-835A-40E7-98E3-BD7F55FCB505}" type="datetimeFigureOut">
              <a:rPr lang="en-IN" smtClean="0"/>
              <a:pPr/>
              <a:t>06-02-2020</a:t>
            </a:fld>
            <a:endParaRPr lang="en-IN"/>
          </a:p>
        </p:txBody>
      </p:sp>
      <p:sp>
        <p:nvSpPr>
          <p:cNvPr id="6" name="Footer Placeholder 5">
            <a:extLst>
              <a:ext uri="{FF2B5EF4-FFF2-40B4-BE49-F238E27FC236}">
                <a16:creationId xmlns:a16="http://schemas.microsoft.com/office/drawing/2014/main" xmlns="" id="{0CB42C70-1098-487F-BD52-AFEA0F437D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98CDF86-0F8A-43A7-947B-2C9C62CE4B1D}"/>
              </a:ext>
            </a:extLst>
          </p:cNvPr>
          <p:cNvSpPr>
            <a:spLocks noGrp="1"/>
          </p:cNvSpPr>
          <p:nvPr>
            <p:ph type="sldNum" sz="quarter" idx="12"/>
          </p:nvPr>
        </p:nvSpPr>
        <p:spPr/>
        <p:txBody>
          <a:bodyPr/>
          <a:lstStyle/>
          <a:p>
            <a:fld id="{4A249635-2109-428E-9AE9-8936D02A23C4}" type="slidenum">
              <a:rPr lang="en-IN" smtClean="0"/>
              <a:pPr/>
              <a:t>‹#›</a:t>
            </a:fld>
            <a:endParaRPr lang="en-IN"/>
          </a:p>
        </p:txBody>
      </p:sp>
    </p:spTree>
    <p:extLst>
      <p:ext uri="{BB962C8B-B14F-4D97-AF65-F5344CB8AC3E}">
        <p14:creationId xmlns:p14="http://schemas.microsoft.com/office/powerpoint/2010/main" xmlns="" val="225718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C22F82A-E7AA-421D-ABED-31F28E3E3A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5253496-D3FF-4F25-A25A-7FB8511A6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9A1CE0E-E719-49B9-BF6F-9F927C6FB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FFC8E-835A-40E7-98E3-BD7F55FCB505}" type="datetimeFigureOut">
              <a:rPr lang="en-IN" smtClean="0"/>
              <a:pPr/>
              <a:t>06-02-2020</a:t>
            </a:fld>
            <a:endParaRPr lang="en-IN"/>
          </a:p>
        </p:txBody>
      </p:sp>
      <p:sp>
        <p:nvSpPr>
          <p:cNvPr id="5" name="Footer Placeholder 4">
            <a:extLst>
              <a:ext uri="{FF2B5EF4-FFF2-40B4-BE49-F238E27FC236}">
                <a16:creationId xmlns:a16="http://schemas.microsoft.com/office/drawing/2014/main" xmlns="" id="{5D3013E2-5C04-4F80-BBC7-D2ADF035EB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8CC03D2-085F-4CD7-89A8-E54DB5C1D6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49635-2109-428E-9AE9-8936D02A23C4}" type="slidenum">
              <a:rPr lang="en-IN" smtClean="0"/>
              <a:pPr/>
              <a:t>‹#›</a:t>
            </a:fld>
            <a:endParaRPr lang="en-IN"/>
          </a:p>
        </p:txBody>
      </p:sp>
    </p:spTree>
    <p:extLst>
      <p:ext uri="{BB962C8B-B14F-4D97-AF65-F5344CB8AC3E}">
        <p14:creationId xmlns:p14="http://schemas.microsoft.com/office/powerpoint/2010/main" xmlns="" val="1646143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B7E85-E819-4F02-9F8F-212EE140EE30}"/>
              </a:ext>
            </a:extLst>
          </p:cNvPr>
          <p:cNvSpPr>
            <a:spLocks noGrp="1"/>
          </p:cNvSpPr>
          <p:nvPr>
            <p:ph type="ctrTitle"/>
          </p:nvPr>
        </p:nvSpPr>
        <p:spPr>
          <a:xfrm>
            <a:off x="1524000" y="1122363"/>
            <a:ext cx="9144000" cy="1269145"/>
          </a:xfrm>
        </p:spPr>
        <p:txBody>
          <a:bodyPr/>
          <a:lstStyle/>
          <a:p>
            <a:r>
              <a:rPr lang="en-IN" dirty="0"/>
              <a:t>TEAM SPYDER</a:t>
            </a:r>
          </a:p>
        </p:txBody>
      </p:sp>
      <p:sp>
        <p:nvSpPr>
          <p:cNvPr id="3" name="Subtitle 2">
            <a:extLst>
              <a:ext uri="{FF2B5EF4-FFF2-40B4-BE49-F238E27FC236}">
                <a16:creationId xmlns:a16="http://schemas.microsoft.com/office/drawing/2014/main" xmlns="" id="{57FFEC66-0596-4BD2-AB20-1CD299B108D8}"/>
              </a:ext>
            </a:extLst>
          </p:cNvPr>
          <p:cNvSpPr>
            <a:spLocks noGrp="1"/>
          </p:cNvSpPr>
          <p:nvPr>
            <p:ph type="subTitle" idx="1"/>
          </p:nvPr>
        </p:nvSpPr>
        <p:spPr>
          <a:xfrm>
            <a:off x="1524000" y="2816352"/>
            <a:ext cx="9144000" cy="3264408"/>
          </a:xfrm>
        </p:spPr>
        <p:txBody>
          <a:bodyPr/>
          <a:lstStyle/>
          <a:p>
            <a:pPr lvl="1" algn="l">
              <a:buFont typeface="Wingdings" pitchFamily="2" charset="2"/>
              <a:buChar char="Ø"/>
            </a:pPr>
            <a:r>
              <a:rPr lang="en-US" dirty="0" smtClean="0"/>
              <a:t>We are a bunch of CS and IT undergraduate students who wish to ensure everyone in the world live health and well.</a:t>
            </a:r>
          </a:p>
          <a:p>
            <a:pPr lvl="1" algn="l"/>
            <a:endParaRPr lang="en-US" dirty="0" smtClean="0"/>
          </a:p>
          <a:p>
            <a:pPr lvl="1" algn="l"/>
            <a:endParaRPr lang="en-US" dirty="0" smtClean="0"/>
          </a:p>
          <a:p>
            <a:pPr lvl="1" algn="l">
              <a:buFont typeface="Wingdings" pitchFamily="2" charset="2"/>
              <a:buChar char="Ø"/>
            </a:pPr>
            <a:r>
              <a:rPr lang="en-US" dirty="0" smtClean="0"/>
              <a:t>Our Missio</a:t>
            </a:r>
            <a:r>
              <a:rPr lang="en-US" dirty="0" smtClean="0"/>
              <a:t>n is to </a:t>
            </a:r>
            <a:r>
              <a:rPr lang="en-US" smtClean="0"/>
              <a:t>eradicate potential </a:t>
            </a:r>
            <a:r>
              <a:rPr lang="en-US" dirty="0" smtClean="0"/>
              <a:t>life threat diseases and work for a healthier world</a:t>
            </a:r>
            <a:endParaRPr lang="en-US" b="1" dirty="0"/>
          </a:p>
          <a:p>
            <a:pPr algn="l"/>
            <a:endParaRPr lang="en-IN" b="1" dirty="0"/>
          </a:p>
        </p:txBody>
      </p:sp>
    </p:spTree>
    <p:extLst>
      <p:ext uri="{BB962C8B-B14F-4D97-AF65-F5344CB8AC3E}">
        <p14:creationId xmlns:p14="http://schemas.microsoft.com/office/powerpoint/2010/main" xmlns="" val="4045808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A2AC9-C235-45B6-AA93-BAC040FFF1E7}"/>
              </a:ext>
            </a:extLst>
          </p:cNvPr>
          <p:cNvSpPr>
            <a:spLocks noGrp="1"/>
          </p:cNvSpPr>
          <p:nvPr>
            <p:ph type="title"/>
          </p:nvPr>
        </p:nvSpPr>
        <p:spPr/>
        <p:txBody>
          <a:bodyPr/>
          <a:lstStyle/>
          <a:p>
            <a:r>
              <a:rPr lang="en-IN" dirty="0"/>
              <a:t>FINANCIAL MODEL</a:t>
            </a:r>
          </a:p>
        </p:txBody>
      </p:sp>
      <p:sp>
        <p:nvSpPr>
          <p:cNvPr id="3" name="Content Placeholder 2">
            <a:extLst>
              <a:ext uri="{FF2B5EF4-FFF2-40B4-BE49-F238E27FC236}">
                <a16:creationId xmlns:a16="http://schemas.microsoft.com/office/drawing/2014/main" xmlns="" id="{471E823E-E171-42F7-89B7-A2FF932DDEB0}"/>
              </a:ext>
            </a:extLst>
          </p:cNvPr>
          <p:cNvSpPr>
            <a:spLocks noGrp="1"/>
          </p:cNvSpPr>
          <p:nvPr>
            <p:ph idx="1"/>
          </p:nvPr>
        </p:nvSpPr>
        <p:spPr/>
        <p:txBody>
          <a:bodyPr>
            <a:normAutofit fontScale="92500" lnSpcReduction="20000"/>
          </a:bodyPr>
          <a:lstStyle/>
          <a:p>
            <a:pPr marL="342900" indent="-342900"/>
            <a:r>
              <a:rPr lang="en-US" dirty="0"/>
              <a:t>WE PLAN TO EARN BY DOING TIE UPS WITH THE INSURANCE COMPANIES .FOR EACH OF THE CUSTOMER , COMPANY WILL BE ABLE TO PREDICT WHETHER THE PATIENT WILL HAVE SEPSIS OR NOT.</a:t>
            </a:r>
          </a:p>
          <a:p>
            <a:pPr marL="342900" indent="-342900"/>
            <a:r>
              <a:rPr lang="en-US" dirty="0"/>
              <a:t>ALSO WE PLAN TO CO-ORDINATE WITH THE HOSPITALS TO PREDICT ON THEIR PATIENTS. THIS WILL HELP US TO RAISE FUNDS AND WILL ALSO HELP THEIR PATIENTS RECOVER FASTER BECAUSE THEY NOW WILL BE ABLE TO PREDICT WHETHER THEIR PATIENT IS GOING TO HAVE SEPSIS OR NOT.</a:t>
            </a:r>
          </a:p>
          <a:p>
            <a:pPr marL="342900" indent="-342900"/>
            <a:r>
              <a:rPr lang="en-US" dirty="0"/>
              <a:t>WE ARE NOT PLANNING TO SHOW ADS IN THE APP, SO AS NOT TO IRRITATE THE USERS.</a:t>
            </a:r>
          </a:p>
          <a:p>
            <a:pPr marL="342900" indent="-342900"/>
            <a:r>
              <a:rPr lang="en-US" dirty="0"/>
              <a:t>SINCE IT’S A HUGE UNTAPPED MARKET ,SO WE CAN EASILY GROW TO A LARGE SCALE AND HELP OUT PEOPLE.</a:t>
            </a:r>
          </a:p>
          <a:p>
            <a:pPr marL="342900" indent="-342900"/>
            <a:r>
              <a:rPr lang="en-US" dirty="0"/>
              <a:t>AS WE GROW LARGE AND EARN ,WE CAN GIVE A HUGE AMOUNT OF RETURN TO THE INVESTORS WHICH THEY EXPECT FROM US FOR SURE.</a:t>
            </a:r>
          </a:p>
          <a:p>
            <a:pPr marL="342900" indent="-342900"/>
            <a:endParaRPr lang="en-US" dirty="0"/>
          </a:p>
          <a:p>
            <a:pPr marL="342900" indent="-342900"/>
            <a:endParaRPr lang="en-IN" dirty="0"/>
          </a:p>
          <a:p>
            <a:endParaRPr lang="en-IN" dirty="0"/>
          </a:p>
        </p:txBody>
      </p:sp>
    </p:spTree>
    <p:extLst>
      <p:ext uri="{BB962C8B-B14F-4D97-AF65-F5344CB8AC3E}">
        <p14:creationId xmlns:p14="http://schemas.microsoft.com/office/powerpoint/2010/main" xmlns="" val="369452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B81DE-2735-4C96-9961-5D6C3A809404}"/>
              </a:ext>
            </a:extLst>
          </p:cNvPr>
          <p:cNvSpPr>
            <a:spLocks noGrp="1"/>
          </p:cNvSpPr>
          <p:nvPr>
            <p:ph type="title"/>
          </p:nvPr>
        </p:nvSpPr>
        <p:spPr/>
        <p:txBody>
          <a:bodyPr/>
          <a:lstStyle/>
          <a:p>
            <a:r>
              <a:rPr lang="en-IN" dirty="0"/>
              <a:t>ASSUMPTIONS AND RISKS</a:t>
            </a:r>
          </a:p>
        </p:txBody>
      </p:sp>
      <p:sp>
        <p:nvSpPr>
          <p:cNvPr id="3" name="Content Placeholder 2">
            <a:extLst>
              <a:ext uri="{FF2B5EF4-FFF2-40B4-BE49-F238E27FC236}">
                <a16:creationId xmlns:a16="http://schemas.microsoft.com/office/drawing/2014/main" xmlns="" id="{FF2B6E5D-4E9E-43CF-929D-CA4684A09FEA}"/>
              </a:ext>
            </a:extLst>
          </p:cNvPr>
          <p:cNvSpPr>
            <a:spLocks noGrp="1"/>
          </p:cNvSpPr>
          <p:nvPr>
            <p:ph idx="1"/>
          </p:nvPr>
        </p:nvSpPr>
        <p:spPr/>
        <p:txBody>
          <a:bodyPr/>
          <a:lstStyle/>
          <a:p>
            <a:pPr marL="342900" indent="-342900"/>
            <a:r>
              <a:rPr lang="en-US" dirty="0"/>
              <a:t>SINCE WE ARE DEALING WITH THE LIVES OF PEOPLE,WE HAVE TO BE EXTREMELY CAREFUL.</a:t>
            </a:r>
          </a:p>
          <a:p>
            <a:pPr marL="342900" indent="-342900"/>
            <a:r>
              <a:rPr lang="en-US" dirty="0"/>
              <a:t>IF WE PREDICT SEPSIS TO SOMEONE WHO HAS LESS CHANCE THEN IT CAN LEAD TO WASTAGE OF CRITICAL RESOURCES OF HOSPITAL.</a:t>
            </a:r>
          </a:p>
          <a:p>
            <a:pPr marL="342900" indent="-342900"/>
            <a:r>
              <a:rPr lang="en-US" dirty="0"/>
              <a:t>ALSO ,IF WE PREDICT IT WRONGLY,PATIENT MAY SUFFER THE ILLNESS AND MAY DIE AS WELL.</a:t>
            </a:r>
          </a:p>
          <a:p>
            <a:pPr marL="342900" indent="-342900"/>
            <a:r>
              <a:rPr lang="en-US" dirty="0"/>
              <a:t>SO IT’S A HIGH RISK PREDICTION AND WE HAVE TO DO IT WITH EXTREME ACCURACY.</a:t>
            </a:r>
          </a:p>
          <a:p>
            <a:endParaRPr lang="en-IN" dirty="0"/>
          </a:p>
        </p:txBody>
      </p:sp>
    </p:spTree>
    <p:extLst>
      <p:ext uri="{BB962C8B-B14F-4D97-AF65-F5344CB8AC3E}">
        <p14:creationId xmlns:p14="http://schemas.microsoft.com/office/powerpoint/2010/main" xmlns="" val="111995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4A9EA-75E2-40C5-857F-9F109CE74E81}"/>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xmlns="" id="{9C468D9D-3C1E-457C-AA62-1F25B2D9A90C}"/>
              </a:ext>
            </a:extLst>
          </p:cNvPr>
          <p:cNvSpPr>
            <a:spLocks noGrp="1"/>
          </p:cNvSpPr>
          <p:nvPr>
            <p:ph idx="1"/>
          </p:nvPr>
        </p:nvSpPr>
        <p:spPr/>
        <p:txBody>
          <a:bodyPr>
            <a:normAutofit lnSpcReduction="10000"/>
          </a:bodyPr>
          <a:lstStyle/>
          <a:p>
            <a:r>
              <a:rPr lang="en-US" sz="2000" b="1" dirty="0">
                <a:latin typeface="+mj-lt"/>
              </a:rPr>
              <a:t>SEPSIS</a:t>
            </a:r>
            <a:r>
              <a:rPr lang="en-US" sz="2000" dirty="0">
                <a:latin typeface="+mj-lt"/>
              </a:rPr>
              <a:t> IS A LIFE-THREATENING CONDITION THAT ARISES WHEN THE BODY'S RESPONSE TO INFECTION CAUSES INJURY TO ITS TISSUES AND ORGANS. COMMON SIGNS AND SYMPTOMS INCLUDE FEVER, INCREASED HEART RATE, INCREASED BREATHING RATE, AND CONFUSION.</a:t>
            </a:r>
            <a:r>
              <a:rPr lang="en-US" sz="2000" baseline="30000" dirty="0">
                <a:latin typeface="+mj-lt"/>
              </a:rPr>
              <a:t> </a:t>
            </a:r>
            <a:r>
              <a:rPr lang="en-US" sz="2000" dirty="0">
                <a:latin typeface="+mj-lt"/>
              </a:rPr>
              <a:t>THERE MAY ALSO BE SYMPTOMS RELATED TO A SPECIFIC INFECTION, SUCH AS A COUGH WITH PNEUMONIA, OR PAINFUL URINATION WITH A KIDNEY INFECTION.</a:t>
            </a:r>
            <a:r>
              <a:rPr lang="en-US" sz="2000" baseline="30000" dirty="0">
                <a:latin typeface="+mj-lt"/>
              </a:rPr>
              <a:t> </a:t>
            </a:r>
            <a:r>
              <a:rPr lang="en-US" sz="2000" dirty="0">
                <a:latin typeface="+mj-lt"/>
              </a:rPr>
              <a:t>THE VERY YOUNG, OLD, AND PEOPLE WITH A WEAKENED IMMUNE SYSTEM MAY HAVE NO SYMPTOMS OF A SPECIFIC INFECTION, AND THE BODY TEMPERATURE MAY BE LOW OR NORMAL INSTEAD OF HAVING A FEVER. SEVERE SEPSIS IS SEPSIS CAUSING POOR ORGAN FUNCTION OR BLOOD FLOW. THE PRESENCE OF LOW BLOOD PRESSURE, HIGH BLOOD LACTATE, OR LOW URINE OUTPUT MAY SUGGEST POOR BLOOD FLOW. SEPTIC SHOCK IS LOW BLOOD PRESSURE DUE TO SEPSIS THAT DOES NOT IMPROVE AFTER FLUID REPLACEMENT.</a:t>
            </a:r>
            <a:endParaRPr lang="en-IN" sz="2000" spc="-1" dirty="0">
              <a:latin typeface="+mj-lt"/>
              <a:cs typeface="MV Boli" panose="02000500030200090000" pitchFamily="2" charset="0"/>
            </a:endParaRPr>
          </a:p>
          <a:p>
            <a:endParaRPr lang="en-IN" sz="2000" spc="-1" dirty="0">
              <a:latin typeface="+mj-lt"/>
              <a:cs typeface="MV Boli" panose="02000500030200090000" pitchFamily="2" charset="0"/>
            </a:endParaRPr>
          </a:p>
          <a:p>
            <a:r>
              <a:rPr lang="en-IN" sz="2000" spc="-1" dirty="0">
                <a:latin typeface="+mj-lt"/>
                <a:cs typeface="MV Boli" panose="02000500030200090000" pitchFamily="2" charset="0"/>
              </a:rPr>
              <a:t>THE GOAL OF THIS CHALLENGE IS THE EARLY DETECTION OF SEPSIS USING PHYSIOLOGICAL DATA. THE EARLY PREDICTION OF SEPSIS IS POTENTIALLY LIFE-SAVING. SO WE WILL DEVELOP A SMART AI SOLUTION THAT USES MACHINE LEARNING TECHNIQUES TO PREDICT SEPSIS ATLEAST 6 HOUR BEFORE THE OCCURENCE OF DISEASE IN PATIENTS. </a:t>
            </a:r>
          </a:p>
        </p:txBody>
      </p:sp>
    </p:spTree>
    <p:extLst>
      <p:ext uri="{BB962C8B-B14F-4D97-AF65-F5344CB8AC3E}">
        <p14:creationId xmlns:p14="http://schemas.microsoft.com/office/powerpoint/2010/main" xmlns="" val="409488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5BD07-47DA-4BC0-944D-6CC93F232961}"/>
              </a:ext>
            </a:extLst>
          </p:cNvPr>
          <p:cNvSpPr>
            <a:spLocks noGrp="1"/>
          </p:cNvSpPr>
          <p:nvPr>
            <p:ph type="title"/>
          </p:nvPr>
        </p:nvSpPr>
        <p:spPr/>
        <p:txBody>
          <a:bodyPr/>
          <a:lstStyle/>
          <a:p>
            <a:r>
              <a:rPr lang="en-IN" dirty="0"/>
              <a:t>TEAM INFO</a:t>
            </a:r>
          </a:p>
        </p:txBody>
      </p:sp>
      <p:sp>
        <p:nvSpPr>
          <p:cNvPr id="3" name="Content Placeholder 2">
            <a:extLst>
              <a:ext uri="{FF2B5EF4-FFF2-40B4-BE49-F238E27FC236}">
                <a16:creationId xmlns:a16="http://schemas.microsoft.com/office/drawing/2014/main" xmlns="" id="{0CE6A7E9-C404-4C61-8A49-CA128B3CB86E}"/>
              </a:ext>
            </a:extLst>
          </p:cNvPr>
          <p:cNvSpPr>
            <a:spLocks noGrp="1"/>
          </p:cNvSpPr>
          <p:nvPr>
            <p:ph idx="1"/>
          </p:nvPr>
        </p:nvSpPr>
        <p:spPr/>
        <p:txBody>
          <a:bodyPr/>
          <a:lstStyle/>
          <a:p>
            <a:pPr>
              <a:buFont typeface="Wingdings" panose="05000000000000000000" pitchFamily="2" charset="2"/>
              <a:buChar char="q"/>
            </a:pPr>
            <a:r>
              <a:rPr lang="en-IN" sz="2200" dirty="0"/>
              <a:t>Shoaib: Team Leader , Android App Developer , Backend Services with Flask, Frontend.</a:t>
            </a:r>
          </a:p>
          <a:p>
            <a:pPr>
              <a:buFont typeface="Wingdings" panose="05000000000000000000" pitchFamily="2" charset="2"/>
              <a:buChar char="q"/>
            </a:pPr>
            <a:r>
              <a:rPr lang="en-IN" sz="2200" dirty="0"/>
              <a:t>Sourabh: Deputy leader, Machine learning Engineer.</a:t>
            </a:r>
          </a:p>
          <a:p>
            <a:pPr>
              <a:buFont typeface="Wingdings" panose="05000000000000000000" pitchFamily="2" charset="2"/>
              <a:buChar char="q"/>
            </a:pPr>
            <a:r>
              <a:rPr lang="en-IN" sz="2200" dirty="0"/>
              <a:t>Sachin: Frontend Developer .</a:t>
            </a:r>
          </a:p>
          <a:p>
            <a:pPr>
              <a:buFont typeface="Wingdings" panose="05000000000000000000" pitchFamily="2" charset="2"/>
              <a:buChar char="q"/>
            </a:pPr>
            <a:r>
              <a:rPr lang="en-IN" sz="2200" dirty="0"/>
              <a:t>Yashika: Frontend Developer .</a:t>
            </a:r>
          </a:p>
          <a:p>
            <a:pPr>
              <a:buFont typeface="Wingdings" panose="05000000000000000000" pitchFamily="2" charset="2"/>
              <a:buChar char="q"/>
            </a:pPr>
            <a:r>
              <a:rPr lang="en-IN" sz="2200" dirty="0"/>
              <a:t>Varun: Financial planner , Marketing Head .</a:t>
            </a:r>
          </a:p>
          <a:p>
            <a:pPr>
              <a:buFont typeface="Wingdings" panose="05000000000000000000" pitchFamily="2" charset="2"/>
              <a:buChar char="q"/>
            </a:pPr>
            <a:r>
              <a:rPr lang="en-IN" sz="2200" dirty="0"/>
              <a:t>Rohan: Team’s frontend designer and other designing works .</a:t>
            </a:r>
          </a:p>
        </p:txBody>
      </p:sp>
    </p:spTree>
    <p:extLst>
      <p:ext uri="{BB962C8B-B14F-4D97-AF65-F5344CB8AC3E}">
        <p14:creationId xmlns:p14="http://schemas.microsoft.com/office/powerpoint/2010/main" xmlns="" val="241707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09587-8B55-4831-992B-1584AE6C8D29}"/>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xmlns="" id="{A7D93815-07C9-4C10-B7A7-068B6A9A90A9}"/>
              </a:ext>
            </a:extLst>
          </p:cNvPr>
          <p:cNvSpPr>
            <a:spLocks noGrp="1"/>
          </p:cNvSpPr>
          <p:nvPr>
            <p:ph idx="1"/>
          </p:nvPr>
        </p:nvSpPr>
        <p:spPr/>
        <p:txBody>
          <a:bodyPr>
            <a:normAutofit fontScale="92500" lnSpcReduction="10000"/>
          </a:bodyPr>
          <a:lstStyle/>
          <a:p>
            <a:pPr marL="285750" indent="-285750">
              <a:spcBef>
                <a:spcPts val="1001"/>
              </a:spcBef>
              <a:buFont typeface="Wingdings" panose="05000000000000000000" pitchFamily="2" charset="2"/>
              <a:buChar char="q"/>
            </a:pPr>
            <a:r>
              <a:rPr lang="en-IN" spc="-1" dirty="0">
                <a:latin typeface="+mj-lt"/>
                <a:cs typeface="MV Boli" panose="02000500030200090000" pitchFamily="2" charset="0"/>
              </a:rPr>
              <a:t>THE GOAL OF THIS CHALLENGE IS THE EARLY DETECTION OF SEPSIS USING PHYSIOLOGICAL DATA. THE EARLY PREDICTION OF SEPSIS IS POTENTIALLY LIFE-SAVING. SO WE WILL DEVELOP A SMART AI SOLUTION THAT USES MACHINE LEARNING TECHNIQUES TO PREDICT SEPSIS ATLEAST 6 HOUR BEFORE THE OCCURENCE OF DISEASE IN PATIENTS. </a:t>
            </a:r>
          </a:p>
          <a:p>
            <a:pPr marL="285750" indent="-285750">
              <a:spcBef>
                <a:spcPts val="1001"/>
              </a:spcBef>
              <a:buFont typeface="Wingdings" panose="05000000000000000000" pitchFamily="2" charset="2"/>
              <a:buChar char="q"/>
            </a:pPr>
            <a:r>
              <a:rPr lang="en-IN" spc="-1" dirty="0">
                <a:latin typeface="+mj-lt"/>
                <a:cs typeface="MV Boli" panose="02000500030200090000" pitchFamily="2" charset="0"/>
              </a:rPr>
              <a:t>INTERNATIONALLY, AN ESTIMATED 30 MILLION PEOPLE DEVELOP SEPSIS AND 6 MILLION PEOPLE DIE FROM SEPSIS EACH YEAR. EARLY DETECTION HELPS IN IMPROVING SEPSIS OUTCOMES, WHERE EACH HOUR OF DELAYED TREATMENT HAS BEEN ASSOCIATED WITH ROUGHLY AN 4-8% INCREASE IN MORTALITY .</a:t>
            </a:r>
          </a:p>
          <a:p>
            <a:pPr marL="285750" indent="-285750">
              <a:spcBef>
                <a:spcPts val="1001"/>
              </a:spcBef>
              <a:buFont typeface="Wingdings" panose="05000000000000000000" pitchFamily="2" charset="2"/>
              <a:buChar char="q"/>
            </a:pPr>
            <a:r>
              <a:rPr lang="en-IN" spc="-1" dirty="0">
                <a:latin typeface="+mj-lt"/>
                <a:cs typeface="MV Boli" panose="02000500030200090000" pitchFamily="2" charset="0"/>
              </a:rPr>
              <a:t>IT IS SUCH A DIFFICULT PROBLEM TO PREDICT THAT TILL NOW HIGHEST ACCURACY WHICH HAS BEEN ACHIEVED IS ONLY 67.3%. </a:t>
            </a:r>
          </a:p>
        </p:txBody>
      </p:sp>
    </p:spTree>
    <p:extLst>
      <p:ext uri="{BB962C8B-B14F-4D97-AF65-F5344CB8AC3E}">
        <p14:creationId xmlns:p14="http://schemas.microsoft.com/office/powerpoint/2010/main" xmlns="" val="424693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385E0-C31B-4802-A528-865FB0486F95}"/>
              </a:ext>
            </a:extLst>
          </p:cNvPr>
          <p:cNvSpPr>
            <a:spLocks noGrp="1"/>
          </p:cNvSpPr>
          <p:nvPr>
            <p:ph type="title"/>
          </p:nvPr>
        </p:nvSpPr>
        <p:spPr/>
        <p:txBody>
          <a:bodyPr/>
          <a:lstStyle/>
          <a:p>
            <a:r>
              <a:rPr lang="en-IN" b="1" dirty="0"/>
              <a:t>SOLUTION</a:t>
            </a:r>
            <a:endParaRPr lang="en-IN" dirty="0"/>
          </a:p>
        </p:txBody>
      </p:sp>
      <p:sp>
        <p:nvSpPr>
          <p:cNvPr id="3" name="Content Placeholder 2">
            <a:extLst>
              <a:ext uri="{FF2B5EF4-FFF2-40B4-BE49-F238E27FC236}">
                <a16:creationId xmlns:a16="http://schemas.microsoft.com/office/drawing/2014/main" xmlns="" id="{9D517B42-14FC-4F53-9166-BFA646E063B1}"/>
              </a:ext>
            </a:extLst>
          </p:cNvPr>
          <p:cNvSpPr>
            <a:spLocks noGrp="1"/>
          </p:cNvSpPr>
          <p:nvPr>
            <p:ph idx="1"/>
          </p:nvPr>
        </p:nvSpPr>
        <p:spPr/>
        <p:txBody>
          <a:bodyPr>
            <a:normAutofit/>
          </a:bodyPr>
          <a:lstStyle/>
          <a:p>
            <a:pPr>
              <a:spcBef>
                <a:spcPts val="1001"/>
              </a:spcBef>
              <a:buFont typeface="Wingdings" panose="05000000000000000000" pitchFamily="2" charset="2"/>
              <a:buChar char="q"/>
            </a:pPr>
            <a:r>
              <a:rPr lang="en-IN" spc="-1" dirty="0">
                <a:latin typeface="+mj-lt"/>
                <a:cs typeface="MV Boli" panose="02000500030200090000" pitchFamily="2" charset="0"/>
              </a:rPr>
              <a:t>WE USE DEEP LEARNING CLASSIFIER TO CLASSIFY SEPSIS AND WE HAVE USED AUTO ENCODERS FOR DIMENSIONALITY REDUCTION AND HAVE REDUCED THE COMPLEXITY BY A FACTOR OF e^12 USING AUTO ENCODERS AND WERE ABLE TO REDUCE NUMBER OF LABELS FROM 40 TO 28 . THE AUTO ENCODERS ARE PROGRAMMATICALLY IMPLEMENTED, AND ARE NOT TAKEN FROM ANY PRE BUILT LIBRARY .</a:t>
            </a:r>
          </a:p>
          <a:p>
            <a:pPr>
              <a:spcBef>
                <a:spcPts val="1001"/>
              </a:spcBef>
              <a:buFont typeface="Wingdings" panose="05000000000000000000" pitchFamily="2" charset="2"/>
              <a:buChar char="q"/>
            </a:pPr>
            <a:endParaRPr lang="en-IN" spc="-1" dirty="0">
              <a:latin typeface="+mj-lt"/>
              <a:cs typeface="MV Boli" panose="02000500030200090000" pitchFamily="2" charset="0"/>
            </a:endParaRPr>
          </a:p>
          <a:p>
            <a:pPr>
              <a:spcBef>
                <a:spcPts val="1001"/>
              </a:spcBef>
              <a:buFont typeface="Wingdings" panose="05000000000000000000" pitchFamily="2" charset="2"/>
              <a:buChar char="q"/>
            </a:pPr>
            <a:r>
              <a:rPr lang="en-IN" spc="-1" dirty="0">
                <a:latin typeface="+mj-lt"/>
                <a:cs typeface="MV Boli" panose="02000500030200090000" pitchFamily="2" charset="0"/>
              </a:rPr>
              <a:t>WE ARE ABLE TO ACHIEVE AN ACCURACY OF 88.94% FOR POSITIVE CASES AND A OVERALL ACCURACY OF 73%.</a:t>
            </a:r>
          </a:p>
        </p:txBody>
      </p:sp>
    </p:spTree>
    <p:extLst>
      <p:ext uri="{BB962C8B-B14F-4D97-AF65-F5344CB8AC3E}">
        <p14:creationId xmlns:p14="http://schemas.microsoft.com/office/powerpoint/2010/main" xmlns="" val="292447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32BDA3-0339-4461-979F-1D91D0A364CD}"/>
              </a:ext>
            </a:extLst>
          </p:cNvPr>
          <p:cNvSpPr>
            <a:spLocks noGrp="1"/>
          </p:cNvSpPr>
          <p:nvPr>
            <p:ph type="title"/>
          </p:nvPr>
        </p:nvSpPr>
        <p:spPr/>
        <p:txBody>
          <a:bodyPr/>
          <a:lstStyle/>
          <a:p>
            <a:r>
              <a:rPr lang="en-IN" b="1" dirty="0"/>
              <a:t>MARKET SIZE</a:t>
            </a:r>
            <a:endParaRPr lang="en-IN" dirty="0"/>
          </a:p>
        </p:txBody>
      </p:sp>
      <p:sp>
        <p:nvSpPr>
          <p:cNvPr id="3" name="Content Placeholder 2">
            <a:extLst>
              <a:ext uri="{FF2B5EF4-FFF2-40B4-BE49-F238E27FC236}">
                <a16:creationId xmlns:a16="http://schemas.microsoft.com/office/drawing/2014/main" xmlns="" id="{F4109D3C-D72D-4B48-ADC2-183B2D78A404}"/>
              </a:ext>
            </a:extLst>
          </p:cNvPr>
          <p:cNvSpPr>
            <a:spLocks noGrp="1"/>
          </p:cNvSpPr>
          <p:nvPr>
            <p:ph idx="1"/>
          </p:nvPr>
        </p:nvSpPr>
        <p:spPr/>
        <p:txBody>
          <a:bodyPr/>
          <a:lstStyle/>
          <a:p>
            <a:pPr>
              <a:buFont typeface="Wingdings" panose="05000000000000000000" pitchFamily="2" charset="2"/>
              <a:buChar char="q"/>
            </a:pPr>
            <a:r>
              <a:rPr lang="en-US" dirty="0"/>
              <a:t>THE GLOBAL SEPSIS DIAGNOSTICS MARKET SIZE IS EXPECTED TO REACH A VALUE OF USD 1.06 BILLION BY 2026, ACCORDING TO A NEW REPORT BY GRAND VIEW RESEARCH, INC. IT IS ANTICIPATED TO EXPAND AT A CAGR OF 9.8% DURING THE FORECAST PERIOD. RISING PREVALENCE OF SEPSIS IS THE MOST SIGNIFICANT FACTOR ANTICIPATED TO DRIVE THE GROWTH.</a:t>
            </a:r>
          </a:p>
          <a:p>
            <a:pPr>
              <a:buFont typeface="Wingdings" panose="05000000000000000000" pitchFamily="2" charset="2"/>
              <a:buChar char="q"/>
            </a:pPr>
            <a:r>
              <a:rPr lang="en-US" dirty="0"/>
              <a:t>SINCE IT’S A HUGE MARKET WE CAN EASILY EARN MONEY AND HELP PEOPLE.</a:t>
            </a:r>
            <a:endParaRPr lang="en-IN" dirty="0"/>
          </a:p>
        </p:txBody>
      </p:sp>
    </p:spTree>
    <p:extLst>
      <p:ext uri="{BB962C8B-B14F-4D97-AF65-F5344CB8AC3E}">
        <p14:creationId xmlns:p14="http://schemas.microsoft.com/office/powerpoint/2010/main" xmlns="" val="31423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7A86A0-B424-4C0A-A10E-229F70F59D25}"/>
              </a:ext>
            </a:extLst>
          </p:cNvPr>
          <p:cNvSpPr>
            <a:spLocks noGrp="1"/>
          </p:cNvSpPr>
          <p:nvPr>
            <p:ph type="title"/>
          </p:nvPr>
        </p:nvSpPr>
        <p:spPr/>
        <p:txBody>
          <a:bodyPr/>
          <a:lstStyle/>
          <a:p>
            <a:r>
              <a:rPr lang="en-IN" b="1" dirty="0"/>
              <a:t>MARKET VALIDATION</a:t>
            </a:r>
            <a:endParaRPr lang="en-IN" dirty="0"/>
          </a:p>
        </p:txBody>
      </p:sp>
      <p:sp>
        <p:nvSpPr>
          <p:cNvPr id="3" name="Content Placeholder 2">
            <a:extLst>
              <a:ext uri="{FF2B5EF4-FFF2-40B4-BE49-F238E27FC236}">
                <a16:creationId xmlns:a16="http://schemas.microsoft.com/office/drawing/2014/main" xmlns="" id="{A74DD258-8008-4B59-A0C1-35F6F6C4F7A0}"/>
              </a:ext>
            </a:extLst>
          </p:cNvPr>
          <p:cNvSpPr>
            <a:spLocks noGrp="1"/>
          </p:cNvSpPr>
          <p:nvPr>
            <p:ph idx="1"/>
          </p:nvPr>
        </p:nvSpPr>
        <p:spPr/>
        <p:txBody>
          <a:bodyPr/>
          <a:lstStyle/>
          <a:p>
            <a:pPr>
              <a:buFont typeface="Wingdings" panose="05000000000000000000" pitchFamily="2" charset="2"/>
              <a:buChar char="q"/>
            </a:pPr>
            <a:r>
              <a:rPr lang="en-IN" dirty="0"/>
              <a:t>WE HAVE MADE A WEBSITE WHICH CAN PREDICT THE RESULTS BEFORE THE 6 HOURS . THEN WE CAN START TREATMENT FOR ALREADY ADMITTED PATIENTS AND CAN EXAMINE THEM , THIS IS A ONLINE SOLUTION WHICH CAN BE USED BY ANY MEDICAL ORGANISATIONS .</a:t>
            </a:r>
          </a:p>
          <a:p>
            <a:pPr>
              <a:buFont typeface="Wingdings" panose="05000000000000000000" pitchFamily="2" charset="2"/>
              <a:buChar char="q"/>
            </a:pPr>
            <a:r>
              <a:rPr lang="en-IN" dirty="0"/>
              <a:t>WE HAVE MADE A ANDROID APP THAT WORKS AS SAME AS WEBSITE BUT IT TAKES </a:t>
            </a:r>
          </a:p>
        </p:txBody>
      </p:sp>
    </p:spTree>
    <p:extLst>
      <p:ext uri="{BB962C8B-B14F-4D97-AF65-F5344CB8AC3E}">
        <p14:creationId xmlns:p14="http://schemas.microsoft.com/office/powerpoint/2010/main" xmlns="" val="404582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76408-5725-444F-85C7-B7482344DE84}"/>
              </a:ext>
            </a:extLst>
          </p:cNvPr>
          <p:cNvSpPr>
            <a:spLocks noGrp="1"/>
          </p:cNvSpPr>
          <p:nvPr>
            <p:ph type="title"/>
          </p:nvPr>
        </p:nvSpPr>
        <p:spPr/>
        <p:txBody>
          <a:bodyPr/>
          <a:lstStyle/>
          <a:p>
            <a:r>
              <a:rPr lang="en-IN" dirty="0"/>
              <a:t>PRODUCT</a:t>
            </a:r>
          </a:p>
        </p:txBody>
      </p:sp>
      <p:sp>
        <p:nvSpPr>
          <p:cNvPr id="3" name="Content Placeholder 2">
            <a:extLst>
              <a:ext uri="{FF2B5EF4-FFF2-40B4-BE49-F238E27FC236}">
                <a16:creationId xmlns:a16="http://schemas.microsoft.com/office/drawing/2014/main" xmlns="" id="{0CDD5ED5-7E99-4805-BEAF-319E6F094C2B}"/>
              </a:ext>
            </a:extLst>
          </p:cNvPr>
          <p:cNvSpPr>
            <a:spLocks noGrp="1"/>
          </p:cNvSpPr>
          <p:nvPr>
            <p:ph idx="1"/>
          </p:nvPr>
        </p:nvSpPr>
        <p:spPr/>
        <p:txBody>
          <a:bodyPr/>
          <a:lstStyle/>
          <a:p>
            <a:r>
              <a:rPr lang="en-US" dirty="0"/>
              <a:t>WE HAVE DEPLOYED OUR MODEL IN THE FORM OF WEBSITE.</a:t>
            </a:r>
          </a:p>
          <a:p>
            <a:r>
              <a:rPr lang="en-US" dirty="0"/>
              <a:t>WE HAVE ALSO BUILT THE OFFFLINE MOBILE APPLICATION FOR THE USERS.</a:t>
            </a:r>
          </a:p>
          <a:p>
            <a:r>
              <a:rPr lang="en-US" dirty="0"/>
              <a:t>USEERS JUST HAVE TO FILL THEIR DATA WHICH IS ASKWED AND OUR SYSTEMS WILL TELL WHETHER THEY HAVE SEPSIS OR NOT.</a:t>
            </a:r>
          </a:p>
          <a:p>
            <a:r>
              <a:rPr lang="en-US" dirty="0"/>
              <a:t>SINCE APPLICATON ARE WIDELY USED NOWADAYS,SO WE PLAN TO EXPAND IT TO HUGE LEVEL AND MAKE OUR PRODUCT SUCCESS.</a:t>
            </a:r>
          </a:p>
          <a:p>
            <a:r>
              <a:rPr lang="en-US" dirty="0"/>
              <a:t>IN THIS WAY, WE PLAN TO HELP THE USERS STAY HEALTHY AND LIVE LONGER.</a:t>
            </a:r>
          </a:p>
          <a:p>
            <a:endParaRPr lang="en-IN" dirty="0"/>
          </a:p>
          <a:p>
            <a:endParaRPr lang="en-IN" dirty="0"/>
          </a:p>
        </p:txBody>
      </p:sp>
    </p:spTree>
    <p:extLst>
      <p:ext uri="{BB962C8B-B14F-4D97-AF65-F5344CB8AC3E}">
        <p14:creationId xmlns:p14="http://schemas.microsoft.com/office/powerpoint/2010/main" xmlns="" val="392227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5F03AB-C02B-4C27-A5A8-046A1EF0294F}"/>
              </a:ext>
            </a:extLst>
          </p:cNvPr>
          <p:cNvSpPr>
            <a:spLocks noGrp="1"/>
          </p:cNvSpPr>
          <p:nvPr>
            <p:ph type="title"/>
          </p:nvPr>
        </p:nvSpPr>
        <p:spPr/>
        <p:txBody>
          <a:bodyPr/>
          <a:lstStyle/>
          <a:p>
            <a:r>
              <a:rPr lang="en-IN" b="1" dirty="0"/>
              <a:t>BUSINESS MODEL</a:t>
            </a:r>
            <a:endParaRPr lang="en-IN" dirty="0"/>
          </a:p>
        </p:txBody>
      </p:sp>
      <p:sp>
        <p:nvSpPr>
          <p:cNvPr id="3" name="Content Placeholder 2">
            <a:extLst>
              <a:ext uri="{FF2B5EF4-FFF2-40B4-BE49-F238E27FC236}">
                <a16:creationId xmlns:a16="http://schemas.microsoft.com/office/drawing/2014/main" xmlns="" id="{5B8461D8-737F-427D-BDC2-E97BF7DD9DF8}"/>
              </a:ext>
            </a:extLst>
          </p:cNvPr>
          <p:cNvSpPr>
            <a:spLocks noGrp="1"/>
          </p:cNvSpPr>
          <p:nvPr>
            <p:ph idx="1"/>
          </p:nvPr>
        </p:nvSpPr>
        <p:spPr/>
        <p:txBody>
          <a:bodyPr/>
          <a:lstStyle/>
          <a:p>
            <a:r>
              <a:rPr lang="en-IN" dirty="0"/>
              <a:t>OPPORTUNITIES- AS A SERVICE , PRODUCT ETC.</a:t>
            </a:r>
          </a:p>
          <a:p>
            <a:r>
              <a:rPr lang="en-IN" dirty="0"/>
              <a:t>SOURCES OF REVENUE</a:t>
            </a:r>
          </a:p>
          <a:p>
            <a:r>
              <a:rPr lang="en-IN" dirty="0"/>
              <a:t>INTENDED CUSTOMER BASE</a:t>
            </a:r>
          </a:p>
        </p:txBody>
      </p:sp>
    </p:spTree>
    <p:extLst>
      <p:ext uri="{BB962C8B-B14F-4D97-AF65-F5344CB8AC3E}">
        <p14:creationId xmlns:p14="http://schemas.microsoft.com/office/powerpoint/2010/main" xmlns="" val="41275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87139F-6A8E-42CE-B32B-EDC28095EA79}"/>
              </a:ext>
            </a:extLst>
          </p:cNvPr>
          <p:cNvSpPr>
            <a:spLocks noGrp="1"/>
          </p:cNvSpPr>
          <p:nvPr>
            <p:ph type="title"/>
          </p:nvPr>
        </p:nvSpPr>
        <p:spPr/>
        <p:txBody>
          <a:bodyPr/>
          <a:lstStyle/>
          <a:p>
            <a:r>
              <a:rPr lang="en-IN" dirty="0"/>
              <a:t>COMPETITION &amp; OUR ADVANTAGES</a:t>
            </a:r>
          </a:p>
        </p:txBody>
      </p:sp>
      <p:sp>
        <p:nvSpPr>
          <p:cNvPr id="3" name="Content Placeholder 2">
            <a:extLst>
              <a:ext uri="{FF2B5EF4-FFF2-40B4-BE49-F238E27FC236}">
                <a16:creationId xmlns:a16="http://schemas.microsoft.com/office/drawing/2014/main" xmlns="" id="{137CB3C5-22D6-4F26-915A-8582022D440B}"/>
              </a:ext>
            </a:extLst>
          </p:cNvPr>
          <p:cNvSpPr>
            <a:spLocks noGrp="1"/>
          </p:cNvSpPr>
          <p:nvPr>
            <p:ph idx="1"/>
          </p:nvPr>
        </p:nvSpPr>
        <p:spPr/>
        <p:txBody>
          <a:bodyPr/>
          <a:lstStyle/>
          <a:p>
            <a:r>
              <a:rPr lang="en-US" dirty="0"/>
              <a:t>THIS IS BECAUSE NO COMPANY / ORGANISATION HAVE YET TRIED TO PREDICT ABOUT SEPSIS 6 HOURS BEFORE.</a:t>
            </a:r>
          </a:p>
          <a:p>
            <a:r>
              <a:rPr lang="en-US" dirty="0"/>
              <a:t>WE HAVE SYSTEM TO PREDICT SEPSIS 6 HOURS AFTER THE TEST.</a:t>
            </a:r>
          </a:p>
          <a:p>
            <a:r>
              <a:rPr lang="en-US" dirty="0"/>
              <a:t>ALL THE LABS AND SYSTEMS PREDICT IT ON THE SPOT , BUT WE WILL TELL HEIR CHANCES OF DISEASE.</a:t>
            </a:r>
          </a:p>
          <a:p>
            <a:endParaRPr lang="en-US" dirty="0"/>
          </a:p>
          <a:p>
            <a:endParaRPr lang="en-IN" dirty="0"/>
          </a:p>
        </p:txBody>
      </p:sp>
    </p:spTree>
    <p:extLst>
      <p:ext uri="{BB962C8B-B14F-4D97-AF65-F5344CB8AC3E}">
        <p14:creationId xmlns:p14="http://schemas.microsoft.com/office/powerpoint/2010/main" xmlns="" val="1213087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735</Words>
  <Application>Microsoft Office PowerPoint</Application>
  <PresentationFormat>Custom</PresentationFormat>
  <Paragraphs>56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TEAM SPYDER</vt:lpstr>
      <vt:lpstr>TEAM INFO</vt:lpstr>
      <vt:lpstr>PROBLEM</vt:lpstr>
      <vt:lpstr>SOLUTION</vt:lpstr>
      <vt:lpstr>MARKET SIZE</vt:lpstr>
      <vt:lpstr>MARKET VALIDATION</vt:lpstr>
      <vt:lpstr>PRODUCT</vt:lpstr>
      <vt:lpstr>BUSINESS MODEL</vt:lpstr>
      <vt:lpstr>COMPETITION &amp; OUR ADVANTAGES</vt:lpstr>
      <vt:lpstr>FINANCIAL MODEL</vt:lpstr>
      <vt:lpstr>ASSUMPTIONS AND RISKS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dc:creator>rohan kumar</dc:creator>
  <cp:lastModifiedBy>sourabh</cp:lastModifiedBy>
  <cp:revision>14</cp:revision>
  <dcterms:created xsi:type="dcterms:W3CDTF">2020-02-06T06:11:45Z</dcterms:created>
  <dcterms:modified xsi:type="dcterms:W3CDTF">2020-02-06T15:47:33Z</dcterms:modified>
</cp:coreProperties>
</file>