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FA7"/>
    <a:srgbClr val="1CADE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38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00813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9/18/2023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9/18/2023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9/18/2023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9/18/2023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9/18/2023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9/18/2023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9/18/2023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9/18/2023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9/18/2023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9/18/2023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9/18/2023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ohankurapati/AICTE_IB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4" y="690008"/>
            <a:ext cx="10988410" cy="952831"/>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775975"/>
            <a:ext cx="6014339" cy="2209178"/>
          </a:xfrm>
        </p:spPr>
        <p:txBody>
          <a:bodyPr>
            <a:noAutofit/>
          </a:bodyPr>
          <a:lstStyle/>
          <a:p>
            <a:r>
              <a:rPr lang="en-US" dirty="0"/>
              <a:t>Name: </a:t>
            </a:r>
            <a:r>
              <a:rPr lang="en-US" dirty="0" err="1">
                <a:solidFill>
                  <a:schemeClr val="tx1"/>
                </a:solidFill>
              </a:rPr>
              <a:t>Nikshep</a:t>
            </a:r>
            <a:r>
              <a:rPr lang="en-US" dirty="0">
                <a:solidFill>
                  <a:schemeClr val="tx1"/>
                </a:solidFill>
              </a:rPr>
              <a:t> </a:t>
            </a:r>
            <a:r>
              <a:rPr lang="en-US" dirty="0" err="1">
                <a:solidFill>
                  <a:schemeClr val="tx1"/>
                </a:solidFill>
              </a:rPr>
              <a:t>rohan</a:t>
            </a:r>
            <a:r>
              <a:rPr lang="en-US" dirty="0">
                <a:solidFill>
                  <a:schemeClr val="tx1"/>
                </a:solidFill>
              </a:rPr>
              <a:t> </a:t>
            </a:r>
            <a:r>
              <a:rPr lang="en-US" dirty="0" err="1">
                <a:solidFill>
                  <a:schemeClr val="tx1"/>
                </a:solidFill>
              </a:rPr>
              <a:t>kurapati</a:t>
            </a:r>
            <a:endParaRPr lang="en-US" dirty="0">
              <a:solidFill>
                <a:schemeClr val="tx1"/>
              </a:solidFill>
            </a:endParaRPr>
          </a:p>
          <a:p>
            <a:r>
              <a:rPr lang="en-US" dirty="0" err="1"/>
              <a:t>SkillsBuild</a:t>
            </a:r>
            <a:r>
              <a:rPr lang="en-US" dirty="0"/>
              <a:t> Email ID:</a:t>
            </a:r>
            <a:r>
              <a:rPr lang="en-US" dirty="0">
                <a:solidFill>
                  <a:schemeClr val="tx1"/>
                </a:solidFill>
              </a:rPr>
              <a:t>  rohankurapati99@gmail.com</a:t>
            </a:r>
          </a:p>
          <a:p>
            <a:r>
              <a:rPr lang="en-US" dirty="0"/>
              <a:t>College Name: </a:t>
            </a:r>
            <a:r>
              <a:rPr lang="en-US" dirty="0" err="1">
                <a:solidFill>
                  <a:schemeClr val="tx1"/>
                </a:solidFill>
              </a:rPr>
              <a:t>vellore</a:t>
            </a:r>
            <a:r>
              <a:rPr lang="en-US" dirty="0">
                <a:solidFill>
                  <a:schemeClr val="tx1"/>
                </a:solidFill>
              </a:rPr>
              <a:t> institute of technology</a:t>
            </a:r>
          </a:p>
          <a:p>
            <a:r>
              <a:rPr lang="en-US" dirty="0"/>
              <a:t>College State: </a:t>
            </a:r>
            <a:r>
              <a:rPr lang="en-US" dirty="0">
                <a:solidFill>
                  <a:schemeClr val="tx1"/>
                </a:solidFill>
              </a:rPr>
              <a:t>Andhra Pradesh</a:t>
            </a:r>
          </a:p>
          <a:p>
            <a:r>
              <a:rPr lang="en-US" dirty="0"/>
              <a:t>Internship Domain and Internship Start and End Date: </a:t>
            </a:r>
            <a:r>
              <a:rPr lang="en-US" dirty="0">
                <a:solidFill>
                  <a:schemeClr val="tx1"/>
                </a:solidFill>
              </a:rPr>
              <a:t>Artificial intelligence / 18 </a:t>
            </a:r>
            <a:r>
              <a:rPr lang="en-US" dirty="0" err="1">
                <a:solidFill>
                  <a:schemeClr val="tx1"/>
                </a:solidFill>
              </a:rPr>
              <a:t>aug</a:t>
            </a:r>
            <a:r>
              <a:rPr lang="en-US" dirty="0">
                <a:solidFill>
                  <a:schemeClr val="tx1"/>
                </a:solidFill>
              </a:rPr>
              <a:t> 2023 – 30 </a:t>
            </a:r>
            <a:r>
              <a:rPr lang="en-US" dirty="0" err="1">
                <a:solidFill>
                  <a:schemeClr val="tx1"/>
                </a:solidFill>
              </a:rPr>
              <a:t>sep</a:t>
            </a:r>
            <a:r>
              <a:rPr lang="en-US" dirty="0">
                <a:solidFill>
                  <a:schemeClr val="tx1"/>
                </a:solidFill>
              </a:rPr>
              <a:t> 2023</a:t>
            </a:r>
            <a:endParaRPr lang="en-GB"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6534" y="4118290"/>
            <a:ext cx="11298933" cy="2282510"/>
          </a:xfrm>
          <a:prstGeom prst="rect">
            <a:avLst/>
          </a:prstGeom>
        </p:spPr>
      </p:pic>
      <p:pic>
        <p:nvPicPr>
          <p:cNvPr id="5" name="Picture 4">
            <a:extLst>
              <a:ext uri="{FF2B5EF4-FFF2-40B4-BE49-F238E27FC236}">
                <a16:creationId xmlns:a16="http://schemas.microsoft.com/office/drawing/2014/main" id="{3784F671-5D29-3F70-5A57-2D0D510E4B09}"/>
              </a:ext>
            </a:extLst>
          </p:cNvPr>
          <p:cNvPicPr>
            <a:picLocks noChangeAspect="1"/>
          </p:cNvPicPr>
          <p:nvPr/>
        </p:nvPicPr>
        <p:blipFill>
          <a:blip r:embed="rId4"/>
          <a:stretch>
            <a:fillRect/>
          </a:stretch>
        </p:blipFill>
        <p:spPr>
          <a:xfrm>
            <a:off x="9303844" y="1708007"/>
            <a:ext cx="1717972" cy="2209178"/>
          </a:xfrm>
          <a:prstGeom prst="rect">
            <a:avLst/>
          </a:prstGeom>
          <a:ln>
            <a:solidFill>
              <a:srgbClr val="969FA7"/>
            </a:solidFill>
          </a:ln>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1896534"/>
            <a:ext cx="11029615" cy="2195464"/>
          </a:xfrm>
        </p:spPr>
        <p:txBody>
          <a:bodyPr>
            <a:normAutofit/>
          </a:bodyPr>
          <a:lstStyle/>
          <a:p>
            <a:r>
              <a:rPr lang="en-US" sz="2400" dirty="0"/>
              <a:t>The entire project is uploaded into a Git Repository (includes </a:t>
            </a:r>
            <a:r>
              <a:rPr lang="en-US" sz="2400" dirty="0" err="1"/>
              <a:t>jupyter</a:t>
            </a:r>
            <a:r>
              <a:rPr lang="en-US" sz="2400" dirty="0"/>
              <a:t> notebook, Dataset)</a:t>
            </a:r>
          </a:p>
          <a:p>
            <a:pPr marL="0" indent="0">
              <a:buNone/>
            </a:pPr>
            <a:r>
              <a:rPr lang="en-US" sz="2400" dirty="0"/>
              <a:t>	</a:t>
            </a:r>
            <a:r>
              <a:rPr lang="en-US" sz="2400" dirty="0" err="1"/>
              <a:t>Github</a:t>
            </a:r>
            <a:r>
              <a:rPr lang="en-US" sz="2400" dirty="0"/>
              <a:t> Link : </a:t>
            </a:r>
            <a:r>
              <a:rPr lang="en-US" sz="2400" dirty="0">
                <a:hlinkClick r:id="rId2"/>
              </a:rPr>
              <a:t>https://github.com/Rohankurapati/AICTE_IBM</a:t>
            </a:r>
            <a:endParaRPr lang="en-US" sz="2400" dirty="0"/>
          </a:p>
          <a:p>
            <a:pPr marL="0" indent="0">
              <a:buNone/>
            </a:pPr>
            <a:endParaRPr lang="en-US" sz="2000"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998836"/>
            <a:ext cx="11029615" cy="3634486"/>
          </a:xfrm>
        </p:spPr>
        <p:txBody>
          <a:bodyPr>
            <a:normAutofit lnSpcReduction="10000"/>
          </a:bodyPr>
          <a:lstStyle/>
          <a:p>
            <a:pPr algn="just"/>
            <a:r>
              <a:rPr lang="en-US" sz="2000" b="1" dirty="0"/>
              <a:t>Title: </a:t>
            </a:r>
            <a:r>
              <a:rPr lang="en-US" sz="2000" dirty="0"/>
              <a:t>Sentiment Analysis of Restaurant Reviews.</a:t>
            </a:r>
          </a:p>
          <a:p>
            <a:pPr algn="just"/>
            <a:endParaRPr lang="en-US" sz="2000" dirty="0"/>
          </a:p>
          <a:p>
            <a:pPr algn="just"/>
            <a:r>
              <a:rPr lang="en-US" sz="2000" b="1" dirty="0"/>
              <a:t>Problem Statement:</a:t>
            </a:r>
            <a:r>
              <a:rPr lang="en-US" sz="2000" dirty="0"/>
              <a:t> In the era of online restaurant reviews, understanding customer sentiments from vast amounts of unstructured text data is a pressing challenge for the hospitality industry. This project aims to develop a robust sentiment analysis system using machine learning techniques. The objective is to automatically categorize restaurant reviews into positive, negative, or neutral sentiments, empowering businesses to efficiently gauge customer feedback and enhance their services accordingly. The project will involve data collection, preprocessing, model development, and optional deployment of a web application, with a focus on ensuring ethical data handling and model interpretability.</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93334"/>
            <a:ext cx="11029615" cy="2883762"/>
          </a:xfrm>
        </p:spPr>
        <p:txBody>
          <a:bodyPr>
            <a:normAutofit/>
          </a:bodyPr>
          <a:lstStyle/>
          <a:p>
            <a:pPr algn="just"/>
            <a:r>
              <a:rPr lang="en-US" sz="2000" dirty="0"/>
              <a:t>The successful implementation of this sentiment analysis solution will offer restaurants and hospitality businesses a powerful tool for data-driven decision-making. By automating sentiment analysis of customer reviews, businesses can gain valuable insights, improve customer satisfaction, and make informed operational adjustments. Furthermore, this project lays the foundation for future enhancements in fine-grained sentiment analysis, allowing for more nuanced feedback analysis and targeted improvements in the restaurant industry.</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890876"/>
            <a:ext cx="11029615" cy="4279173"/>
          </a:xfrm>
        </p:spPr>
        <p:txBody>
          <a:bodyPr>
            <a:normAutofit/>
          </a:bodyPr>
          <a:lstStyle/>
          <a:p>
            <a:pPr algn="just"/>
            <a:r>
              <a:rPr lang="en-US" sz="2000" dirty="0"/>
              <a:t>The purpose of our project is to develop a robust Sentiment Analysis system tailored to restaurant reviews. In an age where online customer feedback has a profound impact on the restaurant industry, our project aims to create a powerful tool that automatically assesses and categorizes sentiments expressed in these reviews. By doing so, we strive to provide restaurants and businesses in the hospitality sector with valuable insights to enhance their services, improve customer satisfaction, and make data-driven decisions.</a:t>
            </a:r>
          </a:p>
          <a:p>
            <a:pPr algn="just"/>
            <a:r>
              <a:rPr lang="en-US" sz="2000" dirty="0"/>
              <a:t>Objectives:</a:t>
            </a:r>
          </a:p>
          <a:p>
            <a:pPr lvl="1" algn="just"/>
            <a:r>
              <a:rPr lang="en-US" sz="1800" dirty="0"/>
              <a:t>Automation</a:t>
            </a:r>
          </a:p>
          <a:p>
            <a:pPr lvl="1" algn="just"/>
            <a:r>
              <a:rPr lang="en-US" sz="1800" dirty="0"/>
              <a:t>Improved Decision-Making</a:t>
            </a:r>
          </a:p>
          <a:p>
            <a:pPr lvl="1" algn="just"/>
            <a:r>
              <a:rPr lang="en-US" sz="1800" dirty="0"/>
              <a:t>Enhanced Customer Experience</a:t>
            </a:r>
          </a:p>
          <a:p>
            <a:pPr lvl="1" algn="just"/>
            <a:r>
              <a:rPr lang="en-US" sz="1800" dirty="0"/>
              <a:t>Ethical Responsibility</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74212" y="1961423"/>
            <a:ext cx="11029615" cy="4006947"/>
          </a:xfrm>
        </p:spPr>
        <p:txBody>
          <a:bodyPr>
            <a:normAutofit lnSpcReduction="10000"/>
          </a:bodyPr>
          <a:lstStyle/>
          <a:p>
            <a:pPr algn="just"/>
            <a:r>
              <a:rPr lang="en-US" sz="1800" b="1" dirty="0"/>
              <a:t>Restaurant Owners and Managers</a:t>
            </a:r>
            <a:r>
              <a:rPr lang="en-US" sz="1800" dirty="0"/>
              <a:t>: Restaurant owners and managers are primary users because they can directly benefit from insights into customer feedback. They can use sentiment analysis results to make operational improvements, refine their menus, and enhance the overall dining experience.</a:t>
            </a:r>
          </a:p>
          <a:p>
            <a:pPr algn="just"/>
            <a:r>
              <a:rPr lang="en-US" sz="1800" b="1" dirty="0"/>
              <a:t>Customer Support Teams</a:t>
            </a:r>
            <a:r>
              <a:rPr lang="en-US" sz="1800" dirty="0"/>
              <a:t>: Customer support teams can efficiently address customer complaints and concerns by leveraging sentiment analysis. This allows for faster problem resolution and improved customer satisfaction, which is crucial for retaining loyal customers.</a:t>
            </a:r>
          </a:p>
          <a:p>
            <a:pPr algn="just"/>
            <a:r>
              <a:rPr lang="en-US" sz="1800" b="1" dirty="0"/>
              <a:t>Marketing and PR Teams</a:t>
            </a:r>
            <a:r>
              <a:rPr lang="en-US" sz="1800" dirty="0"/>
              <a:t>: Marketing and PR teams can use sentiment analysis to gauge the perception of the restaurant's brand and tailor marketing campaigns accordingly. This helps in brand management and strategic marketing efforts.</a:t>
            </a:r>
          </a:p>
          <a:p>
            <a:pPr algn="just"/>
            <a:r>
              <a:rPr lang="en-US" sz="1800" b="1" dirty="0"/>
              <a:t>Data Analysts and Researchers</a:t>
            </a:r>
            <a:r>
              <a:rPr lang="en-US" sz="1800" dirty="0"/>
              <a:t>: Data analysts and researchers can utilize the sentiment analysis results to conduct in-depth analyses of customer preferences, industry trends, and consumer behavior. This data can be valuable for market research and academic studies.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88067"/>
            <a:ext cx="11029615" cy="4476121"/>
          </a:xfrm>
        </p:spPr>
        <p:txBody>
          <a:bodyPr>
            <a:normAutofit/>
          </a:bodyPr>
          <a:lstStyle/>
          <a:p>
            <a:r>
              <a:rPr lang="en-US" sz="2000" dirty="0"/>
              <a:t>Our solution is a robust "Sentiment Analysis of Restaurant Reviews" system that leverages machine learning and natural language processing techniques to automatically analyze and categorize sentiments expressed in restaurant reviews. </a:t>
            </a:r>
          </a:p>
          <a:p>
            <a:r>
              <a:rPr lang="en-US" sz="2000" dirty="0"/>
              <a:t>The solution includes the following components:</a:t>
            </a:r>
          </a:p>
          <a:p>
            <a:pPr lvl="1"/>
            <a:r>
              <a:rPr lang="en-US" sz="1800" dirty="0"/>
              <a:t>Data Collection and Preparation</a:t>
            </a:r>
          </a:p>
          <a:p>
            <a:pPr lvl="1"/>
            <a:r>
              <a:rPr lang="en-US" sz="1800" dirty="0"/>
              <a:t>Sentiment Analysis Model</a:t>
            </a:r>
          </a:p>
          <a:p>
            <a:pPr lvl="1"/>
            <a:r>
              <a:rPr lang="en-US" sz="1800" dirty="0"/>
              <a:t>Exploratory Data Analysis (EDA)</a:t>
            </a:r>
          </a:p>
          <a:p>
            <a:r>
              <a:rPr lang="en-US" sz="2000" dirty="0"/>
              <a:t>Our "Sentiment Analysis of Restaurant Reviews" solution empowers the restaurant industry with actionable insights derived from customer feedback. It improves the overall dining experience, streamlines decision-making, and facilitates effective marketing, all while adhering to ethical data practices.</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sz="2000" b="1" dirty="0"/>
              <a:t>Model Selection: </a:t>
            </a:r>
            <a:r>
              <a:rPr lang="en-US" sz="2000" dirty="0"/>
              <a:t>Customized the project by exploring and selecting the most suitable sentiment analysis model for restaurant reviews. Experiment with different algorithms beyond Multinomial Naive Bayes, such as Random Forest, logistic regression, and Bernoulli Naive bayes </a:t>
            </a:r>
          </a:p>
          <a:p>
            <a:r>
              <a:rPr lang="en-US" sz="2000" b="1" dirty="0"/>
              <a:t>Detailed Results</a:t>
            </a:r>
            <a:r>
              <a:rPr lang="en-US" sz="2000" dirty="0"/>
              <a:t>: includes detailed results with the help of classification report, which contains</a:t>
            </a:r>
          </a:p>
          <a:p>
            <a:pPr lvl="1"/>
            <a:r>
              <a:rPr lang="en-US" sz="1700" dirty="0"/>
              <a:t>Precision Score</a:t>
            </a:r>
          </a:p>
          <a:p>
            <a:pPr lvl="1"/>
            <a:r>
              <a:rPr lang="en-US" sz="1700" dirty="0"/>
              <a:t>Recall Score</a:t>
            </a:r>
          </a:p>
          <a:p>
            <a:pPr lvl="1"/>
            <a:r>
              <a:rPr lang="en-US" sz="1700" dirty="0"/>
              <a:t>F1 score</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pic>
        <p:nvPicPr>
          <p:cNvPr id="9" name="Picture 8">
            <a:extLst>
              <a:ext uri="{FF2B5EF4-FFF2-40B4-BE49-F238E27FC236}">
                <a16:creationId xmlns:a16="http://schemas.microsoft.com/office/drawing/2014/main" id="{79E8FF62-D09B-EF00-7740-E996079768B7}"/>
              </a:ext>
            </a:extLst>
          </p:cNvPr>
          <p:cNvPicPr>
            <a:picLocks noChangeAspect="1"/>
          </p:cNvPicPr>
          <p:nvPr/>
        </p:nvPicPr>
        <p:blipFill>
          <a:blip r:embed="rId2"/>
          <a:stretch>
            <a:fillRect/>
          </a:stretch>
        </p:blipFill>
        <p:spPr>
          <a:xfrm>
            <a:off x="581191" y="1301238"/>
            <a:ext cx="4829323" cy="5272233"/>
          </a:xfrm>
          <a:prstGeom prst="rect">
            <a:avLst/>
          </a:prstGeom>
        </p:spPr>
      </p:pic>
      <p:pic>
        <p:nvPicPr>
          <p:cNvPr id="17" name="Content Placeholder 16" descr="A black and white squares with white text">
            <a:extLst>
              <a:ext uri="{FF2B5EF4-FFF2-40B4-BE49-F238E27FC236}">
                <a16:creationId xmlns:a16="http://schemas.microsoft.com/office/drawing/2014/main" id="{474A6F56-25E7-4426-C764-0B62C6D7D6A0}"/>
              </a:ext>
            </a:extLst>
          </p:cNvPr>
          <p:cNvPicPr>
            <a:picLocks noGrp="1" noChangeAspect="1"/>
          </p:cNvPicPr>
          <p:nvPr>
            <p:ph idx="1"/>
          </p:nvPr>
        </p:nvPicPr>
        <p:blipFill>
          <a:blip r:embed="rId3"/>
          <a:stretch>
            <a:fillRect/>
          </a:stretch>
        </p:blipFill>
        <p:spPr>
          <a:xfrm>
            <a:off x="8743680" y="1560861"/>
            <a:ext cx="3160453" cy="2149272"/>
          </a:xfrm>
        </p:spPr>
      </p:pic>
      <p:pic>
        <p:nvPicPr>
          <p:cNvPr id="15" name="Picture 14">
            <a:extLst>
              <a:ext uri="{FF2B5EF4-FFF2-40B4-BE49-F238E27FC236}">
                <a16:creationId xmlns:a16="http://schemas.microsoft.com/office/drawing/2014/main" id="{A009D568-ED3C-2135-88CF-FA3DACEE6BA2}"/>
              </a:ext>
            </a:extLst>
          </p:cNvPr>
          <p:cNvPicPr>
            <a:picLocks noChangeAspect="1"/>
          </p:cNvPicPr>
          <p:nvPr/>
        </p:nvPicPr>
        <p:blipFill>
          <a:blip r:embed="rId4"/>
          <a:stretch>
            <a:fillRect/>
          </a:stretch>
        </p:blipFill>
        <p:spPr>
          <a:xfrm>
            <a:off x="5541934" y="1301238"/>
            <a:ext cx="2968726" cy="2668518"/>
          </a:xfrm>
          <a:prstGeom prst="rect">
            <a:avLst/>
          </a:prstGeom>
        </p:spPr>
      </p:pic>
      <p:pic>
        <p:nvPicPr>
          <p:cNvPr id="19" name="Picture 18">
            <a:extLst>
              <a:ext uri="{FF2B5EF4-FFF2-40B4-BE49-F238E27FC236}">
                <a16:creationId xmlns:a16="http://schemas.microsoft.com/office/drawing/2014/main" id="{D4F77FD2-18A3-B96B-143C-99AFA4414646}"/>
              </a:ext>
            </a:extLst>
          </p:cNvPr>
          <p:cNvPicPr>
            <a:picLocks noChangeAspect="1"/>
          </p:cNvPicPr>
          <p:nvPr/>
        </p:nvPicPr>
        <p:blipFill>
          <a:blip r:embed="rId5"/>
          <a:stretch>
            <a:fillRect/>
          </a:stretch>
        </p:blipFill>
        <p:spPr>
          <a:xfrm>
            <a:off x="5541934" y="4104062"/>
            <a:ext cx="6150533" cy="2386153"/>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1029615" cy="3074700"/>
          </a:xfrm>
        </p:spPr>
        <p:txBody>
          <a:bodyPr>
            <a:normAutofit/>
          </a:bodyPr>
          <a:lstStyle/>
          <a:p>
            <a:r>
              <a:rPr lang="en-US" sz="2000" dirty="0"/>
              <a:t>The purpose of our project was to develop a sentiment analysis system for restaurant reviews, with the goal of providing actionable insights to restaurant owners and improving the overall dining experience. I used the Multinomial Naive Bayes (</a:t>
            </a:r>
            <a:r>
              <a:rPr lang="en-US" sz="2000" dirty="0" err="1"/>
              <a:t>MultinomialNB</a:t>
            </a:r>
            <a:r>
              <a:rPr lang="en-US" sz="2000" dirty="0"/>
              <a:t>) model for sentiment analysis and implemented various techniques to preprocess and analyze the data.</a:t>
            </a:r>
          </a:p>
          <a:p>
            <a:r>
              <a:rPr lang="en-US" sz="2000" dirty="0"/>
              <a:t>The model scored around 82% in testing accuracy and the full classification report is also shown in the code, which includes Precesion,Recall,F1 score for both positive and negative predictions.</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816</Words>
  <Application>Microsoft Office PowerPoint</Application>
  <PresentationFormat>Widescreen</PresentationFormat>
  <Paragraphs>45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Rohan Kurapati</cp:lastModifiedBy>
  <cp:revision>2</cp:revision>
  <dcterms:created xsi:type="dcterms:W3CDTF">2021-05-26T16:50:10Z</dcterms:created>
  <dcterms:modified xsi:type="dcterms:W3CDTF">2023-09-18T14:09:53Z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2023-09-18T14:09:53Z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3571ad7c-d1a8-41b3-bbba-10d542ef9c2f</vt:lpwstr>
  </property>
  <property fmtid="{D5CDD505-2E9C-101B-9397-08002B2CF9AE}" pid="8" name="MSIP_Label_defa4170-0d19-0005-0004-bc88714345d2_ActionId">
    <vt:lpwstr>daa5088c-bff8-424e-9f8d-d813e1b5d9c2</vt:lpwstr>
  </property>
  <property fmtid="{D5CDD505-2E9C-101B-9397-08002B2CF9AE}" pid="9" name="MSIP_Label_defa4170-0d19-0005-0004-bc88714345d2_ContentBits">
    <vt:lpwstr>0</vt:lpwstr>
  </property>
</Properties>
</file>