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59" r:id="rId4"/>
    <p:sldId id="261" r:id="rId5"/>
    <p:sldId id="285" r:id="rId6"/>
    <p:sldId id="263" r:id="rId7"/>
    <p:sldId id="264" r:id="rId8"/>
    <p:sldId id="267" r:id="rId9"/>
    <p:sldId id="268" r:id="rId10"/>
    <p:sldId id="269" r:id="rId11"/>
    <p:sldId id="270" r:id="rId12"/>
    <p:sldId id="258"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7" r:id="rId26"/>
    <p:sldId id="288" r:id="rId27"/>
    <p:sldId id="289" r:id="rId28"/>
    <p:sldId id="290" r:id="rId29"/>
    <p:sldId id="291" r:id="rId30"/>
    <p:sldId id="292" r:id="rId31"/>
    <p:sldId id="293" r:id="rId32"/>
    <p:sldId id="294" r:id="rId33"/>
    <p:sldId id="295" r:id="rId34"/>
    <p:sldId id="296" r:id="rId35"/>
    <p:sldId id="29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61" autoAdjust="0"/>
    <p:restoredTop sz="94660"/>
  </p:normalViewPr>
  <p:slideViewPr>
    <p:cSldViewPr snapToGrid="0">
      <p:cViewPr varScale="1">
        <p:scale>
          <a:sx n="100" d="100"/>
          <a:sy n="100" d="100"/>
        </p:scale>
        <p:origin x="84" y="27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FF87B6-5373-4C51-8D8C-B92E6555E166}" type="datetimeFigureOut">
              <a:rPr lang="en-IN" smtClean="0"/>
              <a:t>17-06-2025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C597FD-4D0F-4FD0-820B-785CD2B2539E}" type="slidenum">
              <a:rPr lang="en-IN" smtClean="0"/>
              <a:t>‹#›</a:t>
            </a:fld>
            <a:endParaRPr lang="en-IN"/>
          </a:p>
        </p:txBody>
      </p:sp>
    </p:spTree>
    <p:extLst>
      <p:ext uri="{BB962C8B-B14F-4D97-AF65-F5344CB8AC3E}">
        <p14:creationId xmlns:p14="http://schemas.microsoft.com/office/powerpoint/2010/main" val="1747739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 how to get fib #’s</a:t>
            </a:r>
            <a:endParaRPr lang="en-US" dirty="0"/>
          </a:p>
        </p:txBody>
      </p:sp>
      <p:sp>
        <p:nvSpPr>
          <p:cNvPr id="4" name="Slide Number Placeholder 3"/>
          <p:cNvSpPr>
            <a:spLocks noGrp="1"/>
          </p:cNvSpPr>
          <p:nvPr>
            <p:ph type="sldNum" sz="quarter" idx="10"/>
          </p:nvPr>
        </p:nvSpPr>
        <p:spPr/>
        <p:txBody>
          <a:bodyPr/>
          <a:lstStyle/>
          <a:p>
            <a:fld id="{7B2589AB-D80C-4016-809E-86ED35AB9C00}" type="slidenum">
              <a:rPr lang="en-US" smtClean="0"/>
              <a:pPr/>
              <a:t>8</a:t>
            </a:fld>
            <a:endParaRPr lang="en-US"/>
          </a:p>
        </p:txBody>
      </p:sp>
    </p:spTree>
    <p:extLst>
      <p:ext uri="{BB962C8B-B14F-4D97-AF65-F5344CB8AC3E}">
        <p14:creationId xmlns:p14="http://schemas.microsoft.com/office/powerpoint/2010/main" val="2650308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F0D05A-BAE4-4158-8DBC-8D081A99033F}" type="slidenum">
              <a:rPr lang="en-US"/>
              <a:pPr/>
              <a:t>34</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r>
              <a:rPr lang="en-US"/>
              <a:t>Notice not exact prices… support becomes resistance when broken</a:t>
            </a:r>
          </a:p>
        </p:txBody>
      </p:sp>
    </p:spTree>
    <p:extLst>
      <p:ext uri="{BB962C8B-B14F-4D97-AF65-F5344CB8AC3E}">
        <p14:creationId xmlns:p14="http://schemas.microsoft.com/office/powerpoint/2010/main" val="501583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66F7E0-9591-4F69-945F-F67391F0D746}" type="slidenum">
              <a:rPr lang="en-US"/>
              <a:pPr/>
              <a:t>26</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lang="en-US"/>
              <a:t>Notice not exact prices… support becomes resistance when broken</a:t>
            </a:r>
          </a:p>
        </p:txBody>
      </p:sp>
    </p:spTree>
    <p:extLst>
      <p:ext uri="{BB962C8B-B14F-4D97-AF65-F5344CB8AC3E}">
        <p14:creationId xmlns:p14="http://schemas.microsoft.com/office/powerpoint/2010/main" val="70808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67C988-3DC9-4E1C-85AE-E8C582129CD3}" type="slidenum">
              <a:rPr lang="en-US"/>
              <a:pPr/>
              <a:t>27</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lang="en-US"/>
              <a:t>Notice not exact prices… support becomes resistance when broken</a:t>
            </a:r>
          </a:p>
        </p:txBody>
      </p:sp>
    </p:spTree>
    <p:extLst>
      <p:ext uri="{BB962C8B-B14F-4D97-AF65-F5344CB8AC3E}">
        <p14:creationId xmlns:p14="http://schemas.microsoft.com/office/powerpoint/2010/main" val="842960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FC0B80-E571-4B30-B518-D33E019FFA72}" type="slidenum">
              <a:rPr lang="en-US"/>
              <a:pPr/>
              <a:t>28</a:t>
            </a:fld>
            <a:endParaRPr 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a:t>Notice not exact prices… support becomes resistance when broken</a:t>
            </a:r>
          </a:p>
        </p:txBody>
      </p:sp>
    </p:spTree>
    <p:extLst>
      <p:ext uri="{BB962C8B-B14F-4D97-AF65-F5344CB8AC3E}">
        <p14:creationId xmlns:p14="http://schemas.microsoft.com/office/powerpoint/2010/main" val="1443138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63EF78-58D1-464D-9FD4-6EE00C15F36C}" type="slidenum">
              <a:rPr lang="en-US"/>
              <a:pPr/>
              <a:t>29</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r>
              <a:rPr lang="en-US"/>
              <a:t>Notice not exact prices… support becomes resistance when broken</a:t>
            </a:r>
          </a:p>
        </p:txBody>
      </p:sp>
    </p:spTree>
    <p:extLst>
      <p:ext uri="{BB962C8B-B14F-4D97-AF65-F5344CB8AC3E}">
        <p14:creationId xmlns:p14="http://schemas.microsoft.com/office/powerpoint/2010/main" val="3354729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7091E3-D62D-4F7E-8FB1-B1BCAC0417C5}" type="slidenum">
              <a:rPr lang="en-US"/>
              <a:pPr/>
              <a:t>30</a:t>
            </a:fld>
            <a:endParaRPr lang="en-US"/>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r>
              <a:rPr lang="en-US"/>
              <a:t>Notice not exact prices… support becomes resistance when broken</a:t>
            </a:r>
          </a:p>
        </p:txBody>
      </p:sp>
    </p:spTree>
    <p:extLst>
      <p:ext uri="{BB962C8B-B14F-4D97-AF65-F5344CB8AC3E}">
        <p14:creationId xmlns:p14="http://schemas.microsoft.com/office/powerpoint/2010/main" val="581362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E83426-AE9E-414E-8521-B597C8ACE2FF}" type="slidenum">
              <a:rPr lang="en-US"/>
              <a:pPr/>
              <a:t>31</a:t>
            </a:fld>
            <a:endParaRPr 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r>
              <a:rPr lang="en-US"/>
              <a:t>Notice not exact prices… support becomes resistance when broken</a:t>
            </a:r>
          </a:p>
        </p:txBody>
      </p:sp>
    </p:spTree>
    <p:extLst>
      <p:ext uri="{BB962C8B-B14F-4D97-AF65-F5344CB8AC3E}">
        <p14:creationId xmlns:p14="http://schemas.microsoft.com/office/powerpoint/2010/main" val="4242542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20875A-7FEE-4614-A0D9-297BA2DC7B84}" type="slidenum">
              <a:rPr lang="en-US"/>
              <a:pPr/>
              <a:t>32</a:t>
            </a:fld>
            <a:endParaRPr 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r>
              <a:rPr lang="en-US"/>
              <a:t>Notice not exact prices… support becomes resistance when broken</a:t>
            </a:r>
          </a:p>
        </p:txBody>
      </p:sp>
    </p:spTree>
    <p:extLst>
      <p:ext uri="{BB962C8B-B14F-4D97-AF65-F5344CB8AC3E}">
        <p14:creationId xmlns:p14="http://schemas.microsoft.com/office/powerpoint/2010/main" val="3718424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4EC825-8197-4779-AA55-97971687E1F7}" type="slidenum">
              <a:rPr lang="en-US"/>
              <a:pPr/>
              <a:t>33</a:t>
            </a:fld>
            <a:endParaRPr lang="en-US"/>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a:t>Notice not exact prices… support becomes resistance when broken</a:t>
            </a:r>
          </a:p>
        </p:txBody>
      </p:sp>
    </p:spTree>
    <p:extLst>
      <p:ext uri="{BB962C8B-B14F-4D97-AF65-F5344CB8AC3E}">
        <p14:creationId xmlns:p14="http://schemas.microsoft.com/office/powerpoint/2010/main" val="1706963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9929CC8-D097-44DB-9E85-F2E3BDF9A4B2}" type="datetimeFigureOut">
              <a:rPr lang="en-IN" smtClean="0"/>
              <a:t>17-06-2025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954F55-CBB1-417A-B997-F2D901DA5FC9}" type="slidenum">
              <a:rPr lang="en-IN" smtClean="0"/>
              <a:t>‹#›</a:t>
            </a:fld>
            <a:endParaRPr lang="en-IN"/>
          </a:p>
        </p:txBody>
      </p:sp>
    </p:spTree>
    <p:extLst>
      <p:ext uri="{BB962C8B-B14F-4D97-AF65-F5344CB8AC3E}">
        <p14:creationId xmlns:p14="http://schemas.microsoft.com/office/powerpoint/2010/main" val="11691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929CC8-D097-44DB-9E85-F2E3BDF9A4B2}" type="datetimeFigureOut">
              <a:rPr lang="en-IN" smtClean="0"/>
              <a:t>17-06-2025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954F55-CBB1-417A-B997-F2D901DA5FC9}" type="slidenum">
              <a:rPr lang="en-IN" smtClean="0"/>
              <a:t>‹#›</a:t>
            </a:fld>
            <a:endParaRPr lang="en-IN"/>
          </a:p>
        </p:txBody>
      </p:sp>
    </p:spTree>
    <p:extLst>
      <p:ext uri="{BB962C8B-B14F-4D97-AF65-F5344CB8AC3E}">
        <p14:creationId xmlns:p14="http://schemas.microsoft.com/office/powerpoint/2010/main" val="4104647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929CC8-D097-44DB-9E85-F2E3BDF9A4B2}" type="datetimeFigureOut">
              <a:rPr lang="en-IN" smtClean="0"/>
              <a:t>17-06-2025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954F55-CBB1-417A-B997-F2D901DA5FC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8343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929CC8-D097-44DB-9E85-F2E3BDF9A4B2}" type="datetimeFigureOut">
              <a:rPr lang="en-IN" smtClean="0"/>
              <a:t>17-06-2025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954F55-CBB1-417A-B997-F2D901DA5FC9}" type="slidenum">
              <a:rPr lang="en-IN" smtClean="0"/>
              <a:t>‹#›</a:t>
            </a:fld>
            <a:endParaRPr lang="en-IN"/>
          </a:p>
        </p:txBody>
      </p:sp>
    </p:spTree>
    <p:extLst>
      <p:ext uri="{BB962C8B-B14F-4D97-AF65-F5344CB8AC3E}">
        <p14:creationId xmlns:p14="http://schemas.microsoft.com/office/powerpoint/2010/main" val="1504802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929CC8-D097-44DB-9E85-F2E3BDF9A4B2}" type="datetimeFigureOut">
              <a:rPr lang="en-IN" smtClean="0"/>
              <a:t>17-06-2025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954F55-CBB1-417A-B997-F2D901DA5FC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67878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929CC8-D097-44DB-9E85-F2E3BDF9A4B2}" type="datetimeFigureOut">
              <a:rPr lang="en-IN" smtClean="0"/>
              <a:t>17-06-2025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954F55-CBB1-417A-B997-F2D901DA5FC9}" type="slidenum">
              <a:rPr lang="en-IN" smtClean="0"/>
              <a:t>‹#›</a:t>
            </a:fld>
            <a:endParaRPr lang="en-IN"/>
          </a:p>
        </p:txBody>
      </p:sp>
    </p:spTree>
    <p:extLst>
      <p:ext uri="{BB962C8B-B14F-4D97-AF65-F5344CB8AC3E}">
        <p14:creationId xmlns:p14="http://schemas.microsoft.com/office/powerpoint/2010/main" val="587092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929CC8-D097-44DB-9E85-F2E3BDF9A4B2}" type="datetimeFigureOut">
              <a:rPr lang="en-IN" smtClean="0"/>
              <a:t>17-06-2025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954F55-CBB1-417A-B997-F2D901DA5FC9}" type="slidenum">
              <a:rPr lang="en-IN" smtClean="0"/>
              <a:t>‹#›</a:t>
            </a:fld>
            <a:endParaRPr lang="en-IN"/>
          </a:p>
        </p:txBody>
      </p:sp>
    </p:spTree>
    <p:extLst>
      <p:ext uri="{BB962C8B-B14F-4D97-AF65-F5344CB8AC3E}">
        <p14:creationId xmlns:p14="http://schemas.microsoft.com/office/powerpoint/2010/main" val="1790844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929CC8-D097-44DB-9E85-F2E3BDF9A4B2}" type="datetimeFigureOut">
              <a:rPr lang="en-IN" smtClean="0"/>
              <a:t>17-06-2025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954F55-CBB1-417A-B997-F2D901DA5FC9}" type="slidenum">
              <a:rPr lang="en-IN" smtClean="0"/>
              <a:t>‹#›</a:t>
            </a:fld>
            <a:endParaRPr lang="en-IN"/>
          </a:p>
        </p:txBody>
      </p:sp>
    </p:spTree>
    <p:extLst>
      <p:ext uri="{BB962C8B-B14F-4D97-AF65-F5344CB8AC3E}">
        <p14:creationId xmlns:p14="http://schemas.microsoft.com/office/powerpoint/2010/main" val="1706072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929CC8-D097-44DB-9E85-F2E3BDF9A4B2}" type="datetimeFigureOut">
              <a:rPr lang="en-IN" smtClean="0"/>
              <a:t>17-06-2025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954F55-CBB1-417A-B997-F2D901DA5FC9}" type="slidenum">
              <a:rPr lang="en-IN" smtClean="0"/>
              <a:t>‹#›</a:t>
            </a:fld>
            <a:endParaRPr lang="en-IN"/>
          </a:p>
        </p:txBody>
      </p:sp>
    </p:spTree>
    <p:extLst>
      <p:ext uri="{BB962C8B-B14F-4D97-AF65-F5344CB8AC3E}">
        <p14:creationId xmlns:p14="http://schemas.microsoft.com/office/powerpoint/2010/main" val="180646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929CC8-D097-44DB-9E85-F2E3BDF9A4B2}" type="datetimeFigureOut">
              <a:rPr lang="en-IN" smtClean="0"/>
              <a:t>17-06-2025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954F55-CBB1-417A-B997-F2D901DA5FC9}" type="slidenum">
              <a:rPr lang="en-IN" smtClean="0"/>
              <a:t>‹#›</a:t>
            </a:fld>
            <a:endParaRPr lang="en-IN"/>
          </a:p>
        </p:txBody>
      </p:sp>
    </p:spTree>
    <p:extLst>
      <p:ext uri="{BB962C8B-B14F-4D97-AF65-F5344CB8AC3E}">
        <p14:creationId xmlns:p14="http://schemas.microsoft.com/office/powerpoint/2010/main" val="1236997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929CC8-D097-44DB-9E85-F2E3BDF9A4B2}" type="datetimeFigureOut">
              <a:rPr lang="en-IN" smtClean="0"/>
              <a:t>17-06-2025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954F55-CBB1-417A-B997-F2D901DA5FC9}" type="slidenum">
              <a:rPr lang="en-IN" smtClean="0"/>
              <a:t>‹#›</a:t>
            </a:fld>
            <a:endParaRPr lang="en-IN"/>
          </a:p>
        </p:txBody>
      </p:sp>
    </p:spTree>
    <p:extLst>
      <p:ext uri="{BB962C8B-B14F-4D97-AF65-F5344CB8AC3E}">
        <p14:creationId xmlns:p14="http://schemas.microsoft.com/office/powerpoint/2010/main" val="720790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929CC8-D097-44DB-9E85-F2E3BDF9A4B2}" type="datetimeFigureOut">
              <a:rPr lang="en-IN" smtClean="0"/>
              <a:t>17-06-2025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954F55-CBB1-417A-B997-F2D901DA5FC9}" type="slidenum">
              <a:rPr lang="en-IN" smtClean="0"/>
              <a:t>‹#›</a:t>
            </a:fld>
            <a:endParaRPr lang="en-IN"/>
          </a:p>
        </p:txBody>
      </p:sp>
    </p:spTree>
    <p:extLst>
      <p:ext uri="{BB962C8B-B14F-4D97-AF65-F5344CB8AC3E}">
        <p14:creationId xmlns:p14="http://schemas.microsoft.com/office/powerpoint/2010/main" val="652841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929CC8-D097-44DB-9E85-F2E3BDF9A4B2}" type="datetimeFigureOut">
              <a:rPr lang="en-IN" smtClean="0"/>
              <a:t>17-06-2025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954F55-CBB1-417A-B997-F2D901DA5FC9}" type="slidenum">
              <a:rPr lang="en-IN" smtClean="0"/>
              <a:t>‹#›</a:t>
            </a:fld>
            <a:endParaRPr lang="en-IN"/>
          </a:p>
        </p:txBody>
      </p:sp>
    </p:spTree>
    <p:extLst>
      <p:ext uri="{BB962C8B-B14F-4D97-AF65-F5344CB8AC3E}">
        <p14:creationId xmlns:p14="http://schemas.microsoft.com/office/powerpoint/2010/main" val="4171621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29CC8-D097-44DB-9E85-F2E3BDF9A4B2}" type="datetimeFigureOut">
              <a:rPr lang="en-IN" smtClean="0"/>
              <a:t>17-06-2025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954F55-CBB1-417A-B997-F2D901DA5FC9}" type="slidenum">
              <a:rPr lang="en-IN" smtClean="0"/>
              <a:t>‹#›</a:t>
            </a:fld>
            <a:endParaRPr lang="en-IN"/>
          </a:p>
        </p:txBody>
      </p:sp>
    </p:spTree>
    <p:extLst>
      <p:ext uri="{BB962C8B-B14F-4D97-AF65-F5344CB8AC3E}">
        <p14:creationId xmlns:p14="http://schemas.microsoft.com/office/powerpoint/2010/main" val="2257561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929CC8-D097-44DB-9E85-F2E3BDF9A4B2}" type="datetimeFigureOut">
              <a:rPr lang="en-IN" smtClean="0"/>
              <a:t>17-06-2025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954F55-CBB1-417A-B997-F2D901DA5FC9}" type="slidenum">
              <a:rPr lang="en-IN" smtClean="0"/>
              <a:t>‹#›</a:t>
            </a:fld>
            <a:endParaRPr lang="en-IN"/>
          </a:p>
        </p:txBody>
      </p:sp>
    </p:spTree>
    <p:extLst>
      <p:ext uri="{BB962C8B-B14F-4D97-AF65-F5344CB8AC3E}">
        <p14:creationId xmlns:p14="http://schemas.microsoft.com/office/powerpoint/2010/main" val="2730663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929CC8-D097-44DB-9E85-F2E3BDF9A4B2}" type="datetimeFigureOut">
              <a:rPr lang="en-IN" smtClean="0"/>
              <a:t>17-06-2025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954F55-CBB1-417A-B997-F2D901DA5FC9}" type="slidenum">
              <a:rPr lang="en-IN" smtClean="0"/>
              <a:t>‹#›</a:t>
            </a:fld>
            <a:endParaRPr lang="en-IN"/>
          </a:p>
        </p:txBody>
      </p:sp>
    </p:spTree>
    <p:extLst>
      <p:ext uri="{BB962C8B-B14F-4D97-AF65-F5344CB8AC3E}">
        <p14:creationId xmlns:p14="http://schemas.microsoft.com/office/powerpoint/2010/main" val="2888528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929CC8-D097-44DB-9E85-F2E3BDF9A4B2}" type="datetimeFigureOut">
              <a:rPr lang="en-IN" smtClean="0"/>
              <a:t>17-06-2025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954F55-CBB1-417A-B997-F2D901DA5FC9}" type="slidenum">
              <a:rPr lang="en-IN" smtClean="0"/>
              <a:t>‹#›</a:t>
            </a:fld>
            <a:endParaRPr lang="en-IN"/>
          </a:p>
        </p:txBody>
      </p:sp>
    </p:spTree>
    <p:extLst>
      <p:ext uri="{BB962C8B-B14F-4D97-AF65-F5344CB8AC3E}">
        <p14:creationId xmlns:p14="http://schemas.microsoft.com/office/powerpoint/2010/main" val="3115772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Fibonacci Retracements</a:t>
            </a:r>
            <a:endParaRPr lang="en-IN" dirty="0"/>
          </a:p>
        </p:txBody>
      </p:sp>
      <p:sp>
        <p:nvSpPr>
          <p:cNvPr id="3" name="Subtitle 2"/>
          <p:cNvSpPr>
            <a:spLocks noGrp="1"/>
          </p:cNvSpPr>
          <p:nvPr>
            <p:ph type="subTitle" idx="1"/>
          </p:nvPr>
        </p:nvSpPr>
        <p:spPr/>
        <p:txBody>
          <a:bodyPr/>
          <a:lstStyle/>
          <a:p>
            <a:r>
              <a:rPr lang="en-US" dirty="0" smtClean="0"/>
              <a:t>By </a:t>
            </a:r>
            <a:r>
              <a:rPr lang="en-US" dirty="0" smtClean="0"/>
              <a:t>Om Aditya</a:t>
            </a:r>
            <a:endParaRPr lang="en-IN" dirty="0"/>
          </a:p>
        </p:txBody>
      </p:sp>
    </p:spTree>
    <p:extLst>
      <p:ext uri="{BB962C8B-B14F-4D97-AF65-F5344CB8AC3E}">
        <p14:creationId xmlns:p14="http://schemas.microsoft.com/office/powerpoint/2010/main" val="1885086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8153400" cy="990600"/>
          </a:xfrm>
        </p:spPr>
        <p:txBody>
          <a:bodyPr/>
          <a:lstStyle/>
          <a:p>
            <a:pPr algn="ctr"/>
            <a:r>
              <a:rPr lang="en-US" b="1" dirty="0" smtClean="0">
                <a:latin typeface="Perpetua" pitchFamily="18" charset="0"/>
              </a:rPr>
              <a:t>Example</a:t>
            </a:r>
            <a:endParaRPr lang="en-US" b="1" dirty="0">
              <a:latin typeface="Perpetua" pitchFamily="18" charset="0"/>
            </a:endParaRPr>
          </a:p>
        </p:txBody>
      </p:sp>
      <p:pic>
        <p:nvPicPr>
          <p:cNvPr id="7170" name="Picture 2" descr="http://www.smarttradingforprofits.com/images/upload/gbpusd-382-fib-level.png"/>
          <p:cNvPicPr>
            <a:picLocks noChangeAspect="1" noChangeArrowheads="1"/>
          </p:cNvPicPr>
          <p:nvPr/>
        </p:nvPicPr>
        <p:blipFill>
          <a:blip r:embed="rId2" cstate="print"/>
          <a:srcRect/>
          <a:stretch>
            <a:fillRect/>
          </a:stretch>
        </p:blipFill>
        <p:spPr bwMode="auto">
          <a:xfrm>
            <a:off x="3124200" y="1600200"/>
            <a:ext cx="5943600" cy="5251622"/>
          </a:xfrm>
          <a:prstGeom prst="rect">
            <a:avLst/>
          </a:prstGeom>
          <a:noFill/>
        </p:spPr>
      </p:pic>
      <p:cxnSp>
        <p:nvCxnSpPr>
          <p:cNvPr id="5" name="Straight Connector 4"/>
          <p:cNvCxnSpPr/>
          <p:nvPr/>
        </p:nvCxnSpPr>
        <p:spPr>
          <a:xfrm rot="5400000" flipH="1" flipV="1">
            <a:off x="3009900" y="3467100"/>
            <a:ext cx="3810000" cy="236220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380833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8153400" cy="990600"/>
          </a:xfrm>
        </p:spPr>
        <p:txBody>
          <a:bodyPr/>
          <a:lstStyle/>
          <a:p>
            <a:pPr algn="ctr"/>
            <a:r>
              <a:rPr lang="en-US" b="1" dirty="0" smtClean="0">
                <a:latin typeface="Perpetua" pitchFamily="18" charset="0"/>
              </a:rPr>
              <a:t>Example</a:t>
            </a:r>
            <a:endParaRPr lang="en-US" b="1" dirty="0">
              <a:latin typeface="Perpetua" pitchFamily="18" charset="0"/>
            </a:endParaRPr>
          </a:p>
        </p:txBody>
      </p:sp>
      <p:pic>
        <p:nvPicPr>
          <p:cNvPr id="6146" name="Picture 2" descr="http://www.chartsecret.com/images/fibonacci-retracement.jpg"/>
          <p:cNvPicPr>
            <a:picLocks noChangeAspect="1" noChangeArrowheads="1"/>
          </p:cNvPicPr>
          <p:nvPr/>
        </p:nvPicPr>
        <p:blipFill>
          <a:blip r:embed="rId2" cstate="print"/>
          <a:srcRect/>
          <a:stretch>
            <a:fillRect/>
          </a:stretch>
        </p:blipFill>
        <p:spPr bwMode="auto">
          <a:xfrm>
            <a:off x="2514601" y="1600200"/>
            <a:ext cx="7304505" cy="4876800"/>
          </a:xfrm>
          <a:prstGeom prst="rect">
            <a:avLst/>
          </a:prstGeom>
          <a:noFill/>
        </p:spPr>
      </p:pic>
      <p:cxnSp>
        <p:nvCxnSpPr>
          <p:cNvPr id="8" name="Straight Connector 7"/>
          <p:cNvCxnSpPr/>
          <p:nvPr/>
        </p:nvCxnSpPr>
        <p:spPr>
          <a:xfrm>
            <a:off x="3886200" y="6172200"/>
            <a:ext cx="5562600"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810000" y="2895600"/>
            <a:ext cx="5562600"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810000" y="3657600"/>
            <a:ext cx="5562600"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810000" y="4114800"/>
            <a:ext cx="5562600"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810000" y="4495800"/>
            <a:ext cx="5562600"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810000" y="4876800"/>
            <a:ext cx="5562600"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flipH="1" flipV="1">
            <a:off x="3619500" y="3086100"/>
            <a:ext cx="3276600" cy="2895600"/>
          </a:xfrm>
          <a:prstGeom prst="line">
            <a:avLst/>
          </a:prstGeom>
          <a:ln w="635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590800" y="5715001"/>
            <a:ext cx="1447800" cy="646331"/>
          </a:xfrm>
          <a:prstGeom prst="rect">
            <a:avLst/>
          </a:prstGeom>
          <a:noFill/>
        </p:spPr>
        <p:txBody>
          <a:bodyPr wrap="square" rtlCol="0">
            <a:spAutoFit/>
          </a:bodyPr>
          <a:lstStyle/>
          <a:p>
            <a:r>
              <a:rPr lang="en-US" sz="3600" b="1" dirty="0"/>
              <a:t>100%</a:t>
            </a:r>
          </a:p>
        </p:txBody>
      </p:sp>
      <p:sp>
        <p:nvSpPr>
          <p:cNvPr id="18" name="TextBox 17"/>
          <p:cNvSpPr txBox="1"/>
          <p:nvPr/>
        </p:nvSpPr>
        <p:spPr>
          <a:xfrm>
            <a:off x="2590800" y="3733801"/>
            <a:ext cx="1828800" cy="646331"/>
          </a:xfrm>
          <a:prstGeom prst="rect">
            <a:avLst/>
          </a:prstGeom>
          <a:noFill/>
        </p:spPr>
        <p:txBody>
          <a:bodyPr wrap="square" rtlCol="0">
            <a:spAutoFit/>
          </a:bodyPr>
          <a:lstStyle/>
          <a:p>
            <a:r>
              <a:rPr lang="en-US" sz="3600" b="1" dirty="0"/>
              <a:t>38.2%</a:t>
            </a:r>
          </a:p>
        </p:txBody>
      </p:sp>
      <p:sp>
        <p:nvSpPr>
          <p:cNvPr id="19" name="TextBox 18"/>
          <p:cNvSpPr txBox="1"/>
          <p:nvPr/>
        </p:nvSpPr>
        <p:spPr>
          <a:xfrm>
            <a:off x="2590800" y="3276601"/>
            <a:ext cx="1752600" cy="646331"/>
          </a:xfrm>
          <a:prstGeom prst="rect">
            <a:avLst/>
          </a:prstGeom>
          <a:noFill/>
        </p:spPr>
        <p:txBody>
          <a:bodyPr wrap="square" rtlCol="0">
            <a:spAutoFit/>
          </a:bodyPr>
          <a:lstStyle/>
          <a:p>
            <a:r>
              <a:rPr lang="en-US" sz="3600" b="1" dirty="0"/>
              <a:t>23.6%</a:t>
            </a:r>
          </a:p>
        </p:txBody>
      </p:sp>
      <p:sp>
        <p:nvSpPr>
          <p:cNvPr id="20" name="TextBox 19"/>
          <p:cNvSpPr txBox="1"/>
          <p:nvPr/>
        </p:nvSpPr>
        <p:spPr>
          <a:xfrm>
            <a:off x="2590800" y="2590801"/>
            <a:ext cx="1143000" cy="646331"/>
          </a:xfrm>
          <a:prstGeom prst="rect">
            <a:avLst/>
          </a:prstGeom>
          <a:noFill/>
        </p:spPr>
        <p:txBody>
          <a:bodyPr wrap="square" rtlCol="0">
            <a:spAutoFit/>
          </a:bodyPr>
          <a:lstStyle/>
          <a:p>
            <a:r>
              <a:rPr lang="en-US" sz="3600" b="1" dirty="0"/>
              <a:t>0%</a:t>
            </a:r>
          </a:p>
        </p:txBody>
      </p:sp>
      <p:sp>
        <p:nvSpPr>
          <p:cNvPr id="21" name="TextBox 20"/>
          <p:cNvSpPr txBox="1"/>
          <p:nvPr/>
        </p:nvSpPr>
        <p:spPr>
          <a:xfrm>
            <a:off x="2590800" y="4154270"/>
            <a:ext cx="1143000" cy="646331"/>
          </a:xfrm>
          <a:prstGeom prst="rect">
            <a:avLst/>
          </a:prstGeom>
          <a:noFill/>
        </p:spPr>
        <p:txBody>
          <a:bodyPr wrap="square" rtlCol="0">
            <a:spAutoFit/>
          </a:bodyPr>
          <a:lstStyle/>
          <a:p>
            <a:r>
              <a:rPr lang="en-US" sz="3600" b="1" dirty="0"/>
              <a:t>50%</a:t>
            </a:r>
          </a:p>
        </p:txBody>
      </p:sp>
      <p:sp>
        <p:nvSpPr>
          <p:cNvPr id="22" name="TextBox 21"/>
          <p:cNvSpPr txBox="1"/>
          <p:nvPr/>
        </p:nvSpPr>
        <p:spPr>
          <a:xfrm>
            <a:off x="2590800" y="4535270"/>
            <a:ext cx="1524000" cy="646331"/>
          </a:xfrm>
          <a:prstGeom prst="rect">
            <a:avLst/>
          </a:prstGeom>
          <a:noFill/>
        </p:spPr>
        <p:txBody>
          <a:bodyPr wrap="square" rtlCol="0">
            <a:spAutoFit/>
          </a:bodyPr>
          <a:lstStyle/>
          <a:p>
            <a:r>
              <a:rPr lang="en-US" sz="3600" b="1" dirty="0"/>
              <a:t>61.8%</a:t>
            </a:r>
          </a:p>
        </p:txBody>
      </p:sp>
      <p:sp>
        <p:nvSpPr>
          <p:cNvPr id="24" name="Right Arrow 23"/>
          <p:cNvSpPr/>
          <p:nvPr/>
        </p:nvSpPr>
        <p:spPr>
          <a:xfrm rot="18735187">
            <a:off x="6834915" y="3654042"/>
            <a:ext cx="323088" cy="286512"/>
          </a:xfrm>
          <a:prstGeom prst="rightArrow">
            <a:avLst>
              <a:gd name="adj1" fmla="val 17787"/>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13647854">
            <a:off x="7906512" y="4056888"/>
            <a:ext cx="323088" cy="286512"/>
          </a:xfrm>
          <a:prstGeom prst="rightArrow">
            <a:avLst>
              <a:gd name="adj1" fmla="val 17787"/>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650650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Golden Ratio</a:t>
            </a:r>
            <a:endParaRPr lang="en-IN" dirty="0"/>
          </a:p>
        </p:txBody>
      </p:sp>
      <p:sp>
        <p:nvSpPr>
          <p:cNvPr id="3" name="Content Placeholder 2"/>
          <p:cNvSpPr>
            <a:spLocks noGrp="1"/>
          </p:cNvSpPr>
          <p:nvPr>
            <p:ph idx="1"/>
          </p:nvPr>
        </p:nvSpPr>
        <p:spPr/>
        <p:txBody>
          <a:bodyPr>
            <a:normAutofit/>
          </a:bodyPr>
          <a:lstStyle/>
          <a:p>
            <a:r>
              <a:rPr lang="en-US" dirty="0" smtClean="0"/>
              <a:t>0, 1, 1, 2, 3, 5, 8, 13, 21, 34, 55, 89, 144, 233, 377, 610, 987 to infinity</a:t>
            </a:r>
          </a:p>
          <a:p>
            <a:pPr algn="just"/>
            <a:r>
              <a:rPr lang="en-US" dirty="0" smtClean="0"/>
              <a:t>If you divide one number by the previous one, the ratio approaches 1.618 – anywhere along the sequence. This is called the ‘golden ratio’. It has been used in classical architecture, art, and music as being the most perfect to our human senses. It is the number that mathematically describes the natural growth of systems (such as, some argue, the financial markets).</a:t>
            </a:r>
            <a:endParaRPr lang="en-IN" dirty="0"/>
          </a:p>
        </p:txBody>
      </p:sp>
    </p:spTree>
    <p:extLst>
      <p:ext uri="{BB962C8B-B14F-4D97-AF65-F5344CB8AC3E}">
        <p14:creationId xmlns:p14="http://schemas.microsoft.com/office/powerpoint/2010/main" val="3834672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8153400" cy="990600"/>
          </a:xfrm>
        </p:spPr>
        <p:txBody>
          <a:bodyPr/>
          <a:lstStyle/>
          <a:p>
            <a:pPr algn="ctr"/>
            <a:r>
              <a:rPr lang="en-US" b="1" dirty="0" smtClean="0">
                <a:latin typeface="Perpetua" pitchFamily="18" charset="0"/>
              </a:rPr>
              <a:t>Hands-On Example</a:t>
            </a:r>
            <a:endParaRPr lang="en-US" b="1" dirty="0">
              <a:latin typeface="Perpetua" pitchFamily="18" charset="0"/>
            </a:endParaRPr>
          </a:p>
        </p:txBody>
      </p:sp>
      <p:pic>
        <p:nvPicPr>
          <p:cNvPr id="4097" name="Picture 1"/>
          <p:cNvPicPr>
            <a:picLocks noChangeAspect="1" noChangeArrowheads="1"/>
          </p:cNvPicPr>
          <p:nvPr/>
        </p:nvPicPr>
        <p:blipFill>
          <a:blip r:embed="rId2" cstate="print"/>
          <a:srcRect/>
          <a:stretch>
            <a:fillRect/>
          </a:stretch>
        </p:blipFill>
        <p:spPr bwMode="auto">
          <a:xfrm>
            <a:off x="1524001" y="1524000"/>
            <a:ext cx="9144000" cy="4142224"/>
          </a:xfrm>
          <a:prstGeom prst="rect">
            <a:avLst/>
          </a:prstGeom>
          <a:noFill/>
          <a:ln w="9525">
            <a:noFill/>
            <a:miter lim="800000"/>
            <a:headEnd/>
            <a:tailEnd/>
          </a:ln>
        </p:spPr>
      </p:pic>
      <p:cxnSp>
        <p:nvCxnSpPr>
          <p:cNvPr id="6" name="Straight Connector 5"/>
          <p:cNvCxnSpPr/>
          <p:nvPr/>
        </p:nvCxnSpPr>
        <p:spPr>
          <a:xfrm rot="5400000" flipH="1" flipV="1">
            <a:off x="1790700" y="3314700"/>
            <a:ext cx="2514600" cy="13716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133600" y="5105400"/>
            <a:ext cx="457200" cy="457200"/>
          </a:xfrm>
          <a:prstGeom prst="ellipse">
            <a:avLst/>
          </a:prstGeom>
          <a:solidFill>
            <a:srgbClr val="FF0000">
              <a:alpha val="33000"/>
            </a:srgbClr>
          </a:solidFill>
          <a:ln>
            <a:solidFill>
              <a:srgbClr val="FF0000">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05200" y="2514600"/>
            <a:ext cx="457200" cy="457200"/>
          </a:xfrm>
          <a:prstGeom prst="ellipse">
            <a:avLst/>
          </a:prstGeom>
          <a:solidFill>
            <a:srgbClr val="FF0000">
              <a:alpha val="33000"/>
            </a:srgbClr>
          </a:solidFill>
          <a:ln>
            <a:solidFill>
              <a:srgbClr val="FF0000">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18036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500"/>
                            </p:stCondLst>
                            <p:childTnLst>
                              <p:par>
                                <p:cTn id="13" presetID="22" presetClass="entr" presetSubtype="4" fill="hold"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8153400" cy="990600"/>
          </a:xfrm>
        </p:spPr>
        <p:txBody>
          <a:bodyPr/>
          <a:lstStyle/>
          <a:p>
            <a:pPr algn="ctr"/>
            <a:r>
              <a:rPr lang="en-US" b="1" dirty="0" smtClean="0">
                <a:latin typeface="Perpetua" pitchFamily="18" charset="0"/>
              </a:rPr>
              <a:t>Hands-On Example</a:t>
            </a:r>
            <a:endParaRPr lang="en-US" b="1" dirty="0">
              <a:latin typeface="Perpetua" pitchFamily="18" charset="0"/>
            </a:endParaRPr>
          </a:p>
        </p:txBody>
      </p:sp>
      <p:pic>
        <p:nvPicPr>
          <p:cNvPr id="3073" name="Picture 1"/>
          <p:cNvPicPr>
            <a:picLocks noChangeAspect="1" noChangeArrowheads="1"/>
          </p:cNvPicPr>
          <p:nvPr/>
        </p:nvPicPr>
        <p:blipFill>
          <a:blip r:embed="rId2" cstate="print"/>
          <a:srcRect/>
          <a:stretch>
            <a:fillRect/>
          </a:stretch>
        </p:blipFill>
        <p:spPr bwMode="auto">
          <a:xfrm>
            <a:off x="1524002" y="1524001"/>
            <a:ext cx="9143999" cy="4069447"/>
          </a:xfrm>
          <a:prstGeom prst="rect">
            <a:avLst/>
          </a:prstGeom>
          <a:noFill/>
          <a:ln w="9525">
            <a:noFill/>
            <a:miter lim="800000"/>
            <a:headEnd/>
            <a:tailEnd/>
          </a:ln>
        </p:spPr>
      </p:pic>
      <p:cxnSp>
        <p:nvCxnSpPr>
          <p:cNvPr id="7" name="Straight Connector 6"/>
          <p:cNvCxnSpPr/>
          <p:nvPr/>
        </p:nvCxnSpPr>
        <p:spPr>
          <a:xfrm rot="10800000">
            <a:off x="1524000" y="26670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a:off x="1524000" y="36576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1524000" y="39624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1524000" y="42672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0800000">
            <a:off x="1524000" y="52578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524000" y="32766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24000" y="2286001"/>
            <a:ext cx="1143000" cy="646331"/>
          </a:xfrm>
          <a:prstGeom prst="rect">
            <a:avLst/>
          </a:prstGeom>
          <a:noFill/>
        </p:spPr>
        <p:txBody>
          <a:bodyPr wrap="square" rtlCol="0">
            <a:spAutoFit/>
          </a:bodyPr>
          <a:lstStyle/>
          <a:p>
            <a:r>
              <a:rPr lang="en-US" sz="3600" b="1" dirty="0">
                <a:solidFill>
                  <a:srgbClr val="00B0F0"/>
                </a:solidFill>
              </a:rPr>
              <a:t>0%</a:t>
            </a:r>
          </a:p>
        </p:txBody>
      </p:sp>
      <p:sp>
        <p:nvSpPr>
          <p:cNvPr id="16" name="TextBox 15"/>
          <p:cNvSpPr txBox="1"/>
          <p:nvPr/>
        </p:nvSpPr>
        <p:spPr>
          <a:xfrm>
            <a:off x="1524000" y="2895601"/>
            <a:ext cx="1828800" cy="646331"/>
          </a:xfrm>
          <a:prstGeom prst="rect">
            <a:avLst/>
          </a:prstGeom>
          <a:noFill/>
        </p:spPr>
        <p:txBody>
          <a:bodyPr wrap="square" rtlCol="0">
            <a:spAutoFit/>
          </a:bodyPr>
          <a:lstStyle/>
          <a:p>
            <a:r>
              <a:rPr lang="en-US" sz="3600" b="1" dirty="0">
                <a:solidFill>
                  <a:srgbClr val="00B0F0"/>
                </a:solidFill>
              </a:rPr>
              <a:t>23.6%</a:t>
            </a:r>
          </a:p>
        </p:txBody>
      </p:sp>
      <p:sp>
        <p:nvSpPr>
          <p:cNvPr id="17" name="TextBox 16"/>
          <p:cNvSpPr txBox="1"/>
          <p:nvPr/>
        </p:nvSpPr>
        <p:spPr>
          <a:xfrm>
            <a:off x="1524000" y="3276601"/>
            <a:ext cx="1905000" cy="646331"/>
          </a:xfrm>
          <a:prstGeom prst="rect">
            <a:avLst/>
          </a:prstGeom>
          <a:noFill/>
        </p:spPr>
        <p:txBody>
          <a:bodyPr wrap="square" rtlCol="0">
            <a:spAutoFit/>
          </a:bodyPr>
          <a:lstStyle/>
          <a:p>
            <a:r>
              <a:rPr lang="en-US" sz="3600" b="1" dirty="0">
                <a:solidFill>
                  <a:srgbClr val="00B0F0"/>
                </a:solidFill>
              </a:rPr>
              <a:t>38.2%</a:t>
            </a:r>
          </a:p>
        </p:txBody>
      </p:sp>
      <p:sp>
        <p:nvSpPr>
          <p:cNvPr id="18" name="TextBox 17"/>
          <p:cNvSpPr txBox="1"/>
          <p:nvPr/>
        </p:nvSpPr>
        <p:spPr>
          <a:xfrm>
            <a:off x="1524000" y="3657601"/>
            <a:ext cx="1143000" cy="646331"/>
          </a:xfrm>
          <a:prstGeom prst="rect">
            <a:avLst/>
          </a:prstGeom>
          <a:noFill/>
        </p:spPr>
        <p:txBody>
          <a:bodyPr wrap="square" rtlCol="0">
            <a:spAutoFit/>
          </a:bodyPr>
          <a:lstStyle/>
          <a:p>
            <a:r>
              <a:rPr lang="en-US" sz="3600" b="1" dirty="0">
                <a:solidFill>
                  <a:srgbClr val="00B0F0"/>
                </a:solidFill>
              </a:rPr>
              <a:t>50%</a:t>
            </a:r>
          </a:p>
        </p:txBody>
      </p:sp>
      <p:sp>
        <p:nvSpPr>
          <p:cNvPr id="19" name="TextBox 18"/>
          <p:cNvSpPr txBox="1"/>
          <p:nvPr/>
        </p:nvSpPr>
        <p:spPr>
          <a:xfrm>
            <a:off x="1524000" y="3962401"/>
            <a:ext cx="1600200" cy="646331"/>
          </a:xfrm>
          <a:prstGeom prst="rect">
            <a:avLst/>
          </a:prstGeom>
          <a:noFill/>
        </p:spPr>
        <p:txBody>
          <a:bodyPr wrap="square" rtlCol="0">
            <a:spAutoFit/>
          </a:bodyPr>
          <a:lstStyle/>
          <a:p>
            <a:r>
              <a:rPr lang="en-US" sz="3600" b="1" dirty="0">
                <a:solidFill>
                  <a:srgbClr val="00B0F0"/>
                </a:solidFill>
              </a:rPr>
              <a:t>61.8%</a:t>
            </a:r>
          </a:p>
        </p:txBody>
      </p:sp>
      <p:sp>
        <p:nvSpPr>
          <p:cNvPr id="20" name="TextBox 19"/>
          <p:cNvSpPr txBox="1"/>
          <p:nvPr/>
        </p:nvSpPr>
        <p:spPr>
          <a:xfrm>
            <a:off x="1524000" y="4876801"/>
            <a:ext cx="1524000" cy="646331"/>
          </a:xfrm>
          <a:prstGeom prst="rect">
            <a:avLst/>
          </a:prstGeom>
          <a:noFill/>
        </p:spPr>
        <p:txBody>
          <a:bodyPr wrap="square" rtlCol="0">
            <a:spAutoFit/>
          </a:bodyPr>
          <a:lstStyle/>
          <a:p>
            <a:r>
              <a:rPr lang="en-US" sz="3600" b="1" dirty="0">
                <a:solidFill>
                  <a:srgbClr val="00B0F0"/>
                </a:solidFill>
              </a:rPr>
              <a:t>100%</a:t>
            </a:r>
          </a:p>
        </p:txBody>
      </p:sp>
    </p:spTree>
    <p:extLst>
      <p:ext uri="{BB962C8B-B14F-4D97-AF65-F5344CB8AC3E}">
        <p14:creationId xmlns:p14="http://schemas.microsoft.com/office/powerpoint/2010/main" val="423256917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8153400" cy="990600"/>
          </a:xfrm>
        </p:spPr>
        <p:txBody>
          <a:bodyPr/>
          <a:lstStyle/>
          <a:p>
            <a:pPr algn="ctr"/>
            <a:r>
              <a:rPr lang="en-US" b="1" dirty="0" smtClean="0">
                <a:latin typeface="Perpetua" pitchFamily="18" charset="0"/>
              </a:rPr>
              <a:t>Hands-On Example</a:t>
            </a:r>
            <a:endParaRPr lang="en-US" b="1" dirty="0">
              <a:latin typeface="Perpetua" pitchFamily="18" charset="0"/>
            </a:endParaRPr>
          </a:p>
        </p:txBody>
      </p:sp>
      <p:pic>
        <p:nvPicPr>
          <p:cNvPr id="39938" name="Picture 2"/>
          <p:cNvPicPr>
            <a:picLocks noChangeAspect="1" noChangeArrowheads="1"/>
          </p:cNvPicPr>
          <p:nvPr/>
        </p:nvPicPr>
        <p:blipFill>
          <a:blip r:embed="rId2" cstate="print"/>
          <a:srcRect/>
          <a:stretch>
            <a:fillRect/>
          </a:stretch>
        </p:blipFill>
        <p:spPr bwMode="auto">
          <a:xfrm>
            <a:off x="1524000" y="1715659"/>
            <a:ext cx="9144000" cy="4061254"/>
          </a:xfrm>
          <a:prstGeom prst="rect">
            <a:avLst/>
          </a:prstGeom>
          <a:noFill/>
          <a:ln w="9525">
            <a:noFill/>
            <a:miter lim="800000"/>
            <a:headEnd/>
            <a:tailEnd/>
          </a:ln>
        </p:spPr>
      </p:pic>
      <p:cxnSp>
        <p:nvCxnSpPr>
          <p:cNvPr id="8" name="Straight Connector 7"/>
          <p:cNvCxnSpPr/>
          <p:nvPr/>
        </p:nvCxnSpPr>
        <p:spPr>
          <a:xfrm rot="5400000" flipH="1" flipV="1">
            <a:off x="3390900" y="3009900"/>
            <a:ext cx="2819400" cy="1524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886200" y="4876800"/>
            <a:ext cx="457200" cy="457200"/>
          </a:xfrm>
          <a:prstGeom prst="ellipse">
            <a:avLst/>
          </a:prstGeom>
          <a:solidFill>
            <a:srgbClr val="FF0000">
              <a:alpha val="33000"/>
            </a:srgbClr>
          </a:solidFill>
          <a:ln>
            <a:solidFill>
              <a:srgbClr val="FF0000">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334000" y="2133600"/>
            <a:ext cx="457200" cy="457200"/>
          </a:xfrm>
          <a:prstGeom prst="ellipse">
            <a:avLst/>
          </a:prstGeom>
          <a:solidFill>
            <a:srgbClr val="FF0000">
              <a:alpha val="33000"/>
            </a:srgbClr>
          </a:solidFill>
          <a:ln>
            <a:solidFill>
              <a:srgbClr val="FF0000">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82774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500"/>
                            </p:stCondLst>
                            <p:childTnLst>
                              <p:par>
                                <p:cTn id="13" presetID="22" presetClass="entr" presetSubtype="4" fill="hold" nodeType="after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8153400" cy="990600"/>
          </a:xfrm>
        </p:spPr>
        <p:txBody>
          <a:bodyPr/>
          <a:lstStyle/>
          <a:p>
            <a:pPr algn="ctr"/>
            <a:r>
              <a:rPr lang="en-US" b="1" dirty="0" smtClean="0">
                <a:latin typeface="Perpetua" pitchFamily="18" charset="0"/>
              </a:rPr>
              <a:t>Hands-On Example</a:t>
            </a:r>
            <a:endParaRPr lang="en-US" b="1" dirty="0">
              <a:latin typeface="Perpetua" pitchFamily="18" charset="0"/>
            </a:endParaRPr>
          </a:p>
        </p:txBody>
      </p:sp>
      <p:pic>
        <p:nvPicPr>
          <p:cNvPr id="38915" name="Picture 3"/>
          <p:cNvPicPr>
            <a:picLocks noChangeAspect="1" noChangeArrowheads="1"/>
          </p:cNvPicPr>
          <p:nvPr/>
        </p:nvPicPr>
        <p:blipFill>
          <a:blip r:embed="rId2" cstate="print"/>
          <a:srcRect/>
          <a:stretch>
            <a:fillRect/>
          </a:stretch>
        </p:blipFill>
        <p:spPr bwMode="auto">
          <a:xfrm>
            <a:off x="1524002" y="2057401"/>
            <a:ext cx="9143999" cy="3675609"/>
          </a:xfrm>
          <a:prstGeom prst="rect">
            <a:avLst/>
          </a:prstGeom>
          <a:noFill/>
          <a:ln w="9525">
            <a:noFill/>
            <a:miter lim="800000"/>
            <a:headEnd/>
            <a:tailEnd/>
          </a:ln>
        </p:spPr>
      </p:pic>
      <p:cxnSp>
        <p:nvCxnSpPr>
          <p:cNvPr id="6" name="Straight Connector 5"/>
          <p:cNvCxnSpPr/>
          <p:nvPr/>
        </p:nvCxnSpPr>
        <p:spPr>
          <a:xfrm rot="10800000">
            <a:off x="1524000" y="22860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1524000" y="34290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1524000" y="37338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a:off x="1524000" y="40386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1524000" y="51816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1524000" y="29718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524000" y="1981201"/>
            <a:ext cx="1143000" cy="646331"/>
          </a:xfrm>
          <a:prstGeom prst="rect">
            <a:avLst/>
          </a:prstGeom>
          <a:noFill/>
        </p:spPr>
        <p:txBody>
          <a:bodyPr wrap="square" rtlCol="0">
            <a:spAutoFit/>
          </a:bodyPr>
          <a:lstStyle/>
          <a:p>
            <a:r>
              <a:rPr lang="en-US" sz="3600" b="1" dirty="0">
                <a:solidFill>
                  <a:srgbClr val="00B0F0"/>
                </a:solidFill>
              </a:rPr>
              <a:t>0%</a:t>
            </a:r>
          </a:p>
        </p:txBody>
      </p:sp>
      <p:sp>
        <p:nvSpPr>
          <p:cNvPr id="15" name="TextBox 14"/>
          <p:cNvSpPr txBox="1"/>
          <p:nvPr/>
        </p:nvSpPr>
        <p:spPr>
          <a:xfrm>
            <a:off x="1524000" y="3124201"/>
            <a:ext cx="1905000" cy="646331"/>
          </a:xfrm>
          <a:prstGeom prst="rect">
            <a:avLst/>
          </a:prstGeom>
          <a:noFill/>
        </p:spPr>
        <p:txBody>
          <a:bodyPr wrap="square" rtlCol="0">
            <a:spAutoFit/>
          </a:bodyPr>
          <a:lstStyle/>
          <a:p>
            <a:r>
              <a:rPr lang="en-US" sz="3600" b="1" dirty="0">
                <a:solidFill>
                  <a:srgbClr val="00B0F0"/>
                </a:solidFill>
              </a:rPr>
              <a:t>38.2%</a:t>
            </a:r>
          </a:p>
        </p:txBody>
      </p:sp>
      <p:sp>
        <p:nvSpPr>
          <p:cNvPr id="16" name="TextBox 15"/>
          <p:cNvSpPr txBox="1"/>
          <p:nvPr/>
        </p:nvSpPr>
        <p:spPr>
          <a:xfrm>
            <a:off x="1524000" y="2667001"/>
            <a:ext cx="1828800" cy="646331"/>
          </a:xfrm>
          <a:prstGeom prst="rect">
            <a:avLst/>
          </a:prstGeom>
          <a:noFill/>
        </p:spPr>
        <p:txBody>
          <a:bodyPr wrap="square" rtlCol="0">
            <a:spAutoFit/>
          </a:bodyPr>
          <a:lstStyle/>
          <a:p>
            <a:r>
              <a:rPr lang="en-US" sz="3600" b="1" dirty="0">
                <a:solidFill>
                  <a:srgbClr val="00B0F0"/>
                </a:solidFill>
              </a:rPr>
              <a:t>23.6%</a:t>
            </a:r>
          </a:p>
        </p:txBody>
      </p:sp>
      <p:sp>
        <p:nvSpPr>
          <p:cNvPr id="17" name="TextBox 16"/>
          <p:cNvSpPr txBox="1"/>
          <p:nvPr/>
        </p:nvSpPr>
        <p:spPr>
          <a:xfrm>
            <a:off x="1524000" y="3429001"/>
            <a:ext cx="1143000" cy="646331"/>
          </a:xfrm>
          <a:prstGeom prst="rect">
            <a:avLst/>
          </a:prstGeom>
          <a:noFill/>
        </p:spPr>
        <p:txBody>
          <a:bodyPr wrap="square" rtlCol="0">
            <a:spAutoFit/>
          </a:bodyPr>
          <a:lstStyle/>
          <a:p>
            <a:r>
              <a:rPr lang="en-US" sz="3600" b="1" dirty="0">
                <a:solidFill>
                  <a:srgbClr val="00B0F0"/>
                </a:solidFill>
              </a:rPr>
              <a:t>50%</a:t>
            </a:r>
          </a:p>
        </p:txBody>
      </p:sp>
      <p:sp>
        <p:nvSpPr>
          <p:cNvPr id="18" name="TextBox 17"/>
          <p:cNvSpPr txBox="1"/>
          <p:nvPr/>
        </p:nvSpPr>
        <p:spPr>
          <a:xfrm>
            <a:off x="1524000" y="3733801"/>
            <a:ext cx="1600200" cy="646331"/>
          </a:xfrm>
          <a:prstGeom prst="rect">
            <a:avLst/>
          </a:prstGeom>
          <a:noFill/>
        </p:spPr>
        <p:txBody>
          <a:bodyPr wrap="square" rtlCol="0">
            <a:spAutoFit/>
          </a:bodyPr>
          <a:lstStyle/>
          <a:p>
            <a:r>
              <a:rPr lang="en-US" sz="3600" b="1" dirty="0">
                <a:solidFill>
                  <a:srgbClr val="00B0F0"/>
                </a:solidFill>
              </a:rPr>
              <a:t>61.8%</a:t>
            </a:r>
          </a:p>
        </p:txBody>
      </p:sp>
      <p:sp>
        <p:nvSpPr>
          <p:cNvPr id="19" name="TextBox 18"/>
          <p:cNvSpPr txBox="1"/>
          <p:nvPr/>
        </p:nvSpPr>
        <p:spPr>
          <a:xfrm>
            <a:off x="1524000" y="4876801"/>
            <a:ext cx="1524000" cy="646331"/>
          </a:xfrm>
          <a:prstGeom prst="rect">
            <a:avLst/>
          </a:prstGeom>
          <a:noFill/>
        </p:spPr>
        <p:txBody>
          <a:bodyPr wrap="square" rtlCol="0">
            <a:spAutoFit/>
          </a:bodyPr>
          <a:lstStyle/>
          <a:p>
            <a:r>
              <a:rPr lang="en-US" sz="3600" b="1" dirty="0">
                <a:solidFill>
                  <a:srgbClr val="00B0F0"/>
                </a:solidFill>
              </a:rPr>
              <a:t>100%</a:t>
            </a:r>
          </a:p>
        </p:txBody>
      </p:sp>
    </p:spTree>
    <p:extLst>
      <p:ext uri="{BB962C8B-B14F-4D97-AF65-F5344CB8AC3E}">
        <p14:creationId xmlns:p14="http://schemas.microsoft.com/office/powerpoint/2010/main" val="117055203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8153400" cy="990600"/>
          </a:xfrm>
        </p:spPr>
        <p:txBody>
          <a:bodyPr/>
          <a:lstStyle/>
          <a:p>
            <a:pPr algn="ctr"/>
            <a:r>
              <a:rPr lang="en-US" b="1" dirty="0" smtClean="0">
                <a:latin typeface="Perpetua" pitchFamily="18" charset="0"/>
              </a:rPr>
              <a:t>Hands-On Example</a:t>
            </a:r>
            <a:endParaRPr lang="en-US" b="1" dirty="0">
              <a:latin typeface="Perpetua" pitchFamily="18" charset="0"/>
            </a:endParaRPr>
          </a:p>
        </p:txBody>
      </p:sp>
      <p:pic>
        <p:nvPicPr>
          <p:cNvPr id="39938" name="Picture 2"/>
          <p:cNvPicPr>
            <a:picLocks noChangeAspect="1" noChangeArrowheads="1"/>
          </p:cNvPicPr>
          <p:nvPr/>
        </p:nvPicPr>
        <p:blipFill>
          <a:blip r:embed="rId2" cstate="print"/>
          <a:srcRect/>
          <a:stretch>
            <a:fillRect/>
          </a:stretch>
        </p:blipFill>
        <p:spPr bwMode="auto">
          <a:xfrm>
            <a:off x="1524000" y="1715659"/>
            <a:ext cx="9144000" cy="4061254"/>
          </a:xfrm>
          <a:prstGeom prst="rect">
            <a:avLst/>
          </a:prstGeom>
          <a:noFill/>
          <a:ln w="9525">
            <a:noFill/>
            <a:miter lim="800000"/>
            <a:headEnd/>
            <a:tailEnd/>
          </a:ln>
        </p:spPr>
      </p:pic>
      <p:cxnSp>
        <p:nvCxnSpPr>
          <p:cNvPr id="8" name="Straight Connector 7"/>
          <p:cNvCxnSpPr/>
          <p:nvPr/>
        </p:nvCxnSpPr>
        <p:spPr>
          <a:xfrm rot="16200000" flipH="1">
            <a:off x="4648200" y="3429000"/>
            <a:ext cx="2819400" cy="838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410200" y="2209800"/>
            <a:ext cx="457200" cy="457200"/>
          </a:xfrm>
          <a:prstGeom prst="ellipse">
            <a:avLst/>
          </a:prstGeom>
          <a:solidFill>
            <a:srgbClr val="FF0000">
              <a:alpha val="33000"/>
            </a:srgbClr>
          </a:solidFill>
          <a:ln>
            <a:solidFill>
              <a:srgbClr val="FF0000">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48400" y="4953000"/>
            <a:ext cx="457200" cy="457200"/>
          </a:xfrm>
          <a:prstGeom prst="ellipse">
            <a:avLst/>
          </a:prstGeom>
          <a:solidFill>
            <a:srgbClr val="FF0000">
              <a:alpha val="33000"/>
            </a:srgbClr>
          </a:solidFill>
          <a:ln>
            <a:solidFill>
              <a:srgbClr val="FF0000">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18464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500"/>
                            </p:stCondLst>
                            <p:childTnLst>
                              <p:par>
                                <p:cTn id="13" presetID="22" presetClass="entr" presetSubtype="1" fill="hold" nodeType="after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8153400" cy="990600"/>
          </a:xfrm>
        </p:spPr>
        <p:txBody>
          <a:bodyPr/>
          <a:lstStyle/>
          <a:p>
            <a:pPr algn="ctr"/>
            <a:r>
              <a:rPr lang="en-US" b="1" dirty="0" smtClean="0">
                <a:latin typeface="Perpetua" pitchFamily="18" charset="0"/>
              </a:rPr>
              <a:t>Hands-On Example</a:t>
            </a:r>
            <a:endParaRPr lang="en-US" b="1" dirty="0">
              <a:latin typeface="Perpetua" pitchFamily="18" charset="0"/>
            </a:endParaRPr>
          </a:p>
        </p:txBody>
      </p:sp>
      <p:pic>
        <p:nvPicPr>
          <p:cNvPr id="40963" name="Picture 3"/>
          <p:cNvPicPr>
            <a:picLocks noChangeAspect="1" noChangeArrowheads="1"/>
          </p:cNvPicPr>
          <p:nvPr/>
        </p:nvPicPr>
        <p:blipFill>
          <a:blip r:embed="rId2" cstate="print"/>
          <a:srcRect/>
          <a:stretch>
            <a:fillRect/>
          </a:stretch>
        </p:blipFill>
        <p:spPr bwMode="auto">
          <a:xfrm>
            <a:off x="1524000" y="1981201"/>
            <a:ext cx="9144000" cy="3718341"/>
          </a:xfrm>
          <a:prstGeom prst="rect">
            <a:avLst/>
          </a:prstGeom>
          <a:noFill/>
          <a:ln w="9525">
            <a:noFill/>
            <a:miter lim="800000"/>
            <a:headEnd/>
            <a:tailEnd/>
          </a:ln>
        </p:spPr>
      </p:pic>
      <p:cxnSp>
        <p:nvCxnSpPr>
          <p:cNvPr id="6" name="Straight Connector 5"/>
          <p:cNvCxnSpPr/>
          <p:nvPr/>
        </p:nvCxnSpPr>
        <p:spPr>
          <a:xfrm rot="10800000">
            <a:off x="1524000" y="22098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1524000" y="37338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1524000" y="40386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a:off x="1524000" y="44958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1524000" y="51816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1524000" y="33528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524000" y="4876801"/>
            <a:ext cx="1143000" cy="646331"/>
          </a:xfrm>
          <a:prstGeom prst="rect">
            <a:avLst/>
          </a:prstGeom>
          <a:noFill/>
        </p:spPr>
        <p:txBody>
          <a:bodyPr wrap="square" rtlCol="0">
            <a:spAutoFit/>
          </a:bodyPr>
          <a:lstStyle/>
          <a:p>
            <a:r>
              <a:rPr lang="en-US" sz="3600" b="1" dirty="0">
                <a:solidFill>
                  <a:srgbClr val="00B0F0"/>
                </a:solidFill>
              </a:rPr>
              <a:t>0%</a:t>
            </a:r>
          </a:p>
        </p:txBody>
      </p:sp>
      <p:sp>
        <p:nvSpPr>
          <p:cNvPr id="14" name="TextBox 13"/>
          <p:cNvSpPr txBox="1"/>
          <p:nvPr/>
        </p:nvSpPr>
        <p:spPr>
          <a:xfrm>
            <a:off x="1524000" y="3733801"/>
            <a:ext cx="1905000" cy="646331"/>
          </a:xfrm>
          <a:prstGeom prst="rect">
            <a:avLst/>
          </a:prstGeom>
          <a:noFill/>
        </p:spPr>
        <p:txBody>
          <a:bodyPr wrap="square" rtlCol="0">
            <a:spAutoFit/>
          </a:bodyPr>
          <a:lstStyle/>
          <a:p>
            <a:r>
              <a:rPr lang="en-US" sz="3600" b="1" dirty="0">
                <a:solidFill>
                  <a:srgbClr val="00B0F0"/>
                </a:solidFill>
              </a:rPr>
              <a:t>38.2%</a:t>
            </a:r>
          </a:p>
        </p:txBody>
      </p:sp>
      <p:sp>
        <p:nvSpPr>
          <p:cNvPr id="15" name="TextBox 14"/>
          <p:cNvSpPr txBox="1"/>
          <p:nvPr/>
        </p:nvSpPr>
        <p:spPr>
          <a:xfrm>
            <a:off x="1524000" y="4191001"/>
            <a:ext cx="1828800" cy="646331"/>
          </a:xfrm>
          <a:prstGeom prst="rect">
            <a:avLst/>
          </a:prstGeom>
          <a:noFill/>
        </p:spPr>
        <p:txBody>
          <a:bodyPr wrap="square" rtlCol="0">
            <a:spAutoFit/>
          </a:bodyPr>
          <a:lstStyle/>
          <a:p>
            <a:r>
              <a:rPr lang="en-US" sz="3600" b="1" dirty="0">
                <a:solidFill>
                  <a:srgbClr val="00B0F0"/>
                </a:solidFill>
              </a:rPr>
              <a:t>23.6%</a:t>
            </a:r>
          </a:p>
        </p:txBody>
      </p:sp>
      <p:sp>
        <p:nvSpPr>
          <p:cNvPr id="16" name="TextBox 15"/>
          <p:cNvSpPr txBox="1"/>
          <p:nvPr/>
        </p:nvSpPr>
        <p:spPr>
          <a:xfrm>
            <a:off x="1524000" y="3352801"/>
            <a:ext cx="1143000" cy="646331"/>
          </a:xfrm>
          <a:prstGeom prst="rect">
            <a:avLst/>
          </a:prstGeom>
          <a:noFill/>
        </p:spPr>
        <p:txBody>
          <a:bodyPr wrap="square" rtlCol="0">
            <a:spAutoFit/>
          </a:bodyPr>
          <a:lstStyle/>
          <a:p>
            <a:r>
              <a:rPr lang="en-US" sz="3600" b="1" dirty="0">
                <a:solidFill>
                  <a:srgbClr val="00B0F0"/>
                </a:solidFill>
              </a:rPr>
              <a:t>50%</a:t>
            </a:r>
          </a:p>
        </p:txBody>
      </p:sp>
      <p:sp>
        <p:nvSpPr>
          <p:cNvPr id="17" name="TextBox 16"/>
          <p:cNvSpPr txBox="1"/>
          <p:nvPr/>
        </p:nvSpPr>
        <p:spPr>
          <a:xfrm>
            <a:off x="1524000" y="2895601"/>
            <a:ext cx="1600200" cy="646331"/>
          </a:xfrm>
          <a:prstGeom prst="rect">
            <a:avLst/>
          </a:prstGeom>
          <a:noFill/>
        </p:spPr>
        <p:txBody>
          <a:bodyPr wrap="square" rtlCol="0">
            <a:spAutoFit/>
          </a:bodyPr>
          <a:lstStyle/>
          <a:p>
            <a:r>
              <a:rPr lang="en-US" sz="3600" b="1" dirty="0">
                <a:solidFill>
                  <a:srgbClr val="00B0F0"/>
                </a:solidFill>
              </a:rPr>
              <a:t>61.8%</a:t>
            </a:r>
          </a:p>
        </p:txBody>
      </p:sp>
      <p:sp>
        <p:nvSpPr>
          <p:cNvPr id="18" name="TextBox 17"/>
          <p:cNvSpPr txBox="1"/>
          <p:nvPr/>
        </p:nvSpPr>
        <p:spPr>
          <a:xfrm>
            <a:off x="1524000" y="1905001"/>
            <a:ext cx="1524000" cy="646331"/>
          </a:xfrm>
          <a:prstGeom prst="rect">
            <a:avLst/>
          </a:prstGeom>
          <a:noFill/>
        </p:spPr>
        <p:txBody>
          <a:bodyPr wrap="square" rtlCol="0">
            <a:spAutoFit/>
          </a:bodyPr>
          <a:lstStyle/>
          <a:p>
            <a:r>
              <a:rPr lang="en-US" sz="3600" b="1" dirty="0">
                <a:solidFill>
                  <a:srgbClr val="00B0F0"/>
                </a:solidFill>
              </a:rPr>
              <a:t>100%</a:t>
            </a:r>
          </a:p>
        </p:txBody>
      </p:sp>
    </p:spTree>
    <p:extLst>
      <p:ext uri="{BB962C8B-B14F-4D97-AF65-F5344CB8AC3E}">
        <p14:creationId xmlns:p14="http://schemas.microsoft.com/office/powerpoint/2010/main" val="117149177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2084" y="609172"/>
            <a:ext cx="8596668" cy="1320800"/>
          </a:xfrm>
        </p:spPr>
        <p:txBody>
          <a:bodyPr/>
          <a:lstStyle/>
          <a:p>
            <a:pPr algn="ctr"/>
            <a:r>
              <a:rPr lang="en-US" b="1" dirty="0" smtClean="0">
                <a:latin typeface="Perpetua" pitchFamily="18" charset="0"/>
              </a:rPr>
              <a:t>Hands-On Example</a:t>
            </a:r>
            <a:endParaRPr lang="en-US" dirty="0"/>
          </a:p>
        </p:txBody>
      </p:sp>
      <p:pic>
        <p:nvPicPr>
          <p:cNvPr id="5123" name="Picture 3"/>
          <p:cNvPicPr>
            <a:picLocks noChangeAspect="1" noChangeArrowheads="1"/>
          </p:cNvPicPr>
          <p:nvPr/>
        </p:nvPicPr>
        <p:blipFill>
          <a:blip r:embed="rId2" cstate="print"/>
          <a:srcRect/>
          <a:stretch>
            <a:fillRect/>
          </a:stretch>
        </p:blipFill>
        <p:spPr bwMode="auto">
          <a:xfrm>
            <a:off x="1524000" y="1650144"/>
            <a:ext cx="9144000" cy="4522057"/>
          </a:xfrm>
          <a:prstGeom prst="rect">
            <a:avLst/>
          </a:prstGeom>
          <a:noFill/>
          <a:ln w="9525">
            <a:noFill/>
            <a:miter lim="800000"/>
            <a:headEnd/>
            <a:tailEnd/>
          </a:ln>
        </p:spPr>
      </p:pic>
      <p:cxnSp>
        <p:nvCxnSpPr>
          <p:cNvPr id="4" name="Straight Connector 3"/>
          <p:cNvCxnSpPr/>
          <p:nvPr/>
        </p:nvCxnSpPr>
        <p:spPr>
          <a:xfrm rot="5400000" flipH="1" flipV="1">
            <a:off x="1828800" y="3048000"/>
            <a:ext cx="3657600" cy="2286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2362200" y="5715000"/>
            <a:ext cx="457200" cy="457200"/>
          </a:xfrm>
          <a:prstGeom prst="ellipse">
            <a:avLst/>
          </a:prstGeom>
          <a:solidFill>
            <a:srgbClr val="FF0000">
              <a:alpha val="33000"/>
            </a:srgbClr>
          </a:solidFill>
          <a:ln>
            <a:solidFill>
              <a:srgbClr val="FF0000">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572000" y="2209800"/>
            <a:ext cx="457200" cy="457200"/>
          </a:xfrm>
          <a:prstGeom prst="ellipse">
            <a:avLst/>
          </a:prstGeom>
          <a:solidFill>
            <a:srgbClr val="FF0000">
              <a:alpha val="33000"/>
            </a:srgbClr>
          </a:solidFill>
          <a:ln>
            <a:solidFill>
              <a:srgbClr val="FF0000">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22072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22" presetClass="entr" presetSubtype="4" fill="hold" nodeType="afterEffect">
                                  <p:stCondLst>
                                    <p:cond delay="50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Who is Fibonacci?</a:t>
            </a:r>
            <a:br>
              <a:rPr lang="en-IN" dirty="0" smtClean="0"/>
            </a:br>
            <a:endParaRPr lang="en-IN" dirty="0"/>
          </a:p>
        </p:txBody>
      </p:sp>
      <p:sp>
        <p:nvSpPr>
          <p:cNvPr id="3" name="Content Placeholder 2"/>
          <p:cNvSpPr>
            <a:spLocks noGrp="1"/>
          </p:cNvSpPr>
          <p:nvPr>
            <p:ph idx="1"/>
          </p:nvPr>
        </p:nvSpPr>
        <p:spPr/>
        <p:txBody>
          <a:bodyPr>
            <a:normAutofit/>
          </a:bodyPr>
          <a:lstStyle/>
          <a:p>
            <a:pPr marL="0" indent="0">
              <a:buNone/>
            </a:pPr>
            <a:r>
              <a:rPr lang="en-US" dirty="0" smtClean="0"/>
              <a:t>• Leonardo Pisano, was born in Pisa during the 12</a:t>
            </a:r>
            <a:r>
              <a:rPr lang="en-US" baseline="30000" dirty="0" smtClean="0"/>
              <a:t>th</a:t>
            </a:r>
            <a:r>
              <a:rPr lang="en-US" dirty="0" smtClean="0"/>
              <a:t> century, and he is most prominently recognized for his publication of the modern numbering sequence called Fibonacci series. </a:t>
            </a:r>
          </a:p>
          <a:p>
            <a:pPr marL="0" indent="0">
              <a:buNone/>
            </a:pPr>
            <a:endParaRPr lang="en-US" dirty="0"/>
          </a:p>
          <a:p>
            <a:pPr marL="0" indent="0">
              <a:buNone/>
            </a:pPr>
            <a:endParaRPr lang="en-US" dirty="0" smtClean="0"/>
          </a:p>
          <a:p>
            <a:r>
              <a:rPr lang="en-US" dirty="0" smtClean="0"/>
              <a:t>Although Leonardo was not responsible for discovering the number sequence, it was his publication of Liber Abaci in 1202 which introduced it to the West. </a:t>
            </a:r>
            <a:endParaRPr lang="en-IN" dirty="0"/>
          </a:p>
        </p:txBody>
      </p:sp>
    </p:spTree>
    <p:extLst>
      <p:ext uri="{BB962C8B-B14F-4D97-AF65-F5344CB8AC3E}">
        <p14:creationId xmlns:p14="http://schemas.microsoft.com/office/powerpoint/2010/main" val="11724716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Perpetua" pitchFamily="18" charset="0"/>
              </a:rPr>
              <a:t>Hands-On Example</a:t>
            </a:r>
            <a:endParaRPr lang="en-US" dirty="0"/>
          </a:p>
        </p:txBody>
      </p:sp>
      <p:pic>
        <p:nvPicPr>
          <p:cNvPr id="2050" name="Picture 2"/>
          <p:cNvPicPr>
            <a:picLocks noGrp="1" noChangeAspect="1" noChangeArrowheads="1"/>
          </p:cNvPicPr>
          <p:nvPr>
            <p:ph idx="1"/>
          </p:nvPr>
        </p:nvPicPr>
        <p:blipFill>
          <a:blip r:embed="rId2" cstate="print"/>
          <a:stretch>
            <a:fillRect/>
          </a:stretch>
        </p:blipFill>
        <p:spPr bwMode="auto">
          <a:xfrm>
            <a:off x="2136775" y="1819932"/>
            <a:ext cx="8153400" cy="4056337"/>
          </a:xfrm>
          <a:prstGeom prst="rect">
            <a:avLst/>
          </a:prstGeom>
          <a:noFill/>
          <a:ln w="9525">
            <a:noFill/>
            <a:miter lim="800000"/>
            <a:headEnd/>
            <a:tailEnd/>
          </a:ln>
        </p:spPr>
      </p:pic>
      <p:cxnSp>
        <p:nvCxnSpPr>
          <p:cNvPr id="5" name="Straight Connector 4"/>
          <p:cNvCxnSpPr/>
          <p:nvPr/>
        </p:nvCxnSpPr>
        <p:spPr>
          <a:xfrm rot="10800000">
            <a:off x="1524000" y="23622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10800000">
            <a:off x="1524000" y="32766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1524000" y="46482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1524000" y="41910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524000" y="38100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a:off x="1524000" y="60198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24000" y="2057401"/>
            <a:ext cx="1143000" cy="646331"/>
          </a:xfrm>
          <a:prstGeom prst="rect">
            <a:avLst/>
          </a:prstGeom>
          <a:noFill/>
        </p:spPr>
        <p:txBody>
          <a:bodyPr wrap="square" rtlCol="0">
            <a:spAutoFit/>
          </a:bodyPr>
          <a:lstStyle/>
          <a:p>
            <a:r>
              <a:rPr lang="en-US" sz="3600" b="1" dirty="0">
                <a:solidFill>
                  <a:srgbClr val="00B0F0"/>
                </a:solidFill>
              </a:rPr>
              <a:t>0%</a:t>
            </a:r>
          </a:p>
        </p:txBody>
      </p:sp>
      <p:sp>
        <p:nvSpPr>
          <p:cNvPr id="12" name="TextBox 11"/>
          <p:cNvSpPr txBox="1"/>
          <p:nvPr/>
        </p:nvSpPr>
        <p:spPr>
          <a:xfrm>
            <a:off x="1524000" y="2895601"/>
            <a:ext cx="1828800" cy="646331"/>
          </a:xfrm>
          <a:prstGeom prst="rect">
            <a:avLst/>
          </a:prstGeom>
          <a:noFill/>
        </p:spPr>
        <p:txBody>
          <a:bodyPr wrap="square" rtlCol="0">
            <a:spAutoFit/>
          </a:bodyPr>
          <a:lstStyle/>
          <a:p>
            <a:r>
              <a:rPr lang="en-US" sz="3600" b="1" dirty="0">
                <a:solidFill>
                  <a:srgbClr val="00B0F0"/>
                </a:solidFill>
              </a:rPr>
              <a:t>23.6%</a:t>
            </a:r>
          </a:p>
        </p:txBody>
      </p:sp>
      <p:sp>
        <p:nvSpPr>
          <p:cNvPr id="13" name="TextBox 12"/>
          <p:cNvSpPr txBox="1"/>
          <p:nvPr/>
        </p:nvSpPr>
        <p:spPr>
          <a:xfrm>
            <a:off x="1524000" y="3505201"/>
            <a:ext cx="1905000" cy="646331"/>
          </a:xfrm>
          <a:prstGeom prst="rect">
            <a:avLst/>
          </a:prstGeom>
          <a:noFill/>
        </p:spPr>
        <p:txBody>
          <a:bodyPr wrap="square" rtlCol="0">
            <a:spAutoFit/>
          </a:bodyPr>
          <a:lstStyle/>
          <a:p>
            <a:r>
              <a:rPr lang="en-US" sz="3600" b="1" dirty="0">
                <a:solidFill>
                  <a:srgbClr val="00B0F0"/>
                </a:solidFill>
              </a:rPr>
              <a:t>38.2%</a:t>
            </a:r>
          </a:p>
        </p:txBody>
      </p:sp>
      <p:sp>
        <p:nvSpPr>
          <p:cNvPr id="14" name="TextBox 13"/>
          <p:cNvSpPr txBox="1"/>
          <p:nvPr/>
        </p:nvSpPr>
        <p:spPr>
          <a:xfrm>
            <a:off x="1524000" y="3886201"/>
            <a:ext cx="1143000" cy="646331"/>
          </a:xfrm>
          <a:prstGeom prst="rect">
            <a:avLst/>
          </a:prstGeom>
          <a:noFill/>
        </p:spPr>
        <p:txBody>
          <a:bodyPr wrap="square" rtlCol="0">
            <a:spAutoFit/>
          </a:bodyPr>
          <a:lstStyle/>
          <a:p>
            <a:r>
              <a:rPr lang="en-US" sz="3600" b="1" dirty="0">
                <a:solidFill>
                  <a:srgbClr val="00B0F0"/>
                </a:solidFill>
              </a:rPr>
              <a:t>50%</a:t>
            </a:r>
          </a:p>
        </p:txBody>
      </p:sp>
      <p:sp>
        <p:nvSpPr>
          <p:cNvPr id="15" name="TextBox 14"/>
          <p:cNvSpPr txBox="1"/>
          <p:nvPr/>
        </p:nvSpPr>
        <p:spPr>
          <a:xfrm>
            <a:off x="1524000" y="4343401"/>
            <a:ext cx="1600200" cy="646331"/>
          </a:xfrm>
          <a:prstGeom prst="rect">
            <a:avLst/>
          </a:prstGeom>
          <a:noFill/>
        </p:spPr>
        <p:txBody>
          <a:bodyPr wrap="square" rtlCol="0">
            <a:spAutoFit/>
          </a:bodyPr>
          <a:lstStyle/>
          <a:p>
            <a:r>
              <a:rPr lang="en-US" sz="3600" b="1" dirty="0">
                <a:solidFill>
                  <a:srgbClr val="00B0F0"/>
                </a:solidFill>
              </a:rPr>
              <a:t>61.8%</a:t>
            </a:r>
          </a:p>
        </p:txBody>
      </p:sp>
      <p:sp>
        <p:nvSpPr>
          <p:cNvPr id="16" name="TextBox 15"/>
          <p:cNvSpPr txBox="1"/>
          <p:nvPr/>
        </p:nvSpPr>
        <p:spPr>
          <a:xfrm>
            <a:off x="1524000" y="5715001"/>
            <a:ext cx="1524000" cy="646331"/>
          </a:xfrm>
          <a:prstGeom prst="rect">
            <a:avLst/>
          </a:prstGeom>
          <a:noFill/>
        </p:spPr>
        <p:txBody>
          <a:bodyPr wrap="square" rtlCol="0">
            <a:spAutoFit/>
          </a:bodyPr>
          <a:lstStyle/>
          <a:p>
            <a:r>
              <a:rPr lang="en-US" sz="3600" b="1" dirty="0">
                <a:solidFill>
                  <a:srgbClr val="00B0F0"/>
                </a:solidFill>
              </a:rPr>
              <a:t>100%</a:t>
            </a:r>
          </a:p>
        </p:txBody>
      </p:sp>
    </p:spTree>
    <p:extLst>
      <p:ext uri="{BB962C8B-B14F-4D97-AF65-F5344CB8AC3E}">
        <p14:creationId xmlns:p14="http://schemas.microsoft.com/office/powerpoint/2010/main" val="427584010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3484" y="774700"/>
            <a:ext cx="8596668" cy="1320800"/>
          </a:xfrm>
        </p:spPr>
        <p:txBody>
          <a:bodyPr>
            <a:normAutofit/>
          </a:bodyPr>
          <a:lstStyle/>
          <a:p>
            <a:pPr algn="ctr"/>
            <a:r>
              <a:rPr lang="en-US" b="1" dirty="0" smtClean="0">
                <a:latin typeface="Perpetua" pitchFamily="18" charset="0"/>
              </a:rPr>
              <a:t>Applying the Concept</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828800" y="1828800"/>
            <a:ext cx="8610600" cy="4572000"/>
          </a:xfrm>
          <a:prstGeom prst="rect">
            <a:avLst/>
          </a:prstGeom>
          <a:noFill/>
          <a:ln w="9525">
            <a:noFill/>
            <a:miter lim="800000"/>
            <a:headEnd/>
            <a:tailEnd/>
          </a:ln>
        </p:spPr>
      </p:pic>
      <p:cxnSp>
        <p:nvCxnSpPr>
          <p:cNvPr id="5" name="Straight Connector 4"/>
          <p:cNvCxnSpPr/>
          <p:nvPr/>
        </p:nvCxnSpPr>
        <p:spPr>
          <a:xfrm rot="5400000" flipH="1" flipV="1">
            <a:off x="7962900" y="3238500"/>
            <a:ext cx="2286000" cy="1447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8153400" y="4876800"/>
            <a:ext cx="457200" cy="457200"/>
          </a:xfrm>
          <a:prstGeom prst="ellipse">
            <a:avLst/>
          </a:prstGeom>
          <a:solidFill>
            <a:srgbClr val="FF0000">
              <a:alpha val="33000"/>
            </a:srgbClr>
          </a:solidFill>
          <a:ln>
            <a:solidFill>
              <a:srgbClr val="FF0000">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9601200" y="2590800"/>
            <a:ext cx="457200" cy="457200"/>
          </a:xfrm>
          <a:prstGeom prst="ellipse">
            <a:avLst/>
          </a:prstGeom>
          <a:solidFill>
            <a:srgbClr val="FF0000">
              <a:alpha val="33000"/>
            </a:srgbClr>
          </a:solidFill>
          <a:ln>
            <a:solidFill>
              <a:srgbClr val="FF0000">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958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22" presetClass="entr" presetSubtype="4" fill="hold" nodeType="afterEffect">
                                  <p:stCondLst>
                                    <p:cond delay="50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524000" y="1600201"/>
            <a:ext cx="9144000" cy="4850613"/>
          </a:xfrm>
          <a:prstGeom prst="rect">
            <a:avLst/>
          </a:prstGeom>
          <a:noFill/>
          <a:ln w="9525">
            <a:noFill/>
            <a:miter lim="800000"/>
            <a:headEnd/>
            <a:tailEnd/>
          </a:ln>
        </p:spPr>
      </p:pic>
      <p:sp>
        <p:nvSpPr>
          <p:cNvPr id="2" name="Title 1"/>
          <p:cNvSpPr>
            <a:spLocks noGrp="1"/>
          </p:cNvSpPr>
          <p:nvPr>
            <p:ph type="title"/>
          </p:nvPr>
        </p:nvSpPr>
        <p:spPr>
          <a:xfrm>
            <a:off x="1797666" y="620931"/>
            <a:ext cx="8596668" cy="1320800"/>
          </a:xfrm>
        </p:spPr>
        <p:txBody>
          <a:bodyPr/>
          <a:lstStyle/>
          <a:p>
            <a:pPr algn="ctr"/>
            <a:r>
              <a:rPr lang="en-US" b="1" dirty="0" smtClean="0">
                <a:latin typeface="Perpetua" pitchFamily="18" charset="0"/>
              </a:rPr>
              <a:t>Applying the Concept</a:t>
            </a:r>
            <a:endParaRPr lang="en-US" dirty="0"/>
          </a:p>
        </p:txBody>
      </p:sp>
      <p:cxnSp>
        <p:nvCxnSpPr>
          <p:cNvPr id="6" name="Straight Connector 5"/>
          <p:cNvCxnSpPr/>
          <p:nvPr/>
        </p:nvCxnSpPr>
        <p:spPr>
          <a:xfrm rot="10800000">
            <a:off x="1524000" y="41910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1524000" y="51816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1524000" y="38862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524000" y="26670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a:off x="1524000" y="32766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1524000" y="35814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24000" y="4800601"/>
            <a:ext cx="1524000" cy="646331"/>
          </a:xfrm>
          <a:prstGeom prst="rect">
            <a:avLst/>
          </a:prstGeom>
          <a:noFill/>
        </p:spPr>
        <p:txBody>
          <a:bodyPr wrap="square" rtlCol="0">
            <a:spAutoFit/>
          </a:bodyPr>
          <a:lstStyle/>
          <a:p>
            <a:r>
              <a:rPr lang="en-US" sz="3600" b="1" dirty="0">
                <a:solidFill>
                  <a:srgbClr val="00B0F0"/>
                </a:solidFill>
              </a:rPr>
              <a:t>100%</a:t>
            </a:r>
          </a:p>
        </p:txBody>
      </p:sp>
      <p:sp>
        <p:nvSpPr>
          <p:cNvPr id="13" name="TextBox 12"/>
          <p:cNvSpPr txBox="1"/>
          <p:nvPr/>
        </p:nvSpPr>
        <p:spPr>
          <a:xfrm>
            <a:off x="1524000" y="3810001"/>
            <a:ext cx="1600200" cy="646331"/>
          </a:xfrm>
          <a:prstGeom prst="rect">
            <a:avLst/>
          </a:prstGeom>
          <a:noFill/>
        </p:spPr>
        <p:txBody>
          <a:bodyPr wrap="square" rtlCol="0">
            <a:spAutoFit/>
          </a:bodyPr>
          <a:lstStyle/>
          <a:p>
            <a:r>
              <a:rPr lang="en-US" sz="3600" b="1" dirty="0">
                <a:solidFill>
                  <a:srgbClr val="00B0F0"/>
                </a:solidFill>
              </a:rPr>
              <a:t>61.8%</a:t>
            </a:r>
          </a:p>
        </p:txBody>
      </p:sp>
      <p:sp>
        <p:nvSpPr>
          <p:cNvPr id="14" name="TextBox 13"/>
          <p:cNvSpPr txBox="1"/>
          <p:nvPr/>
        </p:nvSpPr>
        <p:spPr>
          <a:xfrm>
            <a:off x="1524000" y="3505201"/>
            <a:ext cx="1143000" cy="646331"/>
          </a:xfrm>
          <a:prstGeom prst="rect">
            <a:avLst/>
          </a:prstGeom>
          <a:noFill/>
        </p:spPr>
        <p:txBody>
          <a:bodyPr wrap="square" rtlCol="0">
            <a:spAutoFit/>
          </a:bodyPr>
          <a:lstStyle/>
          <a:p>
            <a:r>
              <a:rPr lang="en-US" sz="3600" b="1" dirty="0">
                <a:solidFill>
                  <a:srgbClr val="00B0F0"/>
                </a:solidFill>
              </a:rPr>
              <a:t>50%</a:t>
            </a:r>
          </a:p>
        </p:txBody>
      </p:sp>
      <p:sp>
        <p:nvSpPr>
          <p:cNvPr id="15" name="TextBox 14"/>
          <p:cNvSpPr txBox="1"/>
          <p:nvPr/>
        </p:nvSpPr>
        <p:spPr>
          <a:xfrm>
            <a:off x="1524000" y="3200401"/>
            <a:ext cx="1905000" cy="646331"/>
          </a:xfrm>
          <a:prstGeom prst="rect">
            <a:avLst/>
          </a:prstGeom>
          <a:noFill/>
        </p:spPr>
        <p:txBody>
          <a:bodyPr wrap="square" rtlCol="0">
            <a:spAutoFit/>
          </a:bodyPr>
          <a:lstStyle/>
          <a:p>
            <a:r>
              <a:rPr lang="en-US" sz="3600" b="1" dirty="0">
                <a:solidFill>
                  <a:srgbClr val="00B0F0"/>
                </a:solidFill>
              </a:rPr>
              <a:t>38.2%</a:t>
            </a:r>
          </a:p>
        </p:txBody>
      </p:sp>
      <p:sp>
        <p:nvSpPr>
          <p:cNvPr id="16" name="TextBox 15"/>
          <p:cNvSpPr txBox="1"/>
          <p:nvPr/>
        </p:nvSpPr>
        <p:spPr>
          <a:xfrm>
            <a:off x="1524000" y="2819401"/>
            <a:ext cx="1828800" cy="646331"/>
          </a:xfrm>
          <a:prstGeom prst="rect">
            <a:avLst/>
          </a:prstGeom>
          <a:noFill/>
        </p:spPr>
        <p:txBody>
          <a:bodyPr wrap="square" rtlCol="0">
            <a:spAutoFit/>
          </a:bodyPr>
          <a:lstStyle/>
          <a:p>
            <a:r>
              <a:rPr lang="en-US" sz="3600" b="1" dirty="0">
                <a:solidFill>
                  <a:srgbClr val="00B0F0"/>
                </a:solidFill>
              </a:rPr>
              <a:t>23.6%</a:t>
            </a:r>
          </a:p>
        </p:txBody>
      </p:sp>
      <p:sp>
        <p:nvSpPr>
          <p:cNvPr id="17" name="TextBox 16"/>
          <p:cNvSpPr txBox="1"/>
          <p:nvPr/>
        </p:nvSpPr>
        <p:spPr>
          <a:xfrm>
            <a:off x="1524000" y="2362201"/>
            <a:ext cx="1143000" cy="646331"/>
          </a:xfrm>
          <a:prstGeom prst="rect">
            <a:avLst/>
          </a:prstGeom>
          <a:noFill/>
        </p:spPr>
        <p:txBody>
          <a:bodyPr wrap="square" rtlCol="0">
            <a:spAutoFit/>
          </a:bodyPr>
          <a:lstStyle/>
          <a:p>
            <a:r>
              <a:rPr lang="en-US" sz="3600" b="1" dirty="0">
                <a:solidFill>
                  <a:srgbClr val="00B0F0"/>
                </a:solidFill>
              </a:rPr>
              <a:t>0%</a:t>
            </a:r>
          </a:p>
        </p:txBody>
      </p:sp>
      <p:sp>
        <p:nvSpPr>
          <p:cNvPr id="19" name="Right Arrow 18"/>
          <p:cNvSpPr/>
          <p:nvPr/>
        </p:nvSpPr>
        <p:spPr>
          <a:xfrm rot="17497032">
            <a:off x="9398652" y="2606076"/>
            <a:ext cx="1033494" cy="266393"/>
          </a:xfrm>
          <a:prstGeom prst="rightArrow">
            <a:avLst>
              <a:gd name="adj1" fmla="val 14995"/>
              <a:gd name="adj2" fmla="val 50319"/>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9448800" y="3124200"/>
            <a:ext cx="533400" cy="30480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07269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strVal val="#ppt_w*0.70"/>
                                          </p:val>
                                        </p:tav>
                                        <p:tav tm="100000">
                                          <p:val>
                                            <p:strVal val="#ppt_w"/>
                                          </p:val>
                                        </p:tav>
                                      </p:tavLst>
                                    </p:anim>
                                    <p:anim calcmode="lin" valueType="num">
                                      <p:cBhvr>
                                        <p:cTn id="8" dur="1000" fill="hold"/>
                                        <p:tgtEl>
                                          <p:spTgt spid="18"/>
                                        </p:tgtEl>
                                        <p:attrNameLst>
                                          <p:attrName>ppt_h</p:attrName>
                                        </p:attrNameLst>
                                      </p:cBhvr>
                                      <p:tavLst>
                                        <p:tav tm="0">
                                          <p:val>
                                            <p:strVal val="#ppt_h"/>
                                          </p:val>
                                        </p:tav>
                                        <p:tav tm="100000">
                                          <p:val>
                                            <p:strVal val="#ppt_h"/>
                                          </p:val>
                                        </p:tav>
                                      </p:tavLst>
                                    </p:anim>
                                    <p:animEffect transition="in" filter="fade">
                                      <p:cBhvr>
                                        <p:cTn id="9" dur="1000"/>
                                        <p:tgtEl>
                                          <p:spTgt spid="18"/>
                                        </p:tgtEl>
                                      </p:cBhvr>
                                    </p:animEffect>
                                  </p:childTnLst>
                                </p:cTn>
                              </p:par>
                            </p:childTnLst>
                          </p:cTn>
                        </p:par>
                        <p:par>
                          <p:cTn id="10" fill="hold">
                            <p:stCondLst>
                              <p:cond delay="1000"/>
                            </p:stCondLst>
                            <p:childTnLst>
                              <p:par>
                                <p:cTn id="11" presetID="22" presetClass="entr" presetSubtype="4" fill="hold" grpId="0" nodeType="afterEffect">
                                  <p:stCondLst>
                                    <p:cond delay="50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332" y="558801"/>
            <a:ext cx="8596668" cy="1320800"/>
          </a:xfrm>
        </p:spPr>
        <p:txBody>
          <a:bodyPr/>
          <a:lstStyle/>
          <a:p>
            <a:pPr algn="ctr"/>
            <a:r>
              <a:rPr lang="en-US" b="1" dirty="0" smtClean="0">
                <a:latin typeface="Perpetua" pitchFamily="18" charset="0"/>
              </a:rPr>
              <a:t>Applying the Concept</a:t>
            </a:r>
            <a:endParaRPr lang="en-US" b="1" dirty="0">
              <a:latin typeface="Perpetua"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1828800" y="1219201"/>
            <a:ext cx="8458200" cy="5461421"/>
          </a:xfrm>
          <a:prstGeom prst="rect">
            <a:avLst/>
          </a:prstGeom>
          <a:noFill/>
          <a:ln w="9525">
            <a:noFill/>
            <a:miter lim="800000"/>
            <a:headEnd/>
            <a:tailEnd/>
          </a:ln>
        </p:spPr>
      </p:pic>
      <p:cxnSp>
        <p:nvCxnSpPr>
          <p:cNvPr id="18" name="Straight Connector 17"/>
          <p:cNvCxnSpPr/>
          <p:nvPr/>
        </p:nvCxnSpPr>
        <p:spPr>
          <a:xfrm>
            <a:off x="5181600" y="2438400"/>
            <a:ext cx="3962400" cy="3886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876800" y="2209800"/>
            <a:ext cx="457200" cy="457200"/>
          </a:xfrm>
          <a:prstGeom prst="ellipse">
            <a:avLst/>
          </a:prstGeom>
          <a:solidFill>
            <a:srgbClr val="FF0000">
              <a:alpha val="33000"/>
            </a:srgbClr>
          </a:solidFill>
          <a:ln>
            <a:solidFill>
              <a:srgbClr val="FF0000">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839200" y="6096000"/>
            <a:ext cx="457200" cy="457200"/>
          </a:xfrm>
          <a:prstGeom prst="ellipse">
            <a:avLst/>
          </a:prstGeom>
          <a:solidFill>
            <a:srgbClr val="FF0000">
              <a:alpha val="33000"/>
            </a:srgbClr>
          </a:solidFill>
          <a:ln>
            <a:solidFill>
              <a:srgbClr val="FF0000">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03133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500"/>
                            </p:stCondLst>
                            <p:childTnLst>
                              <p:par>
                                <p:cTn id="13" presetID="22" presetClass="entr" presetSubtype="1" fill="hold" nodeType="afterEffect">
                                  <p:stCondLst>
                                    <p:cond delay="50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784" y="469900"/>
            <a:ext cx="8596668" cy="1320800"/>
          </a:xfrm>
        </p:spPr>
        <p:txBody>
          <a:bodyPr vert="horz" anchor="ctr">
            <a:normAutofit/>
          </a:bodyPr>
          <a:lstStyle/>
          <a:p>
            <a:pPr algn="ctr"/>
            <a:r>
              <a:rPr lang="en-US" b="1" dirty="0" smtClean="0">
                <a:latin typeface="Perpetua" pitchFamily="18" charset="0"/>
              </a:rPr>
              <a:t>Applying the Concept</a:t>
            </a:r>
            <a:endParaRPr lang="en-US" b="1" dirty="0">
              <a:latin typeface="Perpetua" pitchFamily="18" charset="0"/>
            </a:endParaRPr>
          </a:p>
        </p:txBody>
      </p:sp>
      <p:pic>
        <p:nvPicPr>
          <p:cNvPr id="2051" name="Picture 3"/>
          <p:cNvPicPr>
            <a:picLocks noChangeAspect="1" noChangeArrowheads="1"/>
          </p:cNvPicPr>
          <p:nvPr/>
        </p:nvPicPr>
        <p:blipFill>
          <a:blip r:embed="rId2" cstate="print"/>
          <a:srcRect/>
          <a:stretch>
            <a:fillRect/>
          </a:stretch>
        </p:blipFill>
        <p:spPr bwMode="auto">
          <a:xfrm>
            <a:off x="1752600" y="1676401"/>
            <a:ext cx="8648700" cy="4810125"/>
          </a:xfrm>
          <a:prstGeom prst="rect">
            <a:avLst/>
          </a:prstGeom>
          <a:noFill/>
          <a:ln w="9525">
            <a:noFill/>
            <a:miter lim="800000"/>
            <a:headEnd/>
            <a:tailEnd/>
          </a:ln>
        </p:spPr>
      </p:pic>
      <p:cxnSp>
        <p:nvCxnSpPr>
          <p:cNvPr id="6" name="Straight Connector 5"/>
          <p:cNvCxnSpPr/>
          <p:nvPr/>
        </p:nvCxnSpPr>
        <p:spPr>
          <a:xfrm rot="10800000">
            <a:off x="1752600" y="21336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0800000">
            <a:off x="1752600" y="41910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1676400" y="37338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752600" y="46482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a:off x="1752600" y="53340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1676400" y="6248400"/>
            <a:ext cx="8686800"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752600" y="1828801"/>
            <a:ext cx="1143000" cy="646331"/>
          </a:xfrm>
          <a:prstGeom prst="rect">
            <a:avLst/>
          </a:prstGeom>
          <a:noFill/>
        </p:spPr>
        <p:txBody>
          <a:bodyPr wrap="square" rtlCol="0">
            <a:spAutoFit/>
          </a:bodyPr>
          <a:lstStyle/>
          <a:p>
            <a:r>
              <a:rPr lang="en-US" sz="3600" b="1" dirty="0">
                <a:solidFill>
                  <a:srgbClr val="00B0F0"/>
                </a:solidFill>
              </a:rPr>
              <a:t>0%</a:t>
            </a:r>
          </a:p>
        </p:txBody>
      </p:sp>
      <p:sp>
        <p:nvSpPr>
          <p:cNvPr id="19" name="TextBox 18"/>
          <p:cNvSpPr txBox="1"/>
          <p:nvPr/>
        </p:nvSpPr>
        <p:spPr>
          <a:xfrm>
            <a:off x="1752600" y="3352801"/>
            <a:ext cx="1828800" cy="646331"/>
          </a:xfrm>
          <a:prstGeom prst="rect">
            <a:avLst/>
          </a:prstGeom>
          <a:noFill/>
        </p:spPr>
        <p:txBody>
          <a:bodyPr wrap="square" rtlCol="0">
            <a:spAutoFit/>
          </a:bodyPr>
          <a:lstStyle/>
          <a:p>
            <a:r>
              <a:rPr lang="en-US" sz="3600" b="1" dirty="0">
                <a:solidFill>
                  <a:srgbClr val="00B0F0"/>
                </a:solidFill>
              </a:rPr>
              <a:t>23.6%</a:t>
            </a:r>
          </a:p>
        </p:txBody>
      </p:sp>
      <p:sp>
        <p:nvSpPr>
          <p:cNvPr id="20" name="TextBox 19"/>
          <p:cNvSpPr txBox="1"/>
          <p:nvPr/>
        </p:nvSpPr>
        <p:spPr>
          <a:xfrm>
            <a:off x="1752600" y="3886201"/>
            <a:ext cx="1905000" cy="646331"/>
          </a:xfrm>
          <a:prstGeom prst="rect">
            <a:avLst/>
          </a:prstGeom>
          <a:noFill/>
        </p:spPr>
        <p:txBody>
          <a:bodyPr wrap="square" rtlCol="0">
            <a:spAutoFit/>
          </a:bodyPr>
          <a:lstStyle/>
          <a:p>
            <a:r>
              <a:rPr lang="en-US" sz="3600" b="1" dirty="0">
                <a:solidFill>
                  <a:srgbClr val="00B0F0"/>
                </a:solidFill>
              </a:rPr>
              <a:t>38.2%</a:t>
            </a:r>
          </a:p>
        </p:txBody>
      </p:sp>
      <p:sp>
        <p:nvSpPr>
          <p:cNvPr id="21" name="TextBox 20"/>
          <p:cNvSpPr txBox="1"/>
          <p:nvPr/>
        </p:nvSpPr>
        <p:spPr>
          <a:xfrm>
            <a:off x="1752600" y="4343401"/>
            <a:ext cx="1143000" cy="646331"/>
          </a:xfrm>
          <a:prstGeom prst="rect">
            <a:avLst/>
          </a:prstGeom>
          <a:noFill/>
        </p:spPr>
        <p:txBody>
          <a:bodyPr wrap="square" rtlCol="0">
            <a:spAutoFit/>
          </a:bodyPr>
          <a:lstStyle/>
          <a:p>
            <a:r>
              <a:rPr lang="en-US" sz="3600" b="1" dirty="0">
                <a:solidFill>
                  <a:srgbClr val="00B0F0"/>
                </a:solidFill>
              </a:rPr>
              <a:t>50%</a:t>
            </a:r>
          </a:p>
        </p:txBody>
      </p:sp>
      <p:sp>
        <p:nvSpPr>
          <p:cNvPr id="22" name="TextBox 21"/>
          <p:cNvSpPr txBox="1"/>
          <p:nvPr/>
        </p:nvSpPr>
        <p:spPr>
          <a:xfrm>
            <a:off x="1752600" y="5029201"/>
            <a:ext cx="1600200" cy="646331"/>
          </a:xfrm>
          <a:prstGeom prst="rect">
            <a:avLst/>
          </a:prstGeom>
          <a:noFill/>
        </p:spPr>
        <p:txBody>
          <a:bodyPr wrap="square" rtlCol="0">
            <a:spAutoFit/>
          </a:bodyPr>
          <a:lstStyle/>
          <a:p>
            <a:r>
              <a:rPr lang="en-US" sz="3600" b="1" dirty="0">
                <a:solidFill>
                  <a:srgbClr val="00B0F0"/>
                </a:solidFill>
              </a:rPr>
              <a:t>61.8%</a:t>
            </a:r>
          </a:p>
        </p:txBody>
      </p:sp>
      <p:sp>
        <p:nvSpPr>
          <p:cNvPr id="23" name="TextBox 22"/>
          <p:cNvSpPr txBox="1"/>
          <p:nvPr/>
        </p:nvSpPr>
        <p:spPr>
          <a:xfrm>
            <a:off x="1752600" y="5867401"/>
            <a:ext cx="1524000" cy="646331"/>
          </a:xfrm>
          <a:prstGeom prst="rect">
            <a:avLst/>
          </a:prstGeom>
          <a:noFill/>
        </p:spPr>
        <p:txBody>
          <a:bodyPr wrap="square" rtlCol="0">
            <a:spAutoFit/>
          </a:bodyPr>
          <a:lstStyle/>
          <a:p>
            <a:r>
              <a:rPr lang="en-US" sz="3600" b="1" dirty="0">
                <a:solidFill>
                  <a:srgbClr val="00B0F0"/>
                </a:solidFill>
              </a:rPr>
              <a:t>100%</a:t>
            </a:r>
          </a:p>
        </p:txBody>
      </p:sp>
    </p:spTree>
    <p:extLst>
      <p:ext uri="{BB962C8B-B14F-4D97-AF65-F5344CB8AC3E}">
        <p14:creationId xmlns:p14="http://schemas.microsoft.com/office/powerpoint/2010/main" val="7618744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581400" y="274638"/>
            <a:ext cx="6096000" cy="792162"/>
          </a:xfrm>
        </p:spPr>
        <p:txBody>
          <a:bodyPr/>
          <a:lstStyle/>
          <a:p>
            <a:r>
              <a:rPr lang="en-US" sz="3600">
                <a:solidFill>
                  <a:schemeClr val="bg1"/>
                </a:solidFill>
                <a:latin typeface="Georgia" panose="02040502050405020303" pitchFamily="18" charset="0"/>
              </a:rPr>
              <a:t>Fibonacci Retracement</a:t>
            </a:r>
          </a:p>
        </p:txBody>
      </p:sp>
      <p:pic>
        <p:nvPicPr>
          <p:cNvPr id="60419" name="Picture 3" descr="2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450" y="274637"/>
            <a:ext cx="11152400" cy="6516009"/>
          </a:xfrm>
          <a:prstGeom prst="rect">
            <a:avLst/>
          </a:prstGeom>
          <a:noFill/>
          <a:extLst>
            <a:ext uri="{909E8E84-426E-40DD-AFC4-6F175D3DCCD1}">
              <a14:hiddenFill xmlns:a14="http://schemas.microsoft.com/office/drawing/2010/main">
                <a:solidFill>
                  <a:srgbClr val="FFFFFF"/>
                </a:solidFill>
              </a14:hiddenFill>
            </a:ext>
          </a:extLst>
        </p:spPr>
      </p:pic>
      <p:grpSp>
        <p:nvGrpSpPr>
          <p:cNvPr id="60424" name="Group 8"/>
          <p:cNvGrpSpPr>
            <a:grpSpLocks/>
          </p:cNvGrpSpPr>
          <p:nvPr/>
        </p:nvGrpSpPr>
        <p:grpSpPr bwMode="auto">
          <a:xfrm>
            <a:off x="9302750" y="3486151"/>
            <a:ext cx="838200" cy="396875"/>
            <a:chOff x="3984" y="2112"/>
            <a:chExt cx="528" cy="250"/>
          </a:xfrm>
        </p:grpSpPr>
        <p:sp>
          <p:nvSpPr>
            <p:cNvPr id="60421" name="Oval 5"/>
            <p:cNvSpPr>
              <a:spLocks noChangeArrowheads="1"/>
            </p:cNvSpPr>
            <p:nvPr/>
          </p:nvSpPr>
          <p:spPr bwMode="auto">
            <a:xfrm>
              <a:off x="4320" y="2112"/>
              <a:ext cx="192" cy="240"/>
            </a:xfrm>
            <a:prstGeom prst="ellipse">
              <a:avLst/>
            </a:prstGeom>
            <a:noFill/>
            <a:ln w="28575">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0422" name="Text Box 6"/>
            <p:cNvSpPr txBox="1">
              <a:spLocks noChangeArrowheads="1"/>
            </p:cNvSpPr>
            <p:nvPr/>
          </p:nvSpPr>
          <p:spPr bwMode="auto">
            <a:xfrm>
              <a:off x="3984" y="211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rgbClr val="3333FF"/>
                  </a:solidFill>
                  <a:latin typeface="Garamond" panose="02020404030301010803" pitchFamily="18" charset="0"/>
                </a:rPr>
                <a:t>Buy</a:t>
              </a:r>
            </a:p>
          </p:txBody>
        </p:sp>
      </p:grpSp>
    </p:spTree>
    <p:extLst>
      <p:ext uri="{BB962C8B-B14F-4D97-AF65-F5344CB8AC3E}">
        <p14:creationId xmlns:p14="http://schemas.microsoft.com/office/powerpoint/2010/main" val="3813479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60419"/>
                                        </p:tgtEl>
                                        <p:attrNameLst>
                                          <p:attrName>style.visibility</p:attrName>
                                        </p:attrNameLst>
                                      </p:cBhvr>
                                      <p:to>
                                        <p:strVal val="visible"/>
                                      </p:to>
                                    </p:set>
                                    <p:animEffect transition="in" filter="diamond(in)">
                                      <p:cBhvr>
                                        <p:cTn id="7" dur="2000"/>
                                        <p:tgtEl>
                                          <p:spTgt spid="604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0424"/>
                                        </p:tgtEl>
                                        <p:attrNameLst>
                                          <p:attrName>style.visibility</p:attrName>
                                        </p:attrNameLst>
                                      </p:cBhvr>
                                      <p:to>
                                        <p:strVal val="visible"/>
                                      </p:to>
                                    </p:set>
                                    <p:animEffect transition="in" filter="blinds(horizontal)">
                                      <p:cBhvr>
                                        <p:cTn id="12" dur="500"/>
                                        <p:tgtEl>
                                          <p:spTgt spid="60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ctrTitle"/>
          </p:nvPr>
        </p:nvSpPr>
        <p:spPr>
          <a:xfrm>
            <a:off x="3200400" y="228600"/>
            <a:ext cx="6477000" cy="914400"/>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Lst>
        </p:spPr>
        <p:txBody>
          <a:bodyPr anchor="ctr"/>
          <a:lstStyle/>
          <a:p>
            <a:r>
              <a:rPr lang="en-US" sz="4800" b="1">
                <a:solidFill>
                  <a:schemeClr val="bg1"/>
                </a:solidFill>
              </a:rPr>
              <a:t>Applying Fibonacci</a:t>
            </a:r>
          </a:p>
        </p:txBody>
      </p:sp>
      <p:pic>
        <p:nvPicPr>
          <p:cNvPr id="110596" name="Picture 4" descr="fib_EURUSD3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772" y="457200"/>
            <a:ext cx="10240778" cy="5976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7089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4" name="Picture 4" descr="fib_EURUSD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576" y="158750"/>
            <a:ext cx="10754174" cy="6275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8066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2" name="Picture 4" descr="fib_EURUSD4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594" y="476249"/>
            <a:ext cx="10427206" cy="6091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4707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40" name="Picture 4" descr="fib_EURUSD4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95249"/>
            <a:ext cx="11182350" cy="6515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657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examples</a:t>
            </a:r>
            <a:endParaRPr lang="en-IN" dirty="0"/>
          </a:p>
        </p:txBody>
      </p:sp>
      <p:pic>
        <p:nvPicPr>
          <p:cNvPr id="4" name="Content Placeholder 3"/>
          <p:cNvPicPr>
            <a:picLocks noGrp="1" noChangeAspect="1"/>
          </p:cNvPicPr>
          <p:nvPr>
            <p:ph idx="1"/>
          </p:nvPr>
        </p:nvPicPr>
        <p:blipFill>
          <a:blip r:embed="rId2"/>
          <a:stretch>
            <a:fillRect/>
          </a:stretch>
        </p:blipFill>
        <p:spPr>
          <a:xfrm>
            <a:off x="1694637" y="2160588"/>
            <a:ext cx="6562763" cy="3881437"/>
          </a:xfrm>
          <a:prstGeom prst="rect">
            <a:avLst/>
          </a:prstGeom>
        </p:spPr>
      </p:pic>
    </p:spTree>
    <p:extLst>
      <p:ext uri="{BB962C8B-B14F-4D97-AF65-F5344CB8AC3E}">
        <p14:creationId xmlns:p14="http://schemas.microsoft.com/office/powerpoint/2010/main" val="19665323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8" name="Picture 4" descr="fib_EURUSD5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200" y="488949"/>
            <a:ext cx="10306050" cy="6021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678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6" name="Picture 4" descr="fib_EURUSD5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95250"/>
            <a:ext cx="11957050" cy="6656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06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80" name="Picture 4" descr="fib_EURUSD1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0" y="57149"/>
            <a:ext cx="11341100" cy="6618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0033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8" name="Picture 4" descr="fib_EURUSD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69849"/>
            <a:ext cx="11309350" cy="6597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8831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6" name="Picture 4" descr="fib_EURUSD2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50" y="203200"/>
            <a:ext cx="11207750" cy="6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7416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sz="half" idx="4294967295"/>
          </p:nvPr>
        </p:nvSpPr>
        <p:spPr>
          <a:xfrm>
            <a:off x="647700" y="1352550"/>
            <a:ext cx="3200400" cy="4525963"/>
          </a:xfrm>
        </p:spPr>
        <p:txBody>
          <a:bodyPr/>
          <a:lstStyle/>
          <a:p>
            <a:pPr>
              <a:buFontTx/>
              <a:buNone/>
            </a:pPr>
            <a:r>
              <a:rPr lang="en-US" sz="2400" dirty="0">
                <a:latin typeface="Garamond" panose="02020404030301010803" pitchFamily="18" charset="0"/>
              </a:rPr>
              <a:t>The retracements</a:t>
            </a:r>
          </a:p>
          <a:p>
            <a:pPr>
              <a:buFontTx/>
              <a:buNone/>
            </a:pPr>
            <a:r>
              <a:rPr lang="en-US" sz="2400" dirty="0">
                <a:latin typeface="Garamond" panose="02020404030301010803" pitchFamily="18" charset="0"/>
              </a:rPr>
              <a:t>of an initial trend</a:t>
            </a:r>
          </a:p>
          <a:p>
            <a:pPr>
              <a:buFontTx/>
              <a:buNone/>
            </a:pPr>
            <a:r>
              <a:rPr lang="en-US" sz="2400" dirty="0">
                <a:latin typeface="Garamond" panose="02020404030301010803" pitchFamily="18" charset="0"/>
              </a:rPr>
              <a:t>remain in effect for </a:t>
            </a:r>
          </a:p>
          <a:p>
            <a:pPr>
              <a:buFontTx/>
              <a:buNone/>
            </a:pPr>
            <a:r>
              <a:rPr lang="en-US" sz="2400" dirty="0">
                <a:latin typeface="Garamond" panose="02020404030301010803" pitchFamily="18" charset="0"/>
              </a:rPr>
              <a:t>as long as the </a:t>
            </a:r>
          </a:p>
          <a:p>
            <a:pPr>
              <a:buFontTx/>
              <a:buNone/>
            </a:pPr>
            <a:r>
              <a:rPr lang="en-US" sz="2400" dirty="0">
                <a:latin typeface="Garamond" panose="02020404030301010803" pitchFamily="18" charset="0"/>
              </a:rPr>
              <a:t>original high and low</a:t>
            </a:r>
          </a:p>
          <a:p>
            <a:pPr>
              <a:buFontTx/>
              <a:buNone/>
            </a:pPr>
            <a:r>
              <a:rPr lang="en-US" sz="2400" dirty="0">
                <a:latin typeface="Garamond" panose="02020404030301010803" pitchFamily="18" charset="0"/>
              </a:rPr>
              <a:t>remain in effect.</a:t>
            </a:r>
          </a:p>
        </p:txBody>
      </p:sp>
      <p:pic>
        <p:nvPicPr>
          <p:cNvPr id="86020" name="Picture 4"/>
          <p:cNvPicPr>
            <a:picLocks noChangeAspect="1" noChangeArrowheads="1"/>
          </p:cNvPicPr>
          <p:nvPr/>
        </p:nvPicPr>
        <p:blipFill>
          <a:blip r:embed="rId2">
            <a:extLst>
              <a:ext uri="{28A0092B-C50C-407E-A947-70E740481C1C}">
                <a14:useLocalDpi xmlns:a14="http://schemas.microsoft.com/office/drawing/2010/main" val="0"/>
              </a:ext>
            </a:extLst>
          </a:blip>
          <a:srcRect b="9169"/>
          <a:stretch>
            <a:fillRect/>
          </a:stretch>
        </p:blipFill>
        <p:spPr bwMode="auto">
          <a:xfrm>
            <a:off x="4121150" y="546100"/>
            <a:ext cx="7388266" cy="591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345413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get Fibonacci levels</a:t>
            </a: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0, 1, 1, 2, 3, 5, 8, 13, 21, 34, 55, 89, 144, 233, 377, 610, 987 to infinity, and</a:t>
            </a:r>
          </a:p>
          <a:p>
            <a:r>
              <a:rPr lang="en-US" dirty="0" smtClean="0"/>
              <a:t>the key Fibonacci ratios are 0%, 23.6%, 38.2%, 61.8%, and 100%.</a:t>
            </a:r>
          </a:p>
          <a:p>
            <a:r>
              <a:rPr lang="en-US" dirty="0" smtClean="0"/>
              <a:t>The 0% &amp; 100% levels are the start and end level, or high and low points of the wave.</a:t>
            </a:r>
          </a:p>
          <a:p>
            <a:r>
              <a:rPr lang="en-US" dirty="0" smtClean="0"/>
              <a:t>The 0.236 ratio is found by dividing any number in the sequence by the number that is three places to the right.</a:t>
            </a:r>
          </a:p>
          <a:p>
            <a:r>
              <a:rPr lang="en-US" dirty="0" smtClean="0"/>
              <a:t>The 0.382 ratio is found by dividing any number in the sequence by the number that is found two places to the right.</a:t>
            </a:r>
          </a:p>
          <a:p>
            <a:r>
              <a:rPr lang="en-US" dirty="0" smtClean="0"/>
              <a:t>The key Fibonacci ratio (Golden Ratio) of 0.618 is derived by dividing any number in the sequence by the number that immediately follows it.</a:t>
            </a:r>
          </a:p>
          <a:p>
            <a:r>
              <a:rPr lang="en-US" dirty="0" smtClean="0"/>
              <a:t>The 0.764 ratio is the result of subtracting 0.236 from the number 1.</a:t>
            </a:r>
          </a:p>
          <a:p>
            <a:r>
              <a:rPr lang="en-US" dirty="0" smtClean="0"/>
              <a:t>Finally, the 0.500 ratio is a true recognized Fibonacci level, but still applied by many traders in technical analysis and a measure of a mid-level in the current wave.</a:t>
            </a:r>
            <a:endParaRPr lang="en-IN" dirty="0"/>
          </a:p>
        </p:txBody>
      </p:sp>
    </p:spTree>
    <p:extLst>
      <p:ext uri="{BB962C8B-B14F-4D97-AF65-F5344CB8AC3E}">
        <p14:creationId xmlns:p14="http://schemas.microsoft.com/office/powerpoint/2010/main" val="3970576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581400" y="274638"/>
            <a:ext cx="6096000" cy="792162"/>
          </a:xfrm>
        </p:spPr>
        <p:txBody>
          <a:bodyPr/>
          <a:lstStyle/>
          <a:p>
            <a:r>
              <a:rPr lang="en-US" sz="3200">
                <a:solidFill>
                  <a:schemeClr val="bg1"/>
                </a:solidFill>
                <a:latin typeface="Georgia" panose="02040502050405020303" pitchFamily="18" charset="0"/>
              </a:rPr>
              <a:t>Golden Ratio</a:t>
            </a:r>
          </a:p>
        </p:txBody>
      </p:sp>
      <p:pic>
        <p:nvPicPr>
          <p:cNvPr id="53252" name="Picture 4" descr="golden_ratio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524001"/>
            <a:ext cx="7010400" cy="478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473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checkerboard(across)">
                                      <p:cBhvr>
                                        <p:cTn id="7" dur="5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Fibonacci Retracement?</a:t>
            </a:r>
            <a:endParaRPr lang="en-IN" dirty="0"/>
          </a:p>
        </p:txBody>
      </p:sp>
      <p:sp>
        <p:nvSpPr>
          <p:cNvPr id="3" name="Content Placeholder 2"/>
          <p:cNvSpPr>
            <a:spLocks noGrp="1"/>
          </p:cNvSpPr>
          <p:nvPr>
            <p:ph idx="1"/>
          </p:nvPr>
        </p:nvSpPr>
        <p:spPr/>
        <p:txBody>
          <a:bodyPr/>
          <a:lstStyle/>
          <a:p>
            <a:r>
              <a:rPr lang="en-US" dirty="0" smtClean="0"/>
              <a:t>Fibonacci retracement level in forex technical analysis is the possibilities of the price making a retracement in market trending structure</a:t>
            </a:r>
            <a:endParaRPr lang="en-IN" dirty="0"/>
          </a:p>
        </p:txBody>
      </p:sp>
      <p:pic>
        <p:nvPicPr>
          <p:cNvPr id="4" name="Picture 3"/>
          <p:cNvPicPr>
            <a:picLocks noChangeAspect="1"/>
          </p:cNvPicPr>
          <p:nvPr/>
        </p:nvPicPr>
        <p:blipFill>
          <a:blip r:embed="rId2"/>
          <a:stretch>
            <a:fillRect/>
          </a:stretch>
        </p:blipFill>
        <p:spPr>
          <a:xfrm>
            <a:off x="3380874" y="2897543"/>
            <a:ext cx="4527091" cy="3414357"/>
          </a:xfrm>
          <a:prstGeom prst="rect">
            <a:avLst/>
          </a:prstGeom>
        </p:spPr>
      </p:pic>
    </p:spTree>
    <p:extLst>
      <p:ext uri="{BB962C8B-B14F-4D97-AF65-F5344CB8AC3E}">
        <p14:creationId xmlns:p14="http://schemas.microsoft.com/office/powerpoint/2010/main" val="3027719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28600"/>
            <a:ext cx="8153400" cy="990600"/>
          </a:xfrm>
        </p:spPr>
        <p:txBody>
          <a:bodyPr/>
          <a:lstStyle/>
          <a:p>
            <a:pPr algn="ctr"/>
            <a:r>
              <a:rPr lang="en-US" b="1" dirty="0" smtClean="0">
                <a:latin typeface="Perpetua" pitchFamily="18" charset="0"/>
              </a:rPr>
              <a:t>Fibonacci Retracement</a:t>
            </a:r>
            <a:endParaRPr lang="en-US" b="1" dirty="0">
              <a:latin typeface="Perpetua" pitchFamily="18" charset="0"/>
            </a:endParaRPr>
          </a:p>
        </p:txBody>
      </p:sp>
      <p:sp>
        <p:nvSpPr>
          <p:cNvPr id="3" name="Content Placeholder 2"/>
          <p:cNvSpPr>
            <a:spLocks noGrp="1"/>
          </p:cNvSpPr>
          <p:nvPr>
            <p:ph idx="1"/>
          </p:nvPr>
        </p:nvSpPr>
        <p:spPr/>
        <p:txBody>
          <a:bodyPr/>
          <a:lstStyle/>
          <a:p>
            <a:r>
              <a:rPr lang="en-US" dirty="0" smtClean="0">
                <a:latin typeface="Perpetua" pitchFamily="18" charset="0"/>
                <a:cs typeface="DaunPenh" pitchFamily="2" charset="0"/>
              </a:rPr>
              <a:t>How does it work?</a:t>
            </a:r>
          </a:p>
          <a:p>
            <a:endParaRPr lang="en-US" dirty="0" smtClean="0">
              <a:latin typeface="Perpetua" pitchFamily="18" charset="0"/>
              <a:cs typeface="DaunPenh" pitchFamily="2" charset="0"/>
            </a:endParaRPr>
          </a:p>
          <a:p>
            <a:endParaRPr lang="en-US" dirty="0" smtClean="0">
              <a:latin typeface="Perpetua" pitchFamily="18" charset="0"/>
              <a:cs typeface="DaunPenh" pitchFamily="2" charset="0"/>
            </a:endParaRPr>
          </a:p>
          <a:p>
            <a:endParaRPr lang="en-US" dirty="0" smtClean="0">
              <a:latin typeface="Perpetua" pitchFamily="18" charset="0"/>
              <a:cs typeface="DaunPenh" pitchFamily="2" charset="0"/>
            </a:endParaRPr>
          </a:p>
          <a:p>
            <a:r>
              <a:rPr lang="en-US" dirty="0" smtClean="0">
                <a:latin typeface="Perpetua" pitchFamily="18" charset="0"/>
                <a:cs typeface="DaunPenh" pitchFamily="2" charset="0"/>
              </a:rPr>
              <a:t>How you use it?</a:t>
            </a:r>
          </a:p>
          <a:p>
            <a:pPr lvl="1"/>
            <a:r>
              <a:rPr lang="en-US" dirty="0" smtClean="0">
                <a:latin typeface="Perpetua" pitchFamily="18" charset="0"/>
                <a:cs typeface="DaunPenh" pitchFamily="2" charset="0"/>
              </a:rPr>
              <a:t>Predict areas of support and resistance</a:t>
            </a:r>
          </a:p>
          <a:p>
            <a:pPr lvl="1"/>
            <a:r>
              <a:rPr lang="en-US" dirty="0" smtClean="0">
                <a:latin typeface="Perpetua" pitchFamily="18" charset="0"/>
                <a:cs typeface="DaunPenh" pitchFamily="2" charset="0"/>
              </a:rPr>
              <a:t>Locate opportunities to enter/exit a position</a:t>
            </a:r>
            <a:endParaRPr lang="en-US" dirty="0">
              <a:latin typeface="Perpetua" pitchFamily="18" charset="0"/>
              <a:cs typeface="DaunPenh" pitchFamily="2" charset="0"/>
            </a:endParaRPr>
          </a:p>
        </p:txBody>
      </p:sp>
      <p:pic>
        <p:nvPicPr>
          <p:cNvPr id="6146" name="Picture 2" descr="fibonacci graphic"/>
          <p:cNvPicPr>
            <a:picLocks noChangeAspect="1" noChangeArrowheads="1"/>
          </p:cNvPicPr>
          <p:nvPr/>
        </p:nvPicPr>
        <p:blipFill>
          <a:blip r:embed="rId2" cstate="print"/>
          <a:srcRect/>
          <a:stretch>
            <a:fillRect/>
          </a:stretch>
        </p:blipFill>
        <p:spPr bwMode="auto">
          <a:xfrm>
            <a:off x="2743200" y="2209801"/>
            <a:ext cx="5902900" cy="1295401"/>
          </a:xfrm>
          <a:prstGeom prst="rect">
            <a:avLst/>
          </a:prstGeom>
          <a:noFill/>
        </p:spPr>
      </p:pic>
    </p:spTree>
    <p:extLst>
      <p:ext uri="{BB962C8B-B14F-4D97-AF65-F5344CB8AC3E}">
        <p14:creationId xmlns:p14="http://schemas.microsoft.com/office/powerpoint/2010/main" val="364906893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Levels</a:t>
            </a:r>
            <a:endParaRPr lang="en-US" dirty="0"/>
          </a:p>
        </p:txBody>
      </p:sp>
      <p:pic>
        <p:nvPicPr>
          <p:cNvPr id="1027" name="Picture 3"/>
          <p:cNvPicPr>
            <a:picLocks noGrp="1" noChangeAspect="1" noChangeArrowheads="1"/>
          </p:cNvPicPr>
          <p:nvPr>
            <p:ph idx="1"/>
          </p:nvPr>
        </p:nvPicPr>
        <p:blipFill>
          <a:blip r:embed="rId3" cstate="print"/>
          <a:srcRect/>
          <a:stretch>
            <a:fillRect/>
          </a:stretch>
        </p:blipFill>
        <p:spPr bwMode="auto">
          <a:xfrm>
            <a:off x="3041650" y="2243138"/>
            <a:ext cx="6343650" cy="3209925"/>
          </a:xfrm>
          <a:prstGeom prst="rect">
            <a:avLst/>
          </a:prstGeom>
          <a:noFill/>
          <a:ln w="9525">
            <a:noFill/>
            <a:miter lim="800000"/>
            <a:headEnd/>
            <a:tailEnd/>
          </a:ln>
        </p:spPr>
      </p:pic>
    </p:spTree>
    <p:extLst>
      <p:ext uri="{BB962C8B-B14F-4D97-AF65-F5344CB8AC3E}">
        <p14:creationId xmlns:p14="http://schemas.microsoft.com/office/powerpoint/2010/main" val="80392602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tradingstockmarket.co.cc/wp-content/uploads/2009/11/trading-with-fibonacci-retracements1.png"/>
          <p:cNvPicPr>
            <a:picLocks noChangeAspect="1" noChangeArrowheads="1"/>
          </p:cNvPicPr>
          <p:nvPr/>
        </p:nvPicPr>
        <p:blipFill>
          <a:blip r:embed="rId2" cstate="print"/>
          <a:srcRect/>
          <a:stretch>
            <a:fillRect/>
          </a:stretch>
        </p:blipFill>
        <p:spPr bwMode="auto">
          <a:xfrm>
            <a:off x="2971800" y="533401"/>
            <a:ext cx="6324600" cy="5933627"/>
          </a:xfrm>
          <a:prstGeom prst="rect">
            <a:avLst/>
          </a:prstGeom>
          <a:noFill/>
        </p:spPr>
      </p:pic>
      <p:cxnSp>
        <p:nvCxnSpPr>
          <p:cNvPr id="5" name="Straight Connector 4"/>
          <p:cNvCxnSpPr/>
          <p:nvPr/>
        </p:nvCxnSpPr>
        <p:spPr>
          <a:xfrm rot="5400000" flipH="1" flipV="1">
            <a:off x="3429000" y="2971800"/>
            <a:ext cx="3505200" cy="304800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88468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295</TotalTime>
  <Words>683</Words>
  <Application>Microsoft Office PowerPoint</Application>
  <PresentationFormat>Widescreen</PresentationFormat>
  <Paragraphs>117</Paragraphs>
  <Slides>35</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DaunPenh</vt:lpstr>
      <vt:lpstr>Garamond</vt:lpstr>
      <vt:lpstr>Georgia</vt:lpstr>
      <vt:lpstr>Perpetua</vt:lpstr>
      <vt:lpstr>Trebuchet MS</vt:lpstr>
      <vt:lpstr>Wingdings 3</vt:lpstr>
      <vt:lpstr>Facet</vt:lpstr>
      <vt:lpstr>Fibonacci Retracements</vt:lpstr>
      <vt:lpstr>Who is Fibonacci? </vt:lpstr>
      <vt:lpstr>Real world examples</vt:lpstr>
      <vt:lpstr>How we get Fibonacci levels</vt:lpstr>
      <vt:lpstr>Golden Ratio</vt:lpstr>
      <vt:lpstr>What is Fibonacci Retracement?</vt:lpstr>
      <vt:lpstr>Fibonacci Retracement</vt:lpstr>
      <vt:lpstr>Fibonacci Levels</vt:lpstr>
      <vt:lpstr>PowerPoint Presentation</vt:lpstr>
      <vt:lpstr>Example</vt:lpstr>
      <vt:lpstr>Example</vt:lpstr>
      <vt:lpstr>The Golden Ratio</vt:lpstr>
      <vt:lpstr>Hands-On Example</vt:lpstr>
      <vt:lpstr>Hands-On Example</vt:lpstr>
      <vt:lpstr>Hands-On Example</vt:lpstr>
      <vt:lpstr>Hands-On Example</vt:lpstr>
      <vt:lpstr>Hands-On Example</vt:lpstr>
      <vt:lpstr>Hands-On Example</vt:lpstr>
      <vt:lpstr>Hands-On Example</vt:lpstr>
      <vt:lpstr>Hands-On Example</vt:lpstr>
      <vt:lpstr>Applying the Concept</vt:lpstr>
      <vt:lpstr>Applying the Concept</vt:lpstr>
      <vt:lpstr>Applying the Concept</vt:lpstr>
      <vt:lpstr>Applying the Concept</vt:lpstr>
      <vt:lpstr>Fibonacci Retracement</vt:lpstr>
      <vt:lpstr>Applying Fibonacci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Fibonacci Retracements</dc:title>
  <dc:creator>Microsoft account</dc:creator>
  <cp:lastModifiedBy>Microsoft account</cp:lastModifiedBy>
  <cp:revision>8</cp:revision>
  <dcterms:created xsi:type="dcterms:W3CDTF">2025-06-16T06:26:49Z</dcterms:created>
  <dcterms:modified xsi:type="dcterms:W3CDTF">2025-06-17T16:17:34Z</dcterms:modified>
</cp:coreProperties>
</file>