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01368-37BF-4487-9D4C-2C7E36E2E771}" v="603" dt="2021-12-06T05:57:16.708"/>
    <p1510:client id="{711AB6B6-5F09-95C5-5E03-06F983B45FB9}" v="69" dt="2021-12-06T04:01:18.322"/>
    <p1510:client id="{74AF7EDF-A0CB-8F1D-F91D-84424B5D75D9}" v="2" dt="2021-12-06T05:27:23.967"/>
    <p1510:client id="{C0BFE6E3-E08E-A92C-CE2C-0DF49C49DFFC}" v="1" dt="2021-12-06T05:37:16.471"/>
    <p1510:client id="{CFAD22B9-D8F6-2AEF-3A7C-DE1A472108FE}" v="568" dt="2021-12-06T05:02:12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70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1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5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7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2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FC8-1DC8-4560-9C2B-1BCEFDE0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709302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Predicting Life Expectancy USING various attributes by Implementing Multiple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4E361-740F-4F46-AC18-46D4FAE2F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837" y="2857500"/>
            <a:ext cx="4581525" cy="3291198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" panose="020F0502020204030204" pitchFamily="34" charset="0"/>
              </a:rPr>
              <a:t>GROUP c12:</a:t>
            </a:r>
          </a:p>
          <a:p>
            <a:r>
              <a:rPr lang="en-US" dirty="0">
                <a:cs typeface="Calibri" panose="020F0502020204030204" pitchFamily="34" charset="0"/>
              </a:rPr>
              <a:t>ROHAN PUTHRAN</a:t>
            </a:r>
          </a:p>
          <a:p>
            <a:r>
              <a:rPr lang="en-US" dirty="0">
                <a:cs typeface="Calibri" panose="020F0502020204030204" pitchFamily="34" charset="0"/>
              </a:rPr>
              <a:t>MIHIR KADAM</a:t>
            </a:r>
          </a:p>
          <a:p>
            <a:r>
              <a:rPr lang="en-US" dirty="0">
                <a:cs typeface="Calibri" panose="020F0502020204030204" pitchFamily="34" charset="0"/>
              </a:rPr>
              <a:t>ARCHIT PATIL</a:t>
            </a:r>
          </a:p>
          <a:p>
            <a:r>
              <a:rPr lang="en-US" dirty="0">
                <a:cs typeface="Calibri" panose="020F0502020204030204" pitchFamily="34" charset="0"/>
              </a:rPr>
              <a:t>GAURAV VANJARA</a:t>
            </a:r>
          </a:p>
          <a:p>
            <a:r>
              <a:rPr lang="en-US" b="1" u="sng" dirty="0">
                <a:cs typeface="Calibri" panose="020F0502020204030204" pitchFamily="34" charset="0"/>
              </a:rPr>
              <a:t>UNDER THE GUIDANCE OF:</a:t>
            </a:r>
          </a:p>
          <a:p>
            <a:r>
              <a:rPr lang="en-US" dirty="0">
                <a:cs typeface="Calibri" panose="020F0502020204030204" pitchFamily="34" charset="0"/>
              </a:rPr>
              <a:t>PROF. FENG MAI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1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9D4-46CB-4E7E-803D-AA86BC47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31267"/>
            <a:ext cx="11087100" cy="70218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and 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8BE6-C4CC-4693-AB35-85A200CC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140011"/>
            <a:ext cx="11087100" cy="54867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Dataset used for this project contains life expectancy for 193 countries collected from the </a:t>
            </a:r>
            <a:r>
              <a:rPr lang="en-US" sz="2400" b="0" i="0" dirty="0">
                <a:effectLst/>
              </a:rPr>
              <a:t>WHO data repository and various factors affecting it, which can be divided into broad categories like Immunization related factors, Mortality factors, Economical factors, and Social factors.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Our project aims at identifying factors impacting life expectancy and predicting it using multiple linear regression.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Our dependent variable would be life expectancy and the independent variables would be multiple factors affecting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started with data preprocessing and dropped null values as we couldn’t find a suitable null replacement method for the dataset, we further used label encoding to convert categorical variables. </a:t>
            </a:r>
          </a:p>
          <a:p>
            <a:endParaRPr lang="en-US" sz="2200" dirty="0"/>
          </a:p>
          <a:p>
            <a:endParaRPr lang="en-US" sz="2000" b="0" i="0" dirty="0">
              <a:effectLst/>
            </a:endParaRPr>
          </a:p>
          <a:p>
            <a:endParaRPr lang="en-US" sz="2000" b="0" i="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67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9D4-46CB-4E7E-803D-AA86BC47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31267"/>
            <a:ext cx="11087100" cy="70218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8BE6-C4CC-4693-AB35-85A200CC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140011"/>
            <a:ext cx="11087100" cy="5486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u="sng" dirty="0"/>
              <a:t>We used these models for feature selection: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1. OLS regression                                     2. LassolarsIC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3. </a:t>
            </a:r>
            <a:r>
              <a:rPr lang="en-US" sz="2200" dirty="0">
                <a:solidFill>
                  <a:srgbClr val="222222"/>
                </a:solidFill>
                <a:effectLst/>
              </a:rPr>
              <a:t>Recursive Feature Elimination                4. </a:t>
            </a:r>
            <a:r>
              <a:rPr lang="en-US" sz="2200" b="0" i="0" dirty="0">
                <a:solidFill>
                  <a:srgbClr val="212529"/>
                </a:solidFill>
                <a:effectLst/>
              </a:rPr>
              <a:t>Sequential Feature Selector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212529"/>
                </a:solidFill>
                <a:effectLst/>
              </a:rPr>
              <a:t> Further we considered variables selected by the feature selection models to perform multiple regression.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12529"/>
                </a:solidFill>
              </a:rPr>
              <a:t> We used models like LassoCV and Linear regression to predict life expectancy using different sets of variables.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12529"/>
                </a:solidFill>
              </a:rPr>
              <a:t>We further compared the r2 score, adjusted r2 score, absolute error to select the best model among them to predict our target variable.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sz="2000" b="0" i="0" dirty="0">
              <a:solidFill>
                <a:srgbClr val="212529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solidFill>
                <a:srgbClr val="212529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sz="2000" dirty="0">
              <a:solidFill>
                <a:srgbClr val="222222"/>
              </a:solidFill>
              <a:effectLst/>
            </a:endParaRPr>
          </a:p>
          <a:p>
            <a:pPr marL="514350" indent="-514350">
              <a:buFont typeface="+mj-lt"/>
              <a:buAutoNum type="romanU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72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9D4-46CB-4E7E-803D-AA86BC47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70" y="213130"/>
            <a:ext cx="11268329" cy="718994"/>
          </a:xfrm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dirty="0"/>
              <a:t>MODELS USED</a:t>
            </a:r>
            <a:r>
              <a:rPr lang="en-US"/>
              <a:t> for variable selection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BCEE81-4B30-489A-B342-4D9591A70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46853"/>
              </p:ext>
            </p:extLst>
          </p:nvPr>
        </p:nvGraphicFramePr>
        <p:xfrm>
          <a:off x="978299" y="1221287"/>
          <a:ext cx="10298037" cy="2512474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815852">
                  <a:extLst>
                    <a:ext uri="{9D8B030D-6E8A-4147-A177-3AD203B41FA5}">
                      <a16:colId xmlns:a16="http://schemas.microsoft.com/office/drawing/2014/main" val="1390638390"/>
                    </a:ext>
                  </a:extLst>
                </a:gridCol>
                <a:gridCol w="1179093">
                  <a:extLst>
                    <a:ext uri="{9D8B030D-6E8A-4147-A177-3AD203B41FA5}">
                      <a16:colId xmlns:a16="http://schemas.microsoft.com/office/drawing/2014/main" val="763927431"/>
                    </a:ext>
                  </a:extLst>
                </a:gridCol>
                <a:gridCol w="2380386">
                  <a:extLst>
                    <a:ext uri="{9D8B030D-6E8A-4147-A177-3AD203B41FA5}">
                      <a16:colId xmlns:a16="http://schemas.microsoft.com/office/drawing/2014/main" val="2779984831"/>
                    </a:ext>
                  </a:extLst>
                </a:gridCol>
                <a:gridCol w="2019573">
                  <a:extLst>
                    <a:ext uri="{9D8B030D-6E8A-4147-A177-3AD203B41FA5}">
                      <a16:colId xmlns:a16="http://schemas.microsoft.com/office/drawing/2014/main" val="2867038040"/>
                    </a:ext>
                  </a:extLst>
                </a:gridCol>
                <a:gridCol w="851452">
                  <a:extLst>
                    <a:ext uri="{9D8B030D-6E8A-4147-A177-3AD203B41FA5}">
                      <a16:colId xmlns:a16="http://schemas.microsoft.com/office/drawing/2014/main" val="2137885446"/>
                    </a:ext>
                  </a:extLst>
                </a:gridCol>
                <a:gridCol w="1051681">
                  <a:extLst>
                    <a:ext uri="{9D8B030D-6E8A-4147-A177-3AD203B41FA5}">
                      <a16:colId xmlns:a16="http://schemas.microsoft.com/office/drawing/2014/main" val="4257618553"/>
                    </a:ext>
                  </a:extLst>
                </a:gridCol>
              </a:tblGrid>
              <a:tr h="910128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</a:rPr>
                        <a:t>Model Used</a:t>
                      </a:r>
                      <a:endParaRPr lang="en-US" sz="2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</a:rPr>
                        <a:t>r2 score</a:t>
                      </a:r>
                      <a:endParaRPr lang="en-US" sz="2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</a:rPr>
                        <a:t>Adjusted r2 score</a:t>
                      </a:r>
                      <a:endParaRPr lang="en-US" sz="2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</a:rPr>
                        <a:t>Absolute Error</a:t>
                      </a:r>
                      <a:endParaRPr lang="en-US" sz="2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en-US" sz="2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  <a:endParaRPr lang="en-US" sz="2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3323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/>
                          </a:solidFill>
                          <a:effectLst/>
                        </a:rPr>
                        <a:t>LassolarsIC</a:t>
                      </a:r>
                      <a:endParaRPr lang="en-US" sz="1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0.824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0.822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2.828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14.627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3.824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91809"/>
                  </a:ext>
                </a:extLst>
              </a:tr>
              <a:tr h="442112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/>
                          </a:solidFill>
                          <a:effectLst/>
                        </a:rPr>
                        <a:t>LassoCV</a:t>
                      </a:r>
                      <a:endParaRPr lang="en-US" sz="1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0.815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0.813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2.909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13.69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3.7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44158"/>
                  </a:ext>
                </a:extLst>
              </a:tr>
              <a:tr h="718122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Sequential Forward Selection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0.843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0.841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2.751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13.665</a:t>
                      </a:r>
                      <a:endParaRPr lang="en-US" sz="1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cap="none" spc="0" dirty="0">
                          <a:solidFill>
                            <a:schemeClr val="bg1"/>
                          </a:solidFill>
                          <a:effectLst/>
                        </a:rPr>
                        <a:t>3.696</a:t>
                      </a:r>
                      <a:endParaRPr lang="en-US" sz="1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373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136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49816C-2148-4155-A7D1-93877A27F128}"/>
              </a:ext>
            </a:extLst>
          </p:cNvPr>
          <p:cNvSpPr txBox="1"/>
          <p:nvPr/>
        </p:nvSpPr>
        <p:spPr>
          <a:xfrm>
            <a:off x="496866" y="4035468"/>
            <a:ext cx="11271335" cy="2063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/>
              <a:t>We used the models mentioned in the above table and used the model with the lowest adjusted r2 score (LassoCV) as our final model for prediction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/>
              <a:t>However, it is worth mentioning that all models had a marginal difference in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26627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9D4-46CB-4E7E-803D-AA86BC47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31267"/>
            <a:ext cx="11087100" cy="70218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8BE6-C4CC-4693-AB35-85A200CC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140011"/>
            <a:ext cx="11087100" cy="54867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We selected LassoCV as the final model for prediction since it had the best performance metric.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variables for this were selected by RFE and they were 'Status', 'Adult Mortality', 'infant deaths', 'Alcohol', 'percentage expenditure', 'BMI', 'under-five deaths’, 'Diphtheria', 'HIV/AIDS', 'thinness 5-9 years', 'Income composition of resources', 'Schooling’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We selected a random record from the data to see the prediction made by the model: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values were 1, 66, 1, 10.62, 7172.275229, 63.4, 1, 92, 0.1, 0.6, 0.9925, 19.1 respectively for the above attributes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actual life expectancy for this was 81.7 and the model predicted it to be 85.9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This result seems satisfactory, and the algorithm seems to be working well.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19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9D4-46CB-4E7E-803D-AA86BC47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31267"/>
            <a:ext cx="11087100" cy="702183"/>
          </a:xfrm>
        </p:spPr>
        <p:txBody>
          <a:bodyPr>
            <a:normAutofit fontScale="90000"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8BE6-C4CC-4693-AB35-85A200CC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140011"/>
            <a:ext cx="11087100" cy="5486722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In conclusion, we were able to implement a multiple regression model to successfully predict the target variable of life expectancy.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Through implementation we were also able to compare various feature selection techniques and regression models.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Future scope here is that more variables like diseases can be included to see its effects on life expectancy, which might result in better prediction. In current times factor-like Covid-19 pandemic can also be included.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4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160</TotalTime>
  <Words>534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Parcel</vt:lpstr>
      <vt:lpstr>Predicting Life Expectancy USING various attributes by Implementing Multiple Regression</vt:lpstr>
      <vt:lpstr>DATASET and PROJECT SCOPE </vt:lpstr>
      <vt:lpstr>Methods</vt:lpstr>
      <vt:lpstr>MODELS USED for variable selection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Life Expectancy in Multiple Countries by Implementing Multiple Regression</dc:title>
  <dc:creator>Rohan Puthran</dc:creator>
  <cp:lastModifiedBy>Rohan Puthran</cp:lastModifiedBy>
  <cp:revision>18</cp:revision>
  <dcterms:created xsi:type="dcterms:W3CDTF">2021-12-05T07:35:53Z</dcterms:created>
  <dcterms:modified xsi:type="dcterms:W3CDTF">2021-12-06T18:27:37Z</dcterms:modified>
</cp:coreProperties>
</file>