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6" r:id="rId10"/>
    <p:sldId id="267" r:id="rId11"/>
    <p:sldId id="268" r:id="rId12"/>
    <p:sldId id="270" r:id="rId13"/>
    <p:sldId id="269"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136239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919444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8829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3125329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45048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25014554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271041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360176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599606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34513A-49FF-4186-A21F-586245347404}" type="datetimeFigureOut">
              <a:rPr lang="en-IN" smtClean="0"/>
              <a:t>03-07-2025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217064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4513A-49FF-4186-A21F-586245347404}"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339246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34513A-49FF-4186-A21F-586245347404}" type="datetimeFigureOut">
              <a:rPr lang="en-IN" smtClean="0"/>
              <a:t>03-07-2025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41790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34513A-49FF-4186-A21F-586245347404}" type="datetimeFigureOut">
              <a:rPr lang="en-IN" smtClean="0"/>
              <a:t>03-07-2025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22754928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4513A-49FF-4186-A21F-586245347404}" type="datetimeFigureOut">
              <a:rPr lang="en-IN" smtClean="0"/>
              <a:t>03-07-2025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3397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4513A-49FF-4186-A21F-586245347404}"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280885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834513A-49FF-4186-A21F-586245347404}" type="datetimeFigureOut">
              <a:rPr lang="en-IN" smtClean="0"/>
              <a:t>03-07-2025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575724-0D16-49E5-AFA1-BEF32C9AB978}" type="slidenum">
              <a:rPr lang="en-IN" smtClean="0"/>
              <a:t>‹#›</a:t>
            </a:fld>
            <a:endParaRPr lang="en-IN"/>
          </a:p>
        </p:txBody>
      </p:sp>
    </p:spTree>
    <p:extLst>
      <p:ext uri="{BB962C8B-B14F-4D97-AF65-F5344CB8AC3E}">
        <p14:creationId xmlns:p14="http://schemas.microsoft.com/office/powerpoint/2010/main" val="1801709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34513A-49FF-4186-A21F-586245347404}" type="datetimeFigureOut">
              <a:rPr lang="en-IN" smtClean="0"/>
              <a:t>03-07-2025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5575724-0D16-49E5-AFA1-BEF32C9AB978}" type="slidenum">
              <a:rPr lang="en-IN" smtClean="0"/>
              <a:t>‹#›</a:t>
            </a:fld>
            <a:endParaRPr lang="en-IN"/>
          </a:p>
        </p:txBody>
      </p:sp>
    </p:spTree>
    <p:extLst>
      <p:ext uri="{BB962C8B-B14F-4D97-AF65-F5344CB8AC3E}">
        <p14:creationId xmlns:p14="http://schemas.microsoft.com/office/powerpoint/2010/main" val="24195906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6BE1-62C1-0178-534C-076EF1D1FE9C}"/>
              </a:ext>
            </a:extLst>
          </p:cNvPr>
          <p:cNvSpPr>
            <a:spLocks noGrp="1"/>
          </p:cNvSpPr>
          <p:nvPr>
            <p:ph type="ctrTitle"/>
          </p:nvPr>
        </p:nvSpPr>
        <p:spPr/>
        <p:txBody>
          <a:bodyPr/>
          <a:lstStyle/>
          <a:p>
            <a:r>
              <a:rPr lang="en-US" dirty="0"/>
              <a:t>Financial Analysis</a:t>
            </a:r>
            <a:endParaRPr lang="en-IN" dirty="0"/>
          </a:p>
        </p:txBody>
      </p:sp>
    </p:spTree>
    <p:extLst>
      <p:ext uri="{BB962C8B-B14F-4D97-AF65-F5344CB8AC3E}">
        <p14:creationId xmlns:p14="http://schemas.microsoft.com/office/powerpoint/2010/main" val="98582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D54BE-2B2D-3A0C-EC1C-40D50124921D}"/>
              </a:ext>
            </a:extLst>
          </p:cNvPr>
          <p:cNvSpPr>
            <a:spLocks noGrp="1"/>
          </p:cNvSpPr>
          <p:nvPr>
            <p:ph type="title"/>
          </p:nvPr>
        </p:nvSpPr>
        <p:spPr>
          <a:xfrm>
            <a:off x="677334" y="159895"/>
            <a:ext cx="8596668" cy="544643"/>
          </a:xfrm>
        </p:spPr>
        <p:txBody>
          <a:bodyPr>
            <a:normAutofit fontScale="90000"/>
          </a:bodyPr>
          <a:lstStyle/>
          <a:p>
            <a:r>
              <a:rPr lang="en-US" dirty="0"/>
              <a:t>IRR- Single and Unique</a:t>
            </a:r>
            <a:endParaRPr lang="en-IN" dirty="0"/>
          </a:p>
        </p:txBody>
      </p:sp>
      <p:sp>
        <p:nvSpPr>
          <p:cNvPr id="3" name="Content Placeholder 2">
            <a:extLst>
              <a:ext uri="{FF2B5EF4-FFF2-40B4-BE49-F238E27FC236}">
                <a16:creationId xmlns:a16="http://schemas.microsoft.com/office/drawing/2014/main" id="{C4F8949C-918E-B2C1-D9D1-AFECD35EF15C}"/>
              </a:ext>
            </a:extLst>
          </p:cNvPr>
          <p:cNvSpPr>
            <a:spLocks noGrp="1"/>
          </p:cNvSpPr>
          <p:nvPr>
            <p:ph idx="1"/>
          </p:nvPr>
        </p:nvSpPr>
        <p:spPr>
          <a:xfrm>
            <a:off x="677334" y="704538"/>
            <a:ext cx="8596668" cy="3057993"/>
          </a:xfrm>
        </p:spPr>
        <p:txBody>
          <a:bodyPr>
            <a:normAutofit fontScale="92500" lnSpcReduction="20000"/>
          </a:bodyPr>
          <a:lstStyle/>
          <a:p>
            <a:pPr marL="0" indent="0">
              <a:buNone/>
            </a:pPr>
            <a:r>
              <a:rPr lang="en-US" dirty="0">
                <a:solidFill>
                  <a:srgbClr val="000000"/>
                </a:solidFill>
                <a:latin typeface="Times New Roman" panose="02020603050405020304" pitchFamily="18" charset="0"/>
              </a:rPr>
              <a:t>Internal Rate of Return (IRR) of an investment is the rate of interest at which NPV is 0. It is the rate value for which the present values of the positive cash flows exactly compensate the negative ones. When the discount rate is the IRR, the investment is perfectly indifferent, i.e. the investor is neither gaining nor losing money. Consider the following cash flows, different interest rates and the corresponding NPV values.</a:t>
            </a:r>
          </a:p>
          <a:p>
            <a:pPr marL="0" indent="0">
              <a:buNone/>
            </a:pPr>
            <a:endParaRPr lang="en-US" dirty="0">
              <a:solidFill>
                <a:srgbClr val="000000"/>
              </a:solidFill>
              <a:latin typeface="Times New Roman" panose="02020603050405020304" pitchFamily="18" charset="0"/>
            </a:endParaRPr>
          </a:p>
          <a:p>
            <a:pPr marL="0" indent="0">
              <a:buNone/>
            </a:pPr>
            <a:r>
              <a:rPr lang="en-US" b="1" dirty="0">
                <a:solidFill>
                  <a:srgbClr val="000000"/>
                </a:solidFill>
                <a:latin typeface="Times New Roman" panose="02020603050405020304" pitchFamily="18" charset="0"/>
              </a:rPr>
              <a:t>Unique IRR </a:t>
            </a:r>
            <a:r>
              <a:rPr lang="en-US" dirty="0">
                <a:solidFill>
                  <a:srgbClr val="000000"/>
                </a:solidFill>
                <a:latin typeface="Times New Roman" panose="02020603050405020304" pitchFamily="18" charset="0"/>
              </a:rPr>
              <a:t>If IRR exists and is unique, it can be used to choose the best investment among several possibilities. If the first cash flow is negative, it means the investor has the money and wants to invest. Then, the higher the IRR the better, since it represents the interest rate the investor is receiving. If the first cash flow is positive, it means the investor needs money and is looking for a loan, the lower the IRR the better since it represents the interest rate the investor is paying. To find if an IRR is unique or not, vary the guess value and calculate IRR. If IRR remains constant then it is unique </a:t>
            </a:r>
            <a:endParaRPr lang="en-US" dirty="0"/>
          </a:p>
          <a:p>
            <a:pPr marL="0" indent="0">
              <a:buNone/>
            </a:pPr>
            <a:endParaRPr lang="en-IN" dirty="0"/>
          </a:p>
        </p:txBody>
      </p:sp>
      <p:graphicFrame>
        <p:nvGraphicFramePr>
          <p:cNvPr id="5" name="Table 4">
            <a:extLst>
              <a:ext uri="{FF2B5EF4-FFF2-40B4-BE49-F238E27FC236}">
                <a16:creationId xmlns:a16="http://schemas.microsoft.com/office/drawing/2014/main" id="{B79F63C5-AB6C-3CBC-6723-E2B691BBA38D}"/>
              </a:ext>
            </a:extLst>
          </p:cNvPr>
          <p:cNvGraphicFramePr>
            <a:graphicFrameLocks noGrp="1"/>
          </p:cNvGraphicFramePr>
          <p:nvPr>
            <p:extLst>
              <p:ext uri="{D42A27DB-BD31-4B8C-83A1-F6EECF244321}">
                <p14:modId xmlns:p14="http://schemas.microsoft.com/office/powerpoint/2010/main" val="351044938"/>
              </p:ext>
            </p:extLst>
          </p:nvPr>
        </p:nvGraphicFramePr>
        <p:xfrm>
          <a:off x="851863" y="3762531"/>
          <a:ext cx="7823198" cy="2724150"/>
        </p:xfrm>
        <a:graphic>
          <a:graphicData uri="http://schemas.openxmlformats.org/drawingml/2006/table">
            <a:tbl>
              <a:tblPr>
                <a:tableStyleId>{5C22544A-7EE6-4342-B048-85BDC9FD1C3A}</a:tableStyleId>
              </a:tblPr>
              <a:tblGrid>
                <a:gridCol w="1383738">
                  <a:extLst>
                    <a:ext uri="{9D8B030D-6E8A-4147-A177-3AD203B41FA5}">
                      <a16:colId xmlns:a16="http://schemas.microsoft.com/office/drawing/2014/main" val="576555156"/>
                    </a:ext>
                  </a:extLst>
                </a:gridCol>
                <a:gridCol w="1053672">
                  <a:extLst>
                    <a:ext uri="{9D8B030D-6E8A-4147-A177-3AD203B41FA5}">
                      <a16:colId xmlns:a16="http://schemas.microsoft.com/office/drawing/2014/main" val="4093794349"/>
                    </a:ext>
                  </a:extLst>
                </a:gridCol>
                <a:gridCol w="980677">
                  <a:extLst>
                    <a:ext uri="{9D8B030D-6E8A-4147-A177-3AD203B41FA5}">
                      <a16:colId xmlns:a16="http://schemas.microsoft.com/office/drawing/2014/main" val="1657783957"/>
                    </a:ext>
                  </a:extLst>
                </a:gridCol>
                <a:gridCol w="2551664">
                  <a:extLst>
                    <a:ext uri="{9D8B030D-6E8A-4147-A177-3AD203B41FA5}">
                      <a16:colId xmlns:a16="http://schemas.microsoft.com/office/drawing/2014/main" val="3246053233"/>
                    </a:ext>
                  </a:extLst>
                </a:gridCol>
                <a:gridCol w="799775">
                  <a:extLst>
                    <a:ext uri="{9D8B030D-6E8A-4147-A177-3AD203B41FA5}">
                      <a16:colId xmlns:a16="http://schemas.microsoft.com/office/drawing/2014/main" val="2296240421"/>
                    </a:ext>
                  </a:extLst>
                </a:gridCol>
                <a:gridCol w="1053672">
                  <a:extLst>
                    <a:ext uri="{9D8B030D-6E8A-4147-A177-3AD203B41FA5}">
                      <a16:colId xmlns:a16="http://schemas.microsoft.com/office/drawing/2014/main" val="2068925426"/>
                    </a:ext>
                  </a:extLst>
                </a:gridCol>
              </a:tblGrid>
              <a:tr h="200025">
                <a:tc>
                  <a:txBody>
                    <a:bodyPr/>
                    <a:lstStyle/>
                    <a:p>
                      <a:pPr algn="ctr" fontAlgn="ctr"/>
                      <a:r>
                        <a:rPr lang="en-IN" sz="1100" u="none" strike="noStrike">
                          <a:effectLst/>
                        </a:rPr>
                        <a:t>Single IRR</a:t>
                      </a:r>
                      <a:endParaRPr lang="en-IN"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Unique IRR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3972319"/>
                  </a:ext>
                </a:extLst>
              </a:tr>
              <a:tr h="200025">
                <a:tc>
                  <a:txBody>
                    <a:bodyPr/>
                    <a:lstStyle/>
                    <a:p>
                      <a:pPr algn="ctr" fontAlgn="b"/>
                      <a:r>
                        <a:rPr lang="en-IN" sz="1100" u="none" strike="noStrike">
                          <a:effectLst/>
                        </a:rPr>
                        <a:t>Cash Flows</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100" u="none" strike="noStrike">
                          <a:effectLst/>
                        </a:rPr>
                        <a:t>Cash Flows</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Guess</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IRR</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45532547"/>
                  </a:ext>
                </a:extLst>
              </a:tr>
              <a:tr h="190500">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07173215"/>
                  </a:ext>
                </a:extLst>
              </a:tr>
              <a:tr h="190500">
                <a:tc>
                  <a:txBody>
                    <a:bodyPr/>
                    <a:lstStyle/>
                    <a:p>
                      <a:pPr algn="ctr" fontAlgn="b"/>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9147148"/>
                  </a:ext>
                </a:extLst>
              </a:tr>
              <a:tr h="190500">
                <a:tc>
                  <a:txBody>
                    <a:bodyPr/>
                    <a:lstStyle/>
                    <a:p>
                      <a:pPr algn="ctr" fontAlgn="b"/>
                      <a:r>
                        <a:rPr lang="en-IN" sz="1100" u="none" strike="noStrike">
                          <a:effectLst/>
                        </a:rPr>
                        <a:t>-8500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2397179"/>
                  </a:ext>
                </a:extLst>
              </a:tr>
              <a:tr h="190500">
                <a:tc>
                  <a:txBody>
                    <a:bodyPr/>
                    <a:lstStyle/>
                    <a:p>
                      <a:pPr algn="ctr" fontAlgn="b"/>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4556038"/>
                  </a:ext>
                </a:extLst>
              </a:tr>
              <a:tr h="20002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2850410"/>
                  </a:ext>
                </a:extLst>
              </a:tr>
              <a:tr h="200025">
                <a:tc>
                  <a:txBody>
                    <a:bodyPr/>
                    <a:lstStyle/>
                    <a:p>
                      <a:pPr algn="ctr" fontAlgn="ctr"/>
                      <a:r>
                        <a:rPr lang="en-IN" sz="1100" u="none" strike="noStrike">
                          <a:effectLst/>
                        </a:rPr>
                        <a:t>IRR</a:t>
                      </a:r>
                      <a:endParaRPr lang="en-IN" sz="1100" b="1" i="0" u="none" strike="noStrike">
                        <a:solidFill>
                          <a:srgbClr val="FFFF00"/>
                        </a:solidFill>
                        <a:effectLst/>
                        <a:latin typeface="Calibri" panose="020F0502020204030204" pitchFamily="34" charset="0"/>
                      </a:endParaRPr>
                    </a:p>
                  </a:txBody>
                  <a:tcPr marL="9525" marR="9525" marT="9525"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33584247"/>
                  </a:ext>
                </a:extLst>
              </a:tr>
              <a:tr h="200025">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0.35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0211019"/>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3886557"/>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3447551"/>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6300691"/>
                  </a:ext>
                </a:extLst>
              </a:tr>
              <a:tr h="20002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0.55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10.53%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27493906"/>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67722938"/>
                  </a:ext>
                </a:extLst>
              </a:tr>
            </a:tbl>
          </a:graphicData>
        </a:graphic>
      </p:graphicFrame>
    </p:spTree>
    <p:extLst>
      <p:ext uri="{BB962C8B-B14F-4D97-AF65-F5344CB8AC3E}">
        <p14:creationId xmlns:p14="http://schemas.microsoft.com/office/powerpoint/2010/main" val="1113911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1B60-440D-E37F-7209-FD05D221B35B}"/>
              </a:ext>
            </a:extLst>
          </p:cNvPr>
          <p:cNvSpPr>
            <a:spLocks noGrp="1"/>
          </p:cNvSpPr>
          <p:nvPr>
            <p:ph type="title"/>
          </p:nvPr>
        </p:nvSpPr>
        <p:spPr>
          <a:xfrm>
            <a:off x="677334" y="0"/>
            <a:ext cx="8596668" cy="604603"/>
          </a:xfrm>
        </p:spPr>
        <p:txBody>
          <a:bodyPr>
            <a:normAutofit fontScale="90000"/>
          </a:bodyPr>
          <a:lstStyle/>
          <a:p>
            <a:r>
              <a:rPr lang="en-US" dirty="0"/>
              <a:t>                       Multiple IRR</a:t>
            </a:r>
            <a:endParaRPr lang="en-IN" dirty="0"/>
          </a:p>
        </p:txBody>
      </p:sp>
      <p:sp>
        <p:nvSpPr>
          <p:cNvPr id="3" name="Content Placeholder 2">
            <a:extLst>
              <a:ext uri="{FF2B5EF4-FFF2-40B4-BE49-F238E27FC236}">
                <a16:creationId xmlns:a16="http://schemas.microsoft.com/office/drawing/2014/main" id="{9D1C96C9-D6CA-009A-83F2-7E0FF46CD849}"/>
              </a:ext>
            </a:extLst>
          </p:cNvPr>
          <p:cNvSpPr>
            <a:spLocks noGrp="1"/>
          </p:cNvSpPr>
          <p:nvPr>
            <p:ph idx="1"/>
          </p:nvPr>
        </p:nvSpPr>
        <p:spPr>
          <a:xfrm>
            <a:off x="782265" y="621599"/>
            <a:ext cx="8596668" cy="1387083"/>
          </a:xfrm>
        </p:spPr>
        <p:txBody>
          <a:bodyPr/>
          <a:lstStyle/>
          <a:p>
            <a:pPr marL="0" indent="0">
              <a:buNone/>
            </a:pPr>
            <a:r>
              <a:rPr lang="en-US" b="1" dirty="0">
                <a:solidFill>
                  <a:srgbClr val="000000"/>
                </a:solidFill>
                <a:latin typeface="Times New Roman" panose="02020603050405020304" pitchFamily="18" charset="0"/>
              </a:rPr>
              <a:t>Multiple IRRs </a:t>
            </a:r>
            <a:r>
              <a:rPr lang="en-US" dirty="0">
                <a:solidFill>
                  <a:srgbClr val="000000"/>
                </a:solidFill>
                <a:latin typeface="Times New Roman" panose="02020603050405020304" pitchFamily="18" charset="0"/>
              </a:rPr>
              <a:t>In certain cases, you may have multiple IRRs. Consider the following cash flows. Calculate IRR with different guess values. </a:t>
            </a:r>
            <a:endParaRPr lang="en-US" dirty="0"/>
          </a:p>
          <a:p>
            <a:pPr marL="0" indent="0">
              <a:buNone/>
            </a:pPr>
            <a:r>
              <a:rPr lang="en-US" dirty="0">
                <a:solidFill>
                  <a:srgbClr val="000000"/>
                </a:solidFill>
                <a:latin typeface="Times New Roman" panose="02020603050405020304" pitchFamily="18" charset="0"/>
              </a:rPr>
              <a:t>You can observe that there are two IRRs - -9.59% and 216.09%. You can verify these two IRRs calculating NPV. </a:t>
            </a:r>
            <a:endParaRPr lang="en-US" dirty="0"/>
          </a:p>
          <a:p>
            <a:pPr marL="0" indent="0">
              <a:buNone/>
            </a:pPr>
            <a:endParaRPr lang="en-IN" dirty="0"/>
          </a:p>
        </p:txBody>
      </p:sp>
      <p:graphicFrame>
        <p:nvGraphicFramePr>
          <p:cNvPr id="4" name="Table 3">
            <a:extLst>
              <a:ext uri="{FF2B5EF4-FFF2-40B4-BE49-F238E27FC236}">
                <a16:creationId xmlns:a16="http://schemas.microsoft.com/office/drawing/2014/main" id="{2F9E3B1B-B4FB-F052-FA7C-442BDF464792}"/>
              </a:ext>
            </a:extLst>
          </p:cNvPr>
          <p:cNvGraphicFramePr>
            <a:graphicFrameLocks noGrp="1"/>
          </p:cNvGraphicFramePr>
          <p:nvPr>
            <p:extLst>
              <p:ext uri="{D42A27DB-BD31-4B8C-83A1-F6EECF244321}">
                <p14:modId xmlns:p14="http://schemas.microsoft.com/office/powerpoint/2010/main" val="3538064743"/>
              </p:ext>
            </p:extLst>
          </p:nvPr>
        </p:nvGraphicFramePr>
        <p:xfrm>
          <a:off x="782265" y="2276474"/>
          <a:ext cx="8491737" cy="3404796"/>
        </p:xfrm>
        <a:graphic>
          <a:graphicData uri="http://schemas.openxmlformats.org/drawingml/2006/table">
            <a:tbl>
              <a:tblPr>
                <a:tableStyleId>{5C22544A-7EE6-4342-B048-85BDC9FD1C3A}</a:tableStyleId>
              </a:tblPr>
              <a:tblGrid>
                <a:gridCol w="3437696">
                  <a:extLst>
                    <a:ext uri="{9D8B030D-6E8A-4147-A177-3AD203B41FA5}">
                      <a16:colId xmlns:a16="http://schemas.microsoft.com/office/drawing/2014/main" val="199227343"/>
                    </a:ext>
                  </a:extLst>
                </a:gridCol>
                <a:gridCol w="2617694">
                  <a:extLst>
                    <a:ext uri="{9D8B030D-6E8A-4147-A177-3AD203B41FA5}">
                      <a16:colId xmlns:a16="http://schemas.microsoft.com/office/drawing/2014/main" val="645573516"/>
                    </a:ext>
                  </a:extLst>
                </a:gridCol>
                <a:gridCol w="2436347">
                  <a:extLst>
                    <a:ext uri="{9D8B030D-6E8A-4147-A177-3AD203B41FA5}">
                      <a16:colId xmlns:a16="http://schemas.microsoft.com/office/drawing/2014/main" val="752658387"/>
                    </a:ext>
                  </a:extLst>
                </a:gridCol>
              </a:tblGrid>
              <a:tr h="295458">
                <a:tc>
                  <a:txBody>
                    <a:bodyPr/>
                    <a:lstStyle/>
                    <a:p>
                      <a:pPr algn="ctr" fontAlgn="b"/>
                      <a:r>
                        <a:rPr lang="en-IN" sz="1100" u="none" strike="noStrike">
                          <a:effectLst/>
                        </a:rPr>
                        <a:t>Cash Flows</a:t>
                      </a:r>
                      <a:endParaRPr lang="en-IN" sz="1100" b="0"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Guess</a:t>
                      </a:r>
                      <a:endParaRPr lang="en-IN" sz="1100" b="0"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IRR</a:t>
                      </a:r>
                      <a:endParaRPr lang="en-IN" sz="1100" b="0" i="0" u="none" strike="noStrike">
                        <a:solidFill>
                          <a:srgbClr val="FFFF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0034422"/>
                  </a:ext>
                </a:extLst>
              </a:tr>
              <a:tr h="281388">
                <a:tc>
                  <a:txBody>
                    <a:bodyPr/>
                    <a:lstStyle/>
                    <a:p>
                      <a:pPr algn="ct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0758227"/>
                  </a:ext>
                </a:extLst>
              </a:tr>
              <a:tr h="281388">
                <a:tc>
                  <a:txBody>
                    <a:bodyPr/>
                    <a:lstStyle/>
                    <a:p>
                      <a:pPr algn="ctr" fontAlgn="b"/>
                      <a:r>
                        <a:rPr lang="en-IN" sz="1100" u="none" strike="noStrike">
                          <a:effectLst/>
                        </a:rPr>
                        <a:t>82000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72383116"/>
                  </a:ext>
                </a:extLst>
              </a:tr>
              <a:tr h="281388">
                <a:tc>
                  <a:txBody>
                    <a:bodyPr/>
                    <a:lstStyle/>
                    <a:p>
                      <a:pPr algn="ctr" fontAlgn="b"/>
                      <a:r>
                        <a:rPr lang="en-IN" sz="1100" u="none" strike="noStrike">
                          <a:effectLst/>
                        </a:rPr>
                        <a:t>-60000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52200892"/>
                  </a:ext>
                </a:extLst>
              </a:tr>
              <a:tr h="281388">
                <a:tc>
                  <a:txBody>
                    <a:bodyPr/>
                    <a:lstStyle/>
                    <a:p>
                      <a:pPr algn="ctr" fontAlgn="b"/>
                      <a:r>
                        <a:rPr lang="en-IN" sz="1100" u="none" strike="noStrike">
                          <a:effectLst/>
                        </a:rPr>
                        <a:t>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30742668"/>
                  </a:ext>
                </a:extLst>
              </a:tr>
              <a:tr h="28138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1956103"/>
                  </a:ext>
                </a:extLst>
              </a:tr>
              <a:tr h="28138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30291942"/>
                  </a:ext>
                </a:extLst>
              </a:tr>
              <a:tr h="28138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4969922"/>
                  </a:ext>
                </a:extLst>
              </a:tr>
              <a:tr h="28138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90250813"/>
                  </a:ext>
                </a:extLst>
              </a:tr>
              <a:tr h="28138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50210048"/>
                  </a:ext>
                </a:extLst>
              </a:tr>
              <a:tr h="28138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77782071"/>
                  </a:ext>
                </a:extLst>
              </a:tr>
              <a:tr h="295458">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-9.59%</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2409482"/>
                  </a:ext>
                </a:extLst>
              </a:tr>
            </a:tbl>
          </a:graphicData>
        </a:graphic>
      </p:graphicFrame>
    </p:spTree>
    <p:extLst>
      <p:ext uri="{BB962C8B-B14F-4D97-AF65-F5344CB8AC3E}">
        <p14:creationId xmlns:p14="http://schemas.microsoft.com/office/powerpoint/2010/main" val="1090940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65A64-CA05-E022-650D-E80FA4F6505B}"/>
              </a:ext>
            </a:extLst>
          </p:cNvPr>
          <p:cNvSpPr>
            <a:spLocks noGrp="1"/>
          </p:cNvSpPr>
          <p:nvPr>
            <p:ph type="title"/>
          </p:nvPr>
        </p:nvSpPr>
        <p:spPr>
          <a:xfrm>
            <a:off x="677334" y="227025"/>
            <a:ext cx="8596668" cy="589613"/>
          </a:xfrm>
        </p:spPr>
        <p:txBody>
          <a:bodyPr>
            <a:normAutofit fontScale="90000"/>
          </a:bodyPr>
          <a:lstStyle/>
          <a:p>
            <a:r>
              <a:rPr lang="en-US" dirty="0"/>
              <a:t>                       XIRR and MIRR</a:t>
            </a:r>
            <a:endParaRPr lang="en-IN" dirty="0"/>
          </a:p>
        </p:txBody>
      </p:sp>
      <p:graphicFrame>
        <p:nvGraphicFramePr>
          <p:cNvPr id="4" name="Content Placeholder 3">
            <a:extLst>
              <a:ext uri="{FF2B5EF4-FFF2-40B4-BE49-F238E27FC236}">
                <a16:creationId xmlns:a16="http://schemas.microsoft.com/office/drawing/2014/main" id="{794E8E05-0A1D-6213-ED2B-88A7A50CBC96}"/>
              </a:ext>
            </a:extLst>
          </p:cNvPr>
          <p:cNvGraphicFramePr>
            <a:graphicFrameLocks noGrp="1"/>
          </p:cNvGraphicFramePr>
          <p:nvPr>
            <p:ph idx="1"/>
            <p:extLst>
              <p:ext uri="{D42A27DB-BD31-4B8C-83A1-F6EECF244321}">
                <p14:modId xmlns:p14="http://schemas.microsoft.com/office/powerpoint/2010/main" val="3990053"/>
              </p:ext>
            </p:extLst>
          </p:nvPr>
        </p:nvGraphicFramePr>
        <p:xfrm>
          <a:off x="1335907" y="816638"/>
          <a:ext cx="3161141" cy="2271336"/>
        </p:xfrm>
        <a:graphic>
          <a:graphicData uri="http://schemas.openxmlformats.org/drawingml/2006/table">
            <a:tbl>
              <a:tblPr>
                <a:tableStyleId>{5C22544A-7EE6-4342-B048-85BDC9FD1C3A}</a:tableStyleId>
              </a:tblPr>
              <a:tblGrid>
                <a:gridCol w="1364054">
                  <a:extLst>
                    <a:ext uri="{9D8B030D-6E8A-4147-A177-3AD203B41FA5}">
                      <a16:colId xmlns:a16="http://schemas.microsoft.com/office/drawing/2014/main" val="2795706402"/>
                    </a:ext>
                  </a:extLst>
                </a:gridCol>
                <a:gridCol w="1797087">
                  <a:extLst>
                    <a:ext uri="{9D8B030D-6E8A-4147-A177-3AD203B41FA5}">
                      <a16:colId xmlns:a16="http://schemas.microsoft.com/office/drawing/2014/main" val="582898624"/>
                    </a:ext>
                  </a:extLst>
                </a:gridCol>
              </a:tblGrid>
              <a:tr h="280412">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42721585"/>
                  </a:ext>
                </a:extLst>
              </a:tr>
              <a:tr h="280412">
                <a:tc>
                  <a:txBody>
                    <a:bodyPr/>
                    <a:lstStyle/>
                    <a:p>
                      <a:pPr algn="ctr" fontAlgn="b"/>
                      <a:r>
                        <a:rPr lang="en-IN" sz="1100" u="none" strike="noStrike">
                          <a:effectLst/>
                        </a:rPr>
                        <a:t>Date</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Cash Flow</a:t>
                      </a:r>
                      <a:endParaRPr lang="en-IN" sz="1100" b="1" i="0" u="none" strike="noStrike">
                        <a:solidFill>
                          <a:srgbClr val="FFFF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9758361"/>
                  </a:ext>
                </a:extLst>
              </a:tr>
              <a:tr h="280412">
                <a:tc>
                  <a:txBody>
                    <a:bodyPr/>
                    <a:lstStyle/>
                    <a:p>
                      <a:pPr algn="ctr" fontAlgn="b"/>
                      <a:r>
                        <a:rPr lang="en-IN" sz="1100" u="none" strike="noStrike">
                          <a:effectLst/>
                        </a:rPr>
                        <a:t>4/8/2015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2986146"/>
                  </a:ext>
                </a:extLst>
              </a:tr>
              <a:tr h="280412">
                <a:tc>
                  <a:txBody>
                    <a:bodyPr/>
                    <a:lstStyle/>
                    <a:p>
                      <a:pPr algn="ctr" fontAlgn="b"/>
                      <a:r>
                        <a:rPr lang="en-IN" sz="1100" u="none" strike="noStrike">
                          <a:effectLst/>
                        </a:rPr>
                        <a:t>8/15/2015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5323210"/>
                  </a:ext>
                </a:extLst>
              </a:tr>
              <a:tr h="280412">
                <a:tc>
                  <a:txBody>
                    <a:bodyPr/>
                    <a:lstStyle/>
                    <a:p>
                      <a:pPr algn="ctr" fontAlgn="b"/>
                      <a:r>
                        <a:rPr lang="en-IN" sz="1100" u="none" strike="noStrike">
                          <a:effectLst/>
                        </a:rPr>
                        <a:t>3/15/2016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23334710"/>
                  </a:ext>
                </a:extLst>
              </a:tr>
              <a:tr h="280412">
                <a:tc>
                  <a:txBody>
                    <a:bodyPr/>
                    <a:lstStyle/>
                    <a:p>
                      <a:pPr algn="ctr" fontAlgn="b"/>
                      <a:r>
                        <a:rPr lang="en-IN" sz="1100" u="none" strike="noStrike">
                          <a:effectLst/>
                        </a:rPr>
                        <a:t>4/25/2016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97392269"/>
                  </a:ext>
                </a:extLst>
              </a:tr>
              <a:tr h="294432">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4173272"/>
                  </a:ext>
                </a:extLst>
              </a:tr>
              <a:tr h="294432">
                <a:tc>
                  <a:txBody>
                    <a:bodyPr/>
                    <a:lstStyle/>
                    <a:p>
                      <a:pPr algn="ctr" fontAlgn="b"/>
                      <a:r>
                        <a:rPr lang="en-IN" sz="1100" u="none" strike="noStrike">
                          <a:effectLst/>
                        </a:rPr>
                        <a:t>XIRR</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26.42%</a:t>
                      </a:r>
                      <a:endParaRPr lang="en-IN"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88417229"/>
                  </a:ext>
                </a:extLst>
              </a:tr>
            </a:tbl>
          </a:graphicData>
        </a:graphic>
      </p:graphicFrame>
      <p:graphicFrame>
        <p:nvGraphicFramePr>
          <p:cNvPr id="5" name="Table 4">
            <a:extLst>
              <a:ext uri="{FF2B5EF4-FFF2-40B4-BE49-F238E27FC236}">
                <a16:creationId xmlns:a16="http://schemas.microsoft.com/office/drawing/2014/main" id="{F5A54E02-AF4D-6C12-8AF1-DFC875B721B9}"/>
              </a:ext>
            </a:extLst>
          </p:cNvPr>
          <p:cNvGraphicFramePr>
            <a:graphicFrameLocks noGrp="1"/>
          </p:cNvGraphicFramePr>
          <p:nvPr>
            <p:extLst>
              <p:ext uri="{D42A27DB-BD31-4B8C-83A1-F6EECF244321}">
                <p14:modId xmlns:p14="http://schemas.microsoft.com/office/powerpoint/2010/main" val="32333411"/>
              </p:ext>
            </p:extLst>
          </p:nvPr>
        </p:nvGraphicFramePr>
        <p:xfrm>
          <a:off x="4876799" y="816639"/>
          <a:ext cx="2663253" cy="3011805"/>
        </p:xfrm>
        <a:graphic>
          <a:graphicData uri="http://schemas.openxmlformats.org/drawingml/2006/table">
            <a:tbl>
              <a:tblPr>
                <a:tableStyleId>{5C22544A-7EE6-4342-B048-85BDC9FD1C3A}</a:tableStyleId>
              </a:tblPr>
              <a:tblGrid>
                <a:gridCol w="1511951">
                  <a:extLst>
                    <a:ext uri="{9D8B030D-6E8A-4147-A177-3AD203B41FA5}">
                      <a16:colId xmlns:a16="http://schemas.microsoft.com/office/drawing/2014/main" val="1421733820"/>
                    </a:ext>
                  </a:extLst>
                </a:gridCol>
                <a:gridCol w="1151302">
                  <a:extLst>
                    <a:ext uri="{9D8B030D-6E8A-4147-A177-3AD203B41FA5}">
                      <a16:colId xmlns:a16="http://schemas.microsoft.com/office/drawing/2014/main" val="3841537838"/>
                    </a:ext>
                  </a:extLst>
                </a:gridCol>
              </a:tblGrid>
              <a:tr h="11729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4046221"/>
                  </a:ext>
                </a:extLst>
              </a:tr>
              <a:tr h="117295">
                <a:tc>
                  <a:txBody>
                    <a:bodyPr/>
                    <a:lstStyle/>
                    <a:p>
                      <a:pPr algn="ctr" fontAlgn="b"/>
                      <a:r>
                        <a:rPr lang="en-IN" sz="1100" u="none" strike="noStrike">
                          <a:effectLst/>
                        </a:rPr>
                        <a:t>Finance rate</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59231952"/>
                  </a:ext>
                </a:extLst>
              </a:tr>
              <a:tr h="117295">
                <a:tc>
                  <a:txBody>
                    <a:bodyPr/>
                    <a:lstStyle/>
                    <a:p>
                      <a:pPr algn="ctr" fontAlgn="b"/>
                      <a:r>
                        <a:rPr lang="en-IN" sz="1100" u="none" strike="noStrike">
                          <a:effectLst/>
                        </a:rPr>
                        <a:t>Reinvestment Rate</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12020098"/>
                  </a:ext>
                </a:extLst>
              </a:tr>
              <a:tr h="11729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38947527"/>
                  </a:ext>
                </a:extLst>
              </a:tr>
              <a:tr h="117295">
                <a:tc>
                  <a:txBody>
                    <a:bodyPr/>
                    <a:lstStyle/>
                    <a:p>
                      <a:pPr algn="ctr" fontAlgn="b"/>
                      <a:r>
                        <a:rPr lang="en-IN" sz="1100" u="none" strike="noStrike">
                          <a:effectLst/>
                        </a:rPr>
                        <a:t>Year</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Cash Flow</a:t>
                      </a:r>
                      <a:endParaRPr lang="en-IN" sz="1100" b="1" i="0" u="none" strike="noStrike">
                        <a:solidFill>
                          <a:srgbClr val="FFFF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11974257"/>
                  </a:ext>
                </a:extLst>
              </a:tr>
              <a:tr h="117295">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-1.6</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30035269"/>
                  </a:ext>
                </a:extLst>
              </a:tr>
              <a:tr h="117295">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11828279"/>
                  </a:ext>
                </a:extLst>
              </a:tr>
              <a:tr h="117295">
                <a:tc>
                  <a:txBody>
                    <a:bodyPr/>
                    <a:lstStyle/>
                    <a:p>
                      <a:pPr algn="ctr" fontAlgn="b"/>
                      <a:r>
                        <a:rPr lang="en-IN" sz="1100" u="none" strike="noStrike" dirty="0">
                          <a:effectLst/>
                        </a:rPr>
                        <a:t>2</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64538489"/>
                  </a:ext>
                </a:extLst>
              </a:tr>
              <a:tr h="11729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36661703"/>
                  </a:ext>
                </a:extLst>
              </a:tr>
              <a:tr h="117295">
                <a:tc>
                  <a:txBody>
                    <a:bodyPr/>
                    <a:lstStyle/>
                    <a:p>
                      <a:pPr algn="ctr" fontAlgn="b"/>
                      <a:r>
                        <a:rPr lang="en-IN" sz="1100" u="none" strike="noStrike">
                          <a:effectLst/>
                        </a:rPr>
                        <a:t>Discount</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NPV</a:t>
                      </a:r>
                      <a:endParaRPr lang="en-IN" sz="1100" b="1" i="0" u="none" strike="noStrike">
                        <a:solidFill>
                          <a:srgbClr val="FFFF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8266727"/>
                  </a:ext>
                </a:extLst>
              </a:tr>
              <a:tr h="117295">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-$0.70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0751798"/>
                  </a:ext>
                </a:extLst>
              </a:tr>
              <a:tr h="117295">
                <a:tc>
                  <a:txBody>
                    <a:bodyPr/>
                    <a:lstStyle/>
                    <a:p>
                      <a:pPr algn="ct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3460380"/>
                  </a:ext>
                </a:extLst>
              </a:tr>
              <a:tr h="117295">
                <a:tc>
                  <a:txBody>
                    <a:bodyPr/>
                    <a:lstStyle/>
                    <a:p>
                      <a:pPr algn="ctr" fontAlgn="b"/>
                      <a:r>
                        <a:rPr lang="en-IN" sz="1100" u="none" strike="noStrike">
                          <a:effectLst/>
                        </a:rPr>
                        <a:t>110%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$0.43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6064166"/>
                  </a:ext>
                </a:extLst>
              </a:tr>
              <a:tr h="117295">
                <a:tc>
                  <a:txBody>
                    <a:bodyPr/>
                    <a:lstStyle/>
                    <a:p>
                      <a:pPr algn="ctr" fontAlgn="b"/>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93806466"/>
                  </a:ext>
                </a:extLst>
              </a:tr>
              <a:tr h="117295">
                <a:tc>
                  <a:txBody>
                    <a:bodyPr/>
                    <a:lstStyle/>
                    <a:p>
                      <a:pPr algn="ctr" fontAlgn="b"/>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4432554"/>
                  </a:ext>
                </a:extLst>
              </a:tr>
              <a:tr h="11729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0338687"/>
                  </a:ext>
                </a:extLst>
              </a:tr>
              <a:tr h="117295">
                <a:tc>
                  <a:txBody>
                    <a:bodyPr/>
                    <a:lstStyle/>
                    <a:p>
                      <a:pPr algn="ctr" fontAlgn="b"/>
                      <a:r>
                        <a:rPr lang="en-IN" sz="1100" u="none" strike="noStrike">
                          <a:effectLst/>
                        </a:rPr>
                        <a:t>MIRR</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7%</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35924319"/>
                  </a:ext>
                </a:extLst>
              </a:tr>
            </a:tbl>
          </a:graphicData>
        </a:graphic>
      </p:graphicFrame>
      <p:sp>
        <p:nvSpPr>
          <p:cNvPr id="6" name="TextBox 5">
            <a:extLst>
              <a:ext uri="{FF2B5EF4-FFF2-40B4-BE49-F238E27FC236}">
                <a16:creationId xmlns:a16="http://schemas.microsoft.com/office/drawing/2014/main" id="{4A7A88D0-57EB-0746-B6D0-85797529EADB}"/>
              </a:ext>
            </a:extLst>
          </p:cNvPr>
          <p:cNvSpPr txBox="1"/>
          <p:nvPr/>
        </p:nvSpPr>
        <p:spPr>
          <a:xfrm>
            <a:off x="1349115" y="4047344"/>
            <a:ext cx="6955435" cy="289310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IR</a:t>
            </a:r>
            <a:r>
              <a:rPr lang="en-US" sz="1600" b="1" dirty="0">
                <a:latin typeface="Times New Roman" panose="02020603050405020304" pitchFamily="18" charset="0"/>
                <a:cs typeface="Times New Roman" panose="02020603050405020304" pitchFamily="18" charset="0"/>
              </a:rPr>
              <a:t>R of Irregularly Spaced Cash Flows (XIRR)</a:t>
            </a:r>
            <a:r>
              <a:rPr lang="en-US" sz="1600" dirty="0">
                <a:latin typeface="Times New Roman" panose="02020603050405020304" pitchFamily="18" charset="0"/>
                <a:cs typeface="Times New Roman" panose="02020603050405020304" pitchFamily="18" charset="0"/>
              </a:rPr>
              <a:t> Your cash flows may sometimes be irregularly spaced. In such a case, you cannot use IRR as IRR requires equally spaced time intervals. You can use XIRR instead, which takes into account the dates of the cash flows along with the cash flows. </a:t>
            </a:r>
          </a:p>
          <a:p>
            <a:endParaRPr lang="en-US" sz="1600" dirty="0">
              <a:latin typeface="Times New Roman" panose="02020603050405020304" pitchFamily="18" charset="0"/>
              <a:cs typeface="Times New Roman" panose="02020603050405020304" pitchFamily="18" charset="0"/>
            </a:endParaRPr>
          </a:p>
          <a:p>
            <a:r>
              <a:rPr lang="en-US" sz="1600" b="1" dirty="0">
                <a:solidFill>
                  <a:srgbClr val="000000"/>
                </a:solidFill>
                <a:latin typeface="Times New Roman" panose="02020603050405020304" pitchFamily="18" charset="0"/>
              </a:rPr>
              <a:t>Modified IRR (MIRR) </a:t>
            </a:r>
            <a:r>
              <a:rPr lang="en-US" sz="1600" dirty="0">
                <a:solidFill>
                  <a:srgbClr val="000000"/>
                </a:solidFill>
                <a:latin typeface="Times New Roman" panose="02020603050405020304" pitchFamily="18" charset="0"/>
              </a:rPr>
              <a:t>Consider a case when your finance rate is different from your reinvestment rate. If you calculate Internal Rate of Return with IRR, it assumes same rate for both finance and reinvestment. Further, you might also get multiple IRRs. For example, consider the cash flows given above.</a:t>
            </a:r>
            <a:endParaRPr lang="en-US" sz="1600" dirty="0"/>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55673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4C20D-834A-E656-49CF-6EF9E022D314}"/>
              </a:ext>
            </a:extLst>
          </p:cNvPr>
          <p:cNvSpPr>
            <a:spLocks noGrp="1"/>
          </p:cNvSpPr>
          <p:nvPr>
            <p:ph type="title"/>
          </p:nvPr>
        </p:nvSpPr>
        <p:spPr>
          <a:xfrm>
            <a:off x="677334" y="0"/>
            <a:ext cx="8596668" cy="619593"/>
          </a:xfrm>
        </p:spPr>
        <p:txBody>
          <a:bodyPr>
            <a:normAutofit fontScale="90000"/>
          </a:bodyPr>
          <a:lstStyle/>
          <a:p>
            <a:r>
              <a:rPr lang="en-US" dirty="0"/>
              <a:t>                       Example</a:t>
            </a:r>
            <a:endParaRPr lang="en-IN" dirty="0"/>
          </a:p>
        </p:txBody>
      </p:sp>
      <p:graphicFrame>
        <p:nvGraphicFramePr>
          <p:cNvPr id="4" name="Content Placeholder 3">
            <a:extLst>
              <a:ext uri="{FF2B5EF4-FFF2-40B4-BE49-F238E27FC236}">
                <a16:creationId xmlns:a16="http://schemas.microsoft.com/office/drawing/2014/main" id="{399A7653-E7E8-7216-8697-A5B3FA193082}"/>
              </a:ext>
            </a:extLst>
          </p:cNvPr>
          <p:cNvGraphicFramePr>
            <a:graphicFrameLocks noGrp="1"/>
          </p:cNvGraphicFramePr>
          <p:nvPr>
            <p:ph idx="1"/>
            <p:extLst>
              <p:ext uri="{D42A27DB-BD31-4B8C-83A1-F6EECF244321}">
                <p14:modId xmlns:p14="http://schemas.microsoft.com/office/powerpoint/2010/main" val="3019184354"/>
              </p:ext>
            </p:extLst>
          </p:nvPr>
        </p:nvGraphicFramePr>
        <p:xfrm>
          <a:off x="1109272" y="619592"/>
          <a:ext cx="8164729" cy="2318481"/>
        </p:xfrm>
        <a:graphic>
          <a:graphicData uri="http://schemas.openxmlformats.org/drawingml/2006/table">
            <a:tbl>
              <a:tblPr>
                <a:tableStyleId>{5C22544A-7EE6-4342-B048-85BDC9FD1C3A}</a:tableStyleId>
              </a:tblPr>
              <a:tblGrid>
                <a:gridCol w="3305314">
                  <a:extLst>
                    <a:ext uri="{9D8B030D-6E8A-4147-A177-3AD203B41FA5}">
                      <a16:colId xmlns:a16="http://schemas.microsoft.com/office/drawing/2014/main" val="466313396"/>
                    </a:ext>
                  </a:extLst>
                </a:gridCol>
                <a:gridCol w="2516888">
                  <a:extLst>
                    <a:ext uri="{9D8B030D-6E8A-4147-A177-3AD203B41FA5}">
                      <a16:colId xmlns:a16="http://schemas.microsoft.com/office/drawing/2014/main" val="2430143671"/>
                    </a:ext>
                  </a:extLst>
                </a:gridCol>
                <a:gridCol w="2342527">
                  <a:extLst>
                    <a:ext uri="{9D8B030D-6E8A-4147-A177-3AD203B41FA5}">
                      <a16:colId xmlns:a16="http://schemas.microsoft.com/office/drawing/2014/main" val="1422901414"/>
                    </a:ext>
                  </a:extLst>
                </a:gridCol>
              </a:tblGrid>
              <a:tr h="252009">
                <a:tc>
                  <a:txBody>
                    <a:bodyPr/>
                    <a:lstStyle/>
                    <a:p>
                      <a:pPr algn="ctr" fontAlgn="b"/>
                      <a:r>
                        <a:rPr lang="en-IN" sz="1100" u="none" strike="noStrike">
                          <a:effectLst/>
                        </a:rPr>
                        <a:t>Year</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Project A</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Project B</a:t>
                      </a:r>
                      <a:endParaRPr lang="en-IN" sz="1100" b="1" i="0" u="none" strike="noStrike">
                        <a:solidFill>
                          <a:srgbClr val="FFFF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77987119"/>
                  </a:ext>
                </a:extLst>
              </a:tr>
              <a:tr h="252009">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75917092"/>
                  </a:ext>
                </a:extLst>
              </a:tr>
              <a:tr h="252009">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9800682"/>
                  </a:ext>
                </a:extLst>
              </a:tr>
              <a:tr h="252009">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400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5045280"/>
                  </a:ext>
                </a:extLst>
              </a:tr>
              <a:tr h="252009">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93167085"/>
                  </a:ext>
                </a:extLst>
              </a:tr>
              <a:tr h="264609">
                <a:tc>
                  <a:txBody>
                    <a:bodyPr/>
                    <a:lstStyle/>
                    <a:p>
                      <a:pPr algn="ct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2378594"/>
                  </a:ext>
                </a:extLst>
              </a:tr>
              <a:tr h="264609">
                <a:tc>
                  <a:txBody>
                    <a:bodyPr/>
                    <a:lstStyle/>
                    <a:p>
                      <a:pPr algn="ctr" fontAlgn="b"/>
                      <a:r>
                        <a:rPr lang="en-IN" sz="1100" u="none" strike="noStrike">
                          <a:effectLst/>
                        </a:rPr>
                        <a:t>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900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7171187"/>
                  </a:ext>
                </a:extLst>
              </a:tr>
              <a:tr h="264609">
                <a:tc>
                  <a:txBody>
                    <a:bodyPr/>
                    <a:lstStyle/>
                    <a:p>
                      <a:pPr algn="ctr" fontAlgn="b"/>
                      <a:r>
                        <a:rPr lang="en-IN" sz="1100" u="none" strike="noStrike">
                          <a:effectLst/>
                        </a:rPr>
                        <a:t>IRR</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17.32%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20.49%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3459673"/>
                  </a:ext>
                </a:extLst>
              </a:tr>
              <a:tr h="264609">
                <a:tc>
                  <a:txBody>
                    <a:bodyPr/>
                    <a:lstStyle/>
                    <a:p>
                      <a:pPr algn="ctr" fontAlgn="b"/>
                      <a:r>
                        <a:rPr lang="en-IN" sz="1100" u="none" strike="noStrike">
                          <a:effectLst/>
                        </a:rPr>
                        <a:t>NPV</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815.89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 552.40</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3655503"/>
                  </a:ext>
                </a:extLst>
              </a:tr>
            </a:tbl>
          </a:graphicData>
        </a:graphic>
      </p:graphicFrame>
      <p:sp>
        <p:nvSpPr>
          <p:cNvPr id="5" name="TextBox 4">
            <a:extLst>
              <a:ext uri="{FF2B5EF4-FFF2-40B4-BE49-F238E27FC236}">
                <a16:creationId xmlns:a16="http://schemas.microsoft.com/office/drawing/2014/main" id="{BBFCD38C-7129-155C-5144-DD3BB3726CA9}"/>
              </a:ext>
            </a:extLst>
          </p:cNvPr>
          <p:cNvSpPr txBox="1"/>
          <p:nvPr/>
        </p:nvSpPr>
        <p:spPr>
          <a:xfrm>
            <a:off x="1109272" y="3117954"/>
            <a:ext cx="8164729" cy="2308324"/>
          </a:xfrm>
          <a:prstGeom prst="rect">
            <a:avLst/>
          </a:prstGeom>
          <a:noFill/>
        </p:spPr>
        <p:txBody>
          <a:bodyPr wrap="square" rtlCol="0">
            <a:spAutoFit/>
          </a:bodyPr>
          <a:lstStyle/>
          <a:p>
            <a:r>
              <a:rPr lang="en-US" dirty="0"/>
              <a:t>Investment for both the project is 1000. However, across the years the returns on project is more stable then Project A. But when we see the IRR project A has 17.32% and Project B is 20.49%</a:t>
            </a:r>
          </a:p>
          <a:p>
            <a:endParaRPr lang="en-US" dirty="0"/>
          </a:p>
          <a:p>
            <a:r>
              <a:rPr lang="en-US" dirty="0"/>
              <a:t>NPV for Project A is 815.89 and Project B is 552.40</a:t>
            </a:r>
          </a:p>
          <a:p>
            <a:endParaRPr lang="en-US" dirty="0"/>
          </a:p>
          <a:p>
            <a:r>
              <a:rPr lang="en-US" dirty="0"/>
              <a:t>It is always better to go with the Higher NPV for investment. Hence, Project A is ideal for the investment.</a:t>
            </a:r>
            <a:endParaRPr lang="en-IN" dirty="0"/>
          </a:p>
        </p:txBody>
      </p:sp>
    </p:spTree>
    <p:extLst>
      <p:ext uri="{BB962C8B-B14F-4D97-AF65-F5344CB8AC3E}">
        <p14:creationId xmlns:p14="http://schemas.microsoft.com/office/powerpoint/2010/main" val="2717339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843C9-F087-17AB-D390-396F5E167F06}"/>
              </a:ext>
            </a:extLst>
          </p:cNvPr>
          <p:cNvSpPr>
            <a:spLocks noGrp="1"/>
          </p:cNvSpPr>
          <p:nvPr>
            <p:ph type="title"/>
          </p:nvPr>
        </p:nvSpPr>
        <p:spPr>
          <a:xfrm>
            <a:off x="677334" y="137084"/>
            <a:ext cx="8596668" cy="679554"/>
          </a:xfrm>
        </p:spPr>
        <p:txBody>
          <a:bodyPr/>
          <a:lstStyle/>
          <a:p>
            <a:r>
              <a:rPr lang="en-US" dirty="0"/>
              <a:t>Key Insights and Takeaway</a:t>
            </a:r>
            <a:endParaRPr lang="en-IN" dirty="0"/>
          </a:p>
        </p:txBody>
      </p:sp>
      <p:sp>
        <p:nvSpPr>
          <p:cNvPr id="3" name="Content Placeholder 2">
            <a:extLst>
              <a:ext uri="{FF2B5EF4-FFF2-40B4-BE49-F238E27FC236}">
                <a16:creationId xmlns:a16="http://schemas.microsoft.com/office/drawing/2014/main" id="{98E36EFA-1024-BF47-15F0-46E7A75E6707}"/>
              </a:ext>
            </a:extLst>
          </p:cNvPr>
          <p:cNvSpPr>
            <a:spLocks noGrp="1"/>
          </p:cNvSpPr>
          <p:nvPr>
            <p:ph idx="1"/>
          </p:nvPr>
        </p:nvSpPr>
        <p:spPr>
          <a:xfrm>
            <a:off x="677334" y="833634"/>
            <a:ext cx="8596668" cy="3880773"/>
          </a:xfrm>
        </p:spPr>
        <p:txBody>
          <a:bodyPr/>
          <a:lstStyle/>
          <a:p>
            <a:r>
              <a:rPr lang="en-US" dirty="0"/>
              <a:t>Clear benefits of NPV over IRR for decision making.</a:t>
            </a:r>
          </a:p>
          <a:p>
            <a:r>
              <a:rPr lang="en-US" dirty="0"/>
              <a:t>Comparison of financial options </a:t>
            </a:r>
          </a:p>
          <a:p>
            <a:r>
              <a:rPr lang="en-US" dirty="0"/>
              <a:t>Effectiveness of MIRR in resolving multiple IRR conflicts</a:t>
            </a:r>
          </a:p>
          <a:p>
            <a:r>
              <a:rPr lang="en-US" dirty="0"/>
              <a:t>Decisions based on NPV and MIRR yield better results than IRR in most cases</a:t>
            </a:r>
          </a:p>
          <a:p>
            <a:r>
              <a:rPr lang="en-US" dirty="0"/>
              <a:t>Excel simplifies complex financial computations.		</a:t>
            </a:r>
            <a:endParaRPr lang="en-IN" dirty="0"/>
          </a:p>
        </p:txBody>
      </p:sp>
    </p:spTree>
    <p:extLst>
      <p:ext uri="{BB962C8B-B14F-4D97-AF65-F5344CB8AC3E}">
        <p14:creationId xmlns:p14="http://schemas.microsoft.com/office/powerpoint/2010/main" val="5074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BB803-6C4B-DDD5-5D25-E53DDEA4D5E0}"/>
              </a:ext>
            </a:extLst>
          </p:cNvPr>
          <p:cNvSpPr>
            <a:spLocks noGrp="1"/>
          </p:cNvSpPr>
          <p:nvPr>
            <p:ph type="title"/>
          </p:nvPr>
        </p:nvSpPr>
        <p:spPr>
          <a:xfrm>
            <a:off x="962147" y="2648262"/>
            <a:ext cx="8596668" cy="1320800"/>
          </a:xfrm>
        </p:spPr>
        <p:txBody>
          <a:bodyPr/>
          <a:lstStyle/>
          <a:p>
            <a:r>
              <a:rPr lang="en-US" dirty="0"/>
              <a:t>                       Thank You</a:t>
            </a:r>
            <a:endParaRPr lang="en-IN" dirty="0"/>
          </a:p>
        </p:txBody>
      </p:sp>
    </p:spTree>
    <p:extLst>
      <p:ext uri="{BB962C8B-B14F-4D97-AF65-F5344CB8AC3E}">
        <p14:creationId xmlns:p14="http://schemas.microsoft.com/office/powerpoint/2010/main" val="51126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8104-A807-1C0B-A70E-1B0EFB0A40A7}"/>
              </a:ext>
            </a:extLst>
          </p:cNvPr>
          <p:cNvSpPr>
            <a:spLocks noGrp="1"/>
          </p:cNvSpPr>
          <p:nvPr>
            <p:ph type="title"/>
          </p:nvPr>
        </p:nvSpPr>
        <p:spPr/>
        <p:txBody>
          <a:bodyPr/>
          <a:lstStyle/>
          <a:p>
            <a:r>
              <a:rPr lang="en-US" dirty="0"/>
              <a:t>Key Financial Concepts and Functions</a:t>
            </a:r>
            <a:endParaRPr lang="en-IN" dirty="0"/>
          </a:p>
        </p:txBody>
      </p:sp>
      <p:sp>
        <p:nvSpPr>
          <p:cNvPr id="3" name="Content Placeholder 2">
            <a:extLst>
              <a:ext uri="{FF2B5EF4-FFF2-40B4-BE49-F238E27FC236}">
                <a16:creationId xmlns:a16="http://schemas.microsoft.com/office/drawing/2014/main" id="{5C22151C-C532-0954-C773-9CE7CEE0F826}"/>
              </a:ext>
            </a:extLst>
          </p:cNvPr>
          <p:cNvSpPr>
            <a:spLocks noGrp="1"/>
          </p:cNvSpPr>
          <p:nvPr>
            <p:ph idx="1"/>
          </p:nvPr>
        </p:nvSpPr>
        <p:spPr>
          <a:xfrm>
            <a:off x="777267" y="1270001"/>
            <a:ext cx="9685867" cy="5310682"/>
          </a:xfrm>
        </p:spPr>
        <p:txBody>
          <a:bodyPr>
            <a:normAutofit fontScale="92500" lnSpcReduction="20000"/>
          </a:bodyPr>
          <a:lstStyle/>
          <a:p>
            <a:pPr marL="0" indent="0">
              <a:buNone/>
            </a:pPr>
            <a:r>
              <a:rPr lang="en-US" b="1" dirty="0"/>
              <a:t>Annuity</a:t>
            </a:r>
          </a:p>
          <a:p>
            <a:pPr marL="0" indent="0">
              <a:buNone/>
            </a:pPr>
            <a:r>
              <a:rPr lang="en-US" dirty="0">
                <a:solidFill>
                  <a:srgbClr val="000000"/>
                </a:solidFill>
                <a:latin typeface="Times New Roman" panose="02020603050405020304" pitchFamily="18" charset="0"/>
              </a:rPr>
              <a:t>An annuity is a series of constant cash payments made over a continuous period, such as retirement savings, insurance payments, or mortgage payments. In annuity functions. </a:t>
            </a:r>
          </a:p>
          <a:p>
            <a:pPr marL="0" indent="0">
              <a:buNone/>
            </a:pPr>
            <a:r>
              <a:rPr lang="en-US" dirty="0">
                <a:solidFill>
                  <a:srgbClr val="000000"/>
                </a:solidFill>
                <a:latin typeface="Times New Roman" panose="02020603050405020304" pitchFamily="18" charset="0"/>
              </a:rPr>
              <a:t> A positive number represents cash received.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A negative number represents cash paid out </a:t>
            </a:r>
            <a:endParaRPr lang="en-US" dirty="0"/>
          </a:p>
          <a:p>
            <a:pPr marL="0" indent="0">
              <a:buNone/>
            </a:pPr>
            <a:r>
              <a:rPr lang="en-US" b="1" dirty="0">
                <a:solidFill>
                  <a:srgbClr val="000000"/>
                </a:solidFill>
                <a:latin typeface="Times New Roman" panose="02020603050405020304" pitchFamily="18" charset="0"/>
              </a:rPr>
              <a:t>Present Value (PV) </a:t>
            </a:r>
            <a:r>
              <a:rPr lang="en-US" dirty="0">
                <a:solidFill>
                  <a:srgbClr val="000000"/>
                </a:solidFill>
                <a:latin typeface="Times New Roman" panose="02020603050405020304" pitchFamily="18" charset="0"/>
              </a:rPr>
              <a:t>The present value is the total amount that a series of future payments is worth now. </a:t>
            </a:r>
            <a:r>
              <a:rPr lang="en-US" b="1" dirty="0">
                <a:solidFill>
                  <a:srgbClr val="000000"/>
                </a:solidFill>
                <a:latin typeface="Times New Roman" panose="02020603050405020304" pitchFamily="18" charset="0"/>
              </a:rPr>
              <a:t>Excel Function: PV </a:t>
            </a:r>
            <a:r>
              <a:rPr lang="en-US" dirty="0">
                <a:solidFill>
                  <a:srgbClr val="000000"/>
                </a:solidFill>
                <a:latin typeface="Times New Roman" panose="02020603050405020304" pitchFamily="18" charset="0"/>
              </a:rPr>
              <a:t>=PV(rate, </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pmt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rate: Interest rate per period.</a:t>
            </a:r>
          </a:p>
          <a:p>
            <a:pPr marL="0" indent="0">
              <a:buNone/>
            </a:pPr>
            <a:r>
              <a:rPr lang="en-US" sz="1000"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Total number of payment periods. </a:t>
            </a:r>
          </a:p>
          <a:p>
            <a:pPr marL="0" indent="0">
              <a:buNone/>
            </a:pPr>
            <a:r>
              <a:rPr lang="en-US" sz="1000"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pmt</a:t>
            </a:r>
            <a:r>
              <a:rPr lang="en-US" dirty="0">
                <a:solidFill>
                  <a:srgbClr val="000000"/>
                </a:solidFill>
                <a:latin typeface="Times New Roman" panose="02020603050405020304" pitchFamily="18" charset="0"/>
              </a:rPr>
              <a:t>: Payment made each period. </a:t>
            </a:r>
          </a:p>
          <a:p>
            <a:pPr marL="0" indent="0">
              <a:buNone/>
            </a:pPr>
            <a:r>
              <a:rPr lang="en-US" sz="1000"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Future value (optional).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type: Payment type (0 for end of period, 1 for beginning of period). </a:t>
            </a:r>
          </a:p>
          <a:p>
            <a:pPr marL="0" indent="0">
              <a:buNone/>
            </a:pPr>
            <a:r>
              <a:rPr lang="en-US" b="1" dirty="0">
                <a:solidFill>
                  <a:srgbClr val="000000"/>
                </a:solidFill>
                <a:latin typeface="Times New Roman" panose="02020603050405020304" pitchFamily="18" charset="0"/>
              </a:rPr>
              <a:t>Net Present Value (NPV) </a:t>
            </a:r>
            <a:r>
              <a:rPr lang="en-US" dirty="0">
                <a:solidFill>
                  <a:srgbClr val="000000"/>
                </a:solidFill>
                <a:latin typeface="Times New Roman" panose="02020603050405020304" pitchFamily="18" charset="0"/>
              </a:rPr>
              <a:t>NPV calculates the net present value of an investment based on a discount rate and a series of future payments and incomes. </a:t>
            </a:r>
          </a:p>
          <a:p>
            <a:pPr marL="0" indent="0">
              <a:buNone/>
            </a:pPr>
            <a:r>
              <a:rPr lang="en-US" b="1" dirty="0">
                <a:solidFill>
                  <a:srgbClr val="000000"/>
                </a:solidFill>
                <a:latin typeface="Times New Roman" panose="02020603050405020304" pitchFamily="18" charset="0"/>
              </a:rPr>
              <a:t>Excel Function: NPV </a:t>
            </a:r>
            <a:r>
              <a:rPr lang="en-US" dirty="0">
                <a:solidFill>
                  <a:srgbClr val="000000"/>
                </a:solidFill>
                <a:latin typeface="Times New Roman" panose="02020603050405020304" pitchFamily="18" charset="0"/>
              </a:rPr>
              <a:t>=NPV(rate, value1, [value2], ...)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rate: Discount rate.</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value1, value2, ...: Cash flows. </a:t>
            </a:r>
            <a:endParaRPr lang="en-US" dirty="0"/>
          </a:p>
          <a:p>
            <a:pPr marL="0" indent="0">
              <a:buNone/>
            </a:pPr>
            <a:endParaRPr lang="en-US"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585506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32958-071C-C59B-F064-46A629CF9694}"/>
              </a:ext>
            </a:extLst>
          </p:cNvPr>
          <p:cNvSpPr>
            <a:spLocks noGrp="1"/>
          </p:cNvSpPr>
          <p:nvPr>
            <p:ph idx="1"/>
          </p:nvPr>
        </p:nvSpPr>
        <p:spPr>
          <a:xfrm>
            <a:off x="677334" y="179882"/>
            <a:ext cx="8596668" cy="6678117"/>
          </a:xfrm>
        </p:spPr>
        <p:txBody>
          <a:bodyPr>
            <a:normAutofit fontScale="92500" lnSpcReduction="20000"/>
          </a:bodyPr>
          <a:lstStyle/>
          <a:p>
            <a:pPr marL="0" indent="0">
              <a:buNone/>
            </a:pPr>
            <a:r>
              <a:rPr lang="en-US" b="1" dirty="0">
                <a:solidFill>
                  <a:srgbClr val="000000"/>
                </a:solidFill>
                <a:latin typeface="Times New Roman" panose="02020603050405020304" pitchFamily="18" charset="0"/>
              </a:rPr>
              <a:t>XNPV </a:t>
            </a:r>
            <a:r>
              <a:rPr lang="en-US" dirty="0">
                <a:solidFill>
                  <a:srgbClr val="000000"/>
                </a:solidFill>
                <a:latin typeface="Times New Roman" panose="02020603050405020304" pitchFamily="18" charset="0"/>
              </a:rPr>
              <a:t>- calculates the net present value for a schedule of cash flows that are not necessarily periodic. </a:t>
            </a:r>
          </a:p>
          <a:p>
            <a:pPr marL="0" indent="0">
              <a:buNone/>
            </a:pPr>
            <a:r>
              <a:rPr lang="en-US" b="1" dirty="0">
                <a:solidFill>
                  <a:srgbClr val="000000"/>
                </a:solidFill>
                <a:latin typeface="Times New Roman" panose="02020603050405020304" pitchFamily="18" charset="0"/>
              </a:rPr>
              <a:t>Excel Function: XNPV </a:t>
            </a:r>
            <a:r>
              <a:rPr lang="en-US" dirty="0">
                <a:solidFill>
                  <a:srgbClr val="000000"/>
                </a:solidFill>
                <a:latin typeface="Times New Roman" panose="02020603050405020304" pitchFamily="18" charset="0"/>
              </a:rPr>
              <a:t>=XNPV(rate, values, dates)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rate: Discount rate.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values: Cash flows.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dates: Corresponding dates of the cash flows. </a:t>
            </a:r>
          </a:p>
          <a:p>
            <a:pPr marL="0" indent="0">
              <a:buNone/>
            </a:pPr>
            <a:r>
              <a:rPr lang="en-US" b="1" dirty="0">
                <a:solidFill>
                  <a:srgbClr val="000000"/>
                </a:solidFill>
                <a:latin typeface="Times New Roman" panose="02020603050405020304" pitchFamily="18" charset="0"/>
              </a:rPr>
              <a:t>Equated Monthly Installment (EMI) </a:t>
            </a:r>
            <a:r>
              <a:rPr lang="en-US" dirty="0">
                <a:solidFill>
                  <a:srgbClr val="000000"/>
                </a:solidFill>
                <a:latin typeface="Times New Roman" panose="02020603050405020304" pitchFamily="18" charset="0"/>
              </a:rPr>
              <a:t>An EMI is a fixed payment amount made by a borrower to a lender at a specified date each calendar month. </a:t>
            </a:r>
          </a:p>
          <a:p>
            <a:pPr marL="0" indent="0">
              <a:buNone/>
            </a:pPr>
            <a:r>
              <a:rPr lang="en-US" b="1" dirty="0">
                <a:solidFill>
                  <a:srgbClr val="000000"/>
                </a:solidFill>
                <a:latin typeface="Times New Roman" panose="02020603050405020304" pitchFamily="18" charset="0"/>
              </a:rPr>
              <a:t>Excel Function: PMT </a:t>
            </a:r>
            <a:r>
              <a:rPr lang="en-US" dirty="0">
                <a:solidFill>
                  <a:srgbClr val="000000"/>
                </a:solidFill>
                <a:latin typeface="Times New Roman" panose="02020603050405020304" pitchFamily="18" charset="0"/>
              </a:rPr>
              <a:t>=PMT(rate, </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 </a:t>
            </a:r>
            <a:br>
              <a:rPr lang="en-US" dirty="0">
                <a:solidFill>
                  <a:srgbClr val="000000"/>
                </a:solidFill>
                <a:latin typeface="Times New Roman" panose="02020603050405020304" pitchFamily="18" charset="0"/>
              </a:rPr>
            </a:b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rate: Interest rate per period. </a:t>
            </a:r>
          </a:p>
          <a:p>
            <a:pPr marL="0" indent="0">
              <a:buNone/>
            </a:pPr>
            <a:r>
              <a:rPr lang="en-US" sz="1000"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Total number of payment periods. </a:t>
            </a:r>
          </a:p>
          <a:p>
            <a:pPr marL="0" indent="0">
              <a:buNone/>
            </a:pPr>
            <a:r>
              <a:rPr lang="en-US" sz="1000"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Present value or loan amount. </a:t>
            </a:r>
          </a:p>
          <a:p>
            <a:pPr marL="0" indent="0">
              <a:buNone/>
            </a:pPr>
            <a:r>
              <a:rPr lang="en-US" sz="1000"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Future value (optional).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type: Payment type (0 for end of period, 1 for beginning of period). </a:t>
            </a:r>
            <a:endParaRPr lang="en-US" dirty="0"/>
          </a:p>
          <a:p>
            <a:pPr marL="0" indent="0">
              <a:buNone/>
            </a:pPr>
            <a:r>
              <a:rPr lang="en-US" b="1" dirty="0">
                <a:solidFill>
                  <a:srgbClr val="000000"/>
                </a:solidFill>
                <a:latin typeface="Times New Roman" panose="02020603050405020304" pitchFamily="18" charset="0"/>
              </a:rPr>
              <a:t>Interest and Principal Components of EMI </a:t>
            </a:r>
          </a:p>
          <a:p>
            <a:pPr marL="0" indent="0">
              <a:buNone/>
            </a:pPr>
            <a:r>
              <a:rPr lang="en-US" dirty="0">
                <a:solidFill>
                  <a:srgbClr val="000000"/>
                </a:solidFill>
                <a:latin typeface="Times New Roman" panose="02020603050405020304" pitchFamily="18" charset="0"/>
              </a:rPr>
              <a:t>To calculate the interest and principal parts of the EMI: </a:t>
            </a:r>
          </a:p>
          <a:p>
            <a:pPr marL="0" indent="0">
              <a:buNone/>
            </a:pPr>
            <a:r>
              <a:rPr lang="en-US" sz="1000"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Interest Component: IPMT </a:t>
            </a:r>
            <a:r>
              <a:rPr lang="en-US" dirty="0">
                <a:solidFill>
                  <a:srgbClr val="000000"/>
                </a:solidFill>
                <a:latin typeface="Times New Roman" panose="02020603050405020304" pitchFamily="18" charset="0"/>
              </a:rPr>
              <a:t>=IPMT(rate, per, </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 </a:t>
            </a:r>
          </a:p>
          <a:p>
            <a:pPr marL="0" indent="0">
              <a:buNone/>
            </a:pPr>
            <a:r>
              <a:rPr lang="en-US" sz="1000" dirty="0">
                <a:solidFill>
                  <a:srgbClr val="000000"/>
                </a:solidFill>
                <a:latin typeface="Times New Roman" panose="02020603050405020304" pitchFamily="18" charset="0"/>
              </a:rPr>
              <a:t> </a:t>
            </a:r>
            <a:r>
              <a:rPr lang="en-US" b="1" dirty="0">
                <a:solidFill>
                  <a:srgbClr val="000000"/>
                </a:solidFill>
                <a:latin typeface="Times New Roman" panose="02020603050405020304" pitchFamily="18" charset="0"/>
              </a:rPr>
              <a:t>Principal Component: PPMT </a:t>
            </a:r>
            <a:r>
              <a:rPr lang="en-US" dirty="0">
                <a:solidFill>
                  <a:srgbClr val="000000"/>
                </a:solidFill>
                <a:latin typeface="Times New Roman" panose="02020603050405020304" pitchFamily="18" charset="0"/>
              </a:rPr>
              <a:t>=PPMT(rate, per, </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 </a:t>
            </a:r>
          </a:p>
          <a:p>
            <a:pPr marL="0" indent="0">
              <a:buNone/>
            </a:pPr>
            <a:r>
              <a:rPr lang="en-US" b="1" dirty="0">
                <a:solidFill>
                  <a:srgbClr val="000000"/>
                </a:solidFill>
                <a:latin typeface="Times New Roman" panose="02020603050405020304" pitchFamily="18" charset="0"/>
              </a:rPr>
              <a:t>Calculating Interest Rate </a:t>
            </a:r>
            <a:r>
              <a:rPr lang="en-US" dirty="0">
                <a:solidFill>
                  <a:srgbClr val="000000"/>
                </a:solidFill>
                <a:latin typeface="Times New Roman" panose="02020603050405020304" pitchFamily="18" charset="0"/>
              </a:rPr>
              <a:t>To find the interest rate required to pay back a loan: </a:t>
            </a:r>
          </a:p>
          <a:p>
            <a:pPr marL="0" indent="0">
              <a:buNone/>
            </a:pPr>
            <a:r>
              <a:rPr lang="en-US" b="1" dirty="0">
                <a:solidFill>
                  <a:srgbClr val="000000"/>
                </a:solidFill>
                <a:latin typeface="Times New Roman" panose="02020603050405020304" pitchFamily="18" charset="0"/>
              </a:rPr>
              <a:t>Excel Function: RATE </a:t>
            </a:r>
            <a:r>
              <a:rPr lang="en-US" dirty="0">
                <a:solidFill>
                  <a:srgbClr val="000000"/>
                </a:solidFill>
                <a:latin typeface="Times New Roman" panose="02020603050405020304" pitchFamily="18" charset="0"/>
              </a:rPr>
              <a:t>=RATE(</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pmt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 [guess]) </a:t>
            </a: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255817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94540A-35F6-5E6D-13CD-5AD8B62A387B}"/>
              </a:ext>
            </a:extLst>
          </p:cNvPr>
          <p:cNvSpPr>
            <a:spLocks noGrp="1"/>
          </p:cNvSpPr>
          <p:nvPr>
            <p:ph idx="1"/>
          </p:nvPr>
        </p:nvSpPr>
        <p:spPr>
          <a:xfrm>
            <a:off x="557412" y="136917"/>
            <a:ext cx="8596668" cy="6721083"/>
          </a:xfrm>
        </p:spPr>
        <p:txBody>
          <a:bodyPr/>
          <a:lstStyle/>
          <a:p>
            <a:pPr marL="0" indent="0">
              <a:buNone/>
            </a:pPr>
            <a:r>
              <a:rPr lang="en-US" b="1" dirty="0">
                <a:solidFill>
                  <a:srgbClr val="000000"/>
                </a:solidFill>
                <a:latin typeface="Times New Roman" panose="02020603050405020304" pitchFamily="18" charset="0"/>
              </a:rPr>
              <a:t>Calculating Loan Term </a:t>
            </a:r>
          </a:p>
          <a:p>
            <a:pPr marL="0" indent="0">
              <a:buNone/>
            </a:pPr>
            <a:r>
              <a:rPr lang="en-US" dirty="0">
                <a:solidFill>
                  <a:srgbClr val="000000"/>
                </a:solidFill>
                <a:latin typeface="Times New Roman" panose="02020603050405020304" pitchFamily="18" charset="0"/>
              </a:rPr>
              <a:t>To determine the number of payments required to clear a loan:</a:t>
            </a:r>
          </a:p>
          <a:p>
            <a:pPr marL="0" indent="0">
              <a:buNone/>
            </a:pPr>
            <a:r>
              <a:rPr lang="en-US" b="1" dirty="0">
                <a:solidFill>
                  <a:srgbClr val="000000"/>
                </a:solidFill>
                <a:latin typeface="Times New Roman" panose="02020603050405020304" pitchFamily="18" charset="0"/>
              </a:rPr>
              <a:t>Excel Function: NPER </a:t>
            </a:r>
            <a:r>
              <a:rPr lang="en-US" dirty="0">
                <a:solidFill>
                  <a:srgbClr val="000000"/>
                </a:solidFill>
                <a:latin typeface="Times New Roman" panose="02020603050405020304" pitchFamily="18" charset="0"/>
              </a:rPr>
              <a:t>=NPER(rate, </a:t>
            </a:r>
            <a:r>
              <a:rPr lang="en-US" dirty="0" err="1">
                <a:solidFill>
                  <a:srgbClr val="000000"/>
                </a:solidFill>
                <a:latin typeface="Times New Roman" panose="02020603050405020304" pitchFamily="18" charset="0"/>
              </a:rPr>
              <a:t>pmt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a:t>
            </a:r>
          </a:p>
          <a:p>
            <a:pPr marL="0" indent="0">
              <a:buNone/>
            </a:pPr>
            <a:r>
              <a:rPr lang="en-US" b="1" dirty="0">
                <a:solidFill>
                  <a:srgbClr val="000000"/>
                </a:solidFill>
                <a:latin typeface="Times New Roman" panose="02020603050405020304" pitchFamily="18" charset="0"/>
              </a:rPr>
              <a:t>Internal Rate of Return (IRR) </a:t>
            </a:r>
            <a:r>
              <a:rPr lang="en-US" dirty="0">
                <a:solidFill>
                  <a:srgbClr val="000000"/>
                </a:solidFill>
                <a:latin typeface="Times New Roman" panose="02020603050405020304" pitchFamily="18" charset="0"/>
              </a:rPr>
              <a:t>IRR is the rate of interest at which NPV is zero. </a:t>
            </a:r>
          </a:p>
          <a:p>
            <a:pPr marL="0" indent="0">
              <a:buNone/>
            </a:pPr>
            <a:r>
              <a:rPr lang="en-US" b="1" dirty="0">
                <a:solidFill>
                  <a:srgbClr val="000000"/>
                </a:solidFill>
                <a:latin typeface="Times New Roman" panose="02020603050405020304" pitchFamily="18" charset="0"/>
              </a:rPr>
              <a:t>Excel Function: IRR </a:t>
            </a:r>
            <a:r>
              <a:rPr lang="en-US" dirty="0">
                <a:solidFill>
                  <a:srgbClr val="000000"/>
                </a:solidFill>
                <a:latin typeface="Times New Roman" panose="02020603050405020304" pitchFamily="18" charset="0"/>
              </a:rPr>
              <a:t>=IRR(values, [guess])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values: Cash flows. </a:t>
            </a:r>
          </a:p>
          <a:p>
            <a:pPr marL="0" indent="0">
              <a:buNone/>
            </a:pPr>
            <a:r>
              <a:rPr lang="en-US" sz="1000" dirty="0">
                <a:solidFill>
                  <a:srgbClr val="000000"/>
                </a:solidFill>
                <a:latin typeface="Times New Roman" panose="02020603050405020304" pitchFamily="18" charset="0"/>
              </a:rPr>
              <a:t> </a:t>
            </a:r>
            <a:r>
              <a:rPr lang="en-US" dirty="0">
                <a:solidFill>
                  <a:srgbClr val="000000"/>
                </a:solidFill>
                <a:latin typeface="Times New Roman" panose="02020603050405020304" pitchFamily="18" charset="0"/>
              </a:rPr>
              <a:t>guess: Initial guess (optional). </a:t>
            </a:r>
          </a:p>
          <a:p>
            <a:pPr marL="0" indent="0">
              <a:buNone/>
            </a:pPr>
            <a:r>
              <a:rPr lang="en-US" b="1" dirty="0">
                <a:solidFill>
                  <a:srgbClr val="000000"/>
                </a:solidFill>
                <a:latin typeface="Times New Roman" panose="02020603050405020304" pitchFamily="18" charset="0"/>
              </a:rPr>
              <a:t>XIRR </a:t>
            </a:r>
            <a:r>
              <a:rPr lang="en-US" dirty="0">
                <a:solidFill>
                  <a:srgbClr val="000000"/>
                </a:solidFill>
                <a:latin typeface="Times New Roman" panose="02020603050405020304" pitchFamily="18" charset="0"/>
              </a:rPr>
              <a:t>To calculate the IRR for irregularly spaced cash flows: </a:t>
            </a:r>
          </a:p>
          <a:p>
            <a:pPr marL="0" indent="0">
              <a:buNone/>
            </a:pPr>
            <a:r>
              <a:rPr lang="en-US" b="1" dirty="0">
                <a:solidFill>
                  <a:srgbClr val="000000"/>
                </a:solidFill>
                <a:latin typeface="Times New Roman" panose="02020603050405020304" pitchFamily="18" charset="0"/>
              </a:rPr>
              <a:t>Excel Function: XIRR </a:t>
            </a:r>
            <a:r>
              <a:rPr lang="en-US" dirty="0">
                <a:solidFill>
                  <a:srgbClr val="000000"/>
                </a:solidFill>
                <a:latin typeface="Times New Roman" panose="02020603050405020304" pitchFamily="18" charset="0"/>
              </a:rPr>
              <a:t>=XIRR(values, dates, [guess]) </a:t>
            </a:r>
          </a:p>
          <a:p>
            <a:pPr marL="0" indent="0">
              <a:buNone/>
            </a:pPr>
            <a:r>
              <a:rPr lang="en-US" b="1" dirty="0">
                <a:solidFill>
                  <a:srgbClr val="000000"/>
                </a:solidFill>
                <a:latin typeface="Times New Roman" panose="02020603050405020304" pitchFamily="18" charset="0"/>
              </a:rPr>
              <a:t>Modified IRR (MIRR) </a:t>
            </a:r>
            <a:r>
              <a:rPr lang="en-US" dirty="0">
                <a:solidFill>
                  <a:srgbClr val="000000"/>
                </a:solidFill>
                <a:latin typeface="Times New Roman" panose="02020603050405020304" pitchFamily="18" charset="0"/>
              </a:rPr>
              <a:t>MIRR takes into account different finance and reinvestment rates. </a:t>
            </a:r>
          </a:p>
          <a:p>
            <a:pPr marL="0" indent="0">
              <a:buNone/>
            </a:pPr>
            <a:r>
              <a:rPr lang="en-US" b="1" dirty="0">
                <a:solidFill>
                  <a:srgbClr val="000000"/>
                </a:solidFill>
                <a:latin typeface="Times New Roman" panose="02020603050405020304" pitchFamily="18" charset="0"/>
              </a:rPr>
              <a:t>Excel Function: MIRR </a:t>
            </a:r>
            <a:r>
              <a:rPr lang="en-US" dirty="0">
                <a:solidFill>
                  <a:srgbClr val="000000"/>
                </a:solidFill>
                <a:latin typeface="Times New Roman" panose="02020603050405020304" pitchFamily="18" charset="0"/>
              </a:rPr>
              <a:t>=MIRR(values, finance rate, reinvest rate) </a:t>
            </a:r>
          </a:p>
          <a:p>
            <a:pPr marL="0" indent="0">
              <a:buNone/>
            </a:pPr>
            <a:endParaRPr lang="en-US" dirty="0"/>
          </a:p>
          <a:p>
            <a:pPr marL="0" indent="0">
              <a:buNone/>
            </a:pPr>
            <a:r>
              <a:rPr lang="en-US" dirty="0">
                <a:solidFill>
                  <a:srgbClr val="000000"/>
                </a:solidFill>
                <a:latin typeface="Times New Roman" panose="02020603050405020304" pitchFamily="18" charset="0"/>
              </a:rPr>
              <a:t> </a:t>
            </a:r>
            <a:endParaRPr lang="en-US" dirty="0"/>
          </a:p>
          <a:p>
            <a:pPr marL="0" indent="0">
              <a:buNone/>
            </a:pPr>
            <a:endParaRPr lang="en-IN" dirty="0"/>
          </a:p>
        </p:txBody>
      </p:sp>
    </p:spTree>
    <p:extLst>
      <p:ext uri="{BB962C8B-B14F-4D97-AF65-F5344CB8AC3E}">
        <p14:creationId xmlns:p14="http://schemas.microsoft.com/office/powerpoint/2010/main" val="1956399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93DB2-FFEA-A188-8F55-23EB42BCC0F5}"/>
              </a:ext>
            </a:extLst>
          </p:cNvPr>
          <p:cNvSpPr>
            <a:spLocks noGrp="1"/>
          </p:cNvSpPr>
          <p:nvPr>
            <p:ph type="title"/>
          </p:nvPr>
        </p:nvSpPr>
        <p:spPr>
          <a:xfrm>
            <a:off x="677334" y="122094"/>
            <a:ext cx="8596668" cy="694544"/>
          </a:xfrm>
        </p:spPr>
        <p:txBody>
          <a:bodyPr/>
          <a:lstStyle/>
          <a:p>
            <a:r>
              <a:rPr lang="en-US" dirty="0"/>
              <a:t>                    Annuity</a:t>
            </a:r>
            <a:endParaRPr lang="en-IN" dirty="0"/>
          </a:p>
        </p:txBody>
      </p:sp>
      <p:graphicFrame>
        <p:nvGraphicFramePr>
          <p:cNvPr id="4" name="Content Placeholder 3">
            <a:extLst>
              <a:ext uri="{FF2B5EF4-FFF2-40B4-BE49-F238E27FC236}">
                <a16:creationId xmlns:a16="http://schemas.microsoft.com/office/drawing/2014/main" id="{DBAA3682-205E-9029-695A-332D6D49FF0D}"/>
              </a:ext>
            </a:extLst>
          </p:cNvPr>
          <p:cNvGraphicFramePr>
            <a:graphicFrameLocks noGrp="1"/>
          </p:cNvGraphicFramePr>
          <p:nvPr>
            <p:ph idx="1"/>
            <p:extLst>
              <p:ext uri="{D42A27DB-BD31-4B8C-83A1-F6EECF244321}">
                <p14:modId xmlns:p14="http://schemas.microsoft.com/office/powerpoint/2010/main" val="4098533533"/>
              </p:ext>
            </p:extLst>
          </p:nvPr>
        </p:nvGraphicFramePr>
        <p:xfrm>
          <a:off x="1396597" y="816639"/>
          <a:ext cx="6769100" cy="2612362"/>
        </p:xfrm>
        <a:graphic>
          <a:graphicData uri="http://schemas.openxmlformats.org/drawingml/2006/table">
            <a:tbl>
              <a:tblPr>
                <a:tableStyleId>{5C22544A-7EE6-4342-B048-85BDC9FD1C3A}</a:tableStyleId>
              </a:tblPr>
              <a:tblGrid>
                <a:gridCol w="1382422">
                  <a:extLst>
                    <a:ext uri="{9D8B030D-6E8A-4147-A177-3AD203B41FA5}">
                      <a16:colId xmlns:a16="http://schemas.microsoft.com/office/drawing/2014/main" val="3842379923"/>
                    </a:ext>
                  </a:extLst>
                </a:gridCol>
                <a:gridCol w="1048734">
                  <a:extLst>
                    <a:ext uri="{9D8B030D-6E8A-4147-A177-3AD203B41FA5}">
                      <a16:colId xmlns:a16="http://schemas.microsoft.com/office/drawing/2014/main" val="2265076381"/>
                    </a:ext>
                  </a:extLst>
                </a:gridCol>
                <a:gridCol w="981996">
                  <a:extLst>
                    <a:ext uri="{9D8B030D-6E8A-4147-A177-3AD203B41FA5}">
                      <a16:colId xmlns:a16="http://schemas.microsoft.com/office/drawing/2014/main" val="956586222"/>
                    </a:ext>
                  </a:extLst>
                </a:gridCol>
                <a:gridCol w="2555097">
                  <a:extLst>
                    <a:ext uri="{9D8B030D-6E8A-4147-A177-3AD203B41FA5}">
                      <a16:colId xmlns:a16="http://schemas.microsoft.com/office/drawing/2014/main" val="2724886771"/>
                    </a:ext>
                  </a:extLst>
                </a:gridCol>
                <a:gridCol w="800851">
                  <a:extLst>
                    <a:ext uri="{9D8B030D-6E8A-4147-A177-3AD203B41FA5}">
                      <a16:colId xmlns:a16="http://schemas.microsoft.com/office/drawing/2014/main" val="2077094998"/>
                    </a:ext>
                  </a:extLst>
                </a:gridCol>
              </a:tblGrid>
              <a:tr h="410206">
                <a:tc gridSpan="5">
                  <a:txBody>
                    <a:bodyPr/>
                    <a:lstStyle/>
                    <a:p>
                      <a:pPr algn="ctr" fontAlgn="b"/>
                      <a:r>
                        <a:rPr lang="en-IN" sz="1200" u="none" strike="noStrike" dirty="0">
                          <a:effectLst/>
                        </a:rPr>
                        <a:t>Annuity</a:t>
                      </a:r>
                      <a:endParaRPr lang="en-IN" sz="1200" b="1" i="0" u="none" strike="noStrike" dirty="0">
                        <a:solidFill>
                          <a:srgbClr val="FFFF00"/>
                        </a:solidFill>
                        <a:effectLst/>
                        <a:latin typeface="Calibri" panose="020F0502020204030204" pitchFamily="34" charset="0"/>
                      </a:endParaRPr>
                    </a:p>
                  </a:txBody>
                  <a:tcPr marL="9525" marR="9525" marT="9525"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415431066"/>
                  </a:ext>
                </a:extLst>
              </a:tr>
              <a:tr h="367026">
                <a:tc>
                  <a:txBody>
                    <a:bodyPr/>
                    <a:lstStyle/>
                    <a:p>
                      <a:pPr algn="ctr" fontAlgn="b"/>
                      <a:r>
                        <a:rPr lang="en-IN" sz="1100" u="none" strike="noStrike">
                          <a:effectLst/>
                        </a:rPr>
                        <a:t>Price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32000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Price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32000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03181542"/>
                  </a:ext>
                </a:extLst>
              </a:tr>
              <a:tr h="367026">
                <a:tc>
                  <a:txBody>
                    <a:bodyPr/>
                    <a:lstStyle/>
                    <a:p>
                      <a:pPr algn="ctr" fontAlgn="b"/>
                      <a:r>
                        <a:rPr lang="en-IN" sz="1100" u="none" strike="noStrike">
                          <a:effectLst/>
                        </a:rPr>
                        <a:t>Interest Rate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Interest Rate</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0.13</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3140201"/>
                  </a:ext>
                </a:extLst>
              </a:tr>
              <a:tr h="367026">
                <a:tc>
                  <a:txBody>
                    <a:bodyPr/>
                    <a:lstStyle/>
                    <a:p>
                      <a:pPr algn="ctr" fontAlgn="b"/>
                      <a:r>
                        <a:rPr lang="en-IN" sz="1100" u="none" strike="noStrike">
                          <a:effectLst/>
                        </a:rPr>
                        <a:t>No. of payments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No. of payments</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29819226"/>
                  </a:ext>
                </a:extLst>
              </a:tr>
              <a:tr h="367026">
                <a:tc>
                  <a:txBody>
                    <a:bodyPr/>
                    <a:lstStyle/>
                    <a:p>
                      <a:pPr algn="ctr" fontAlgn="b"/>
                      <a:r>
                        <a:rPr lang="en-IN" sz="1100" u="none" strike="noStrike">
                          <a:effectLst/>
                        </a:rPr>
                        <a:t>Payment</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Payment</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4962986"/>
                  </a:ext>
                </a:extLst>
              </a:tr>
              <a:tr h="367026">
                <a:tc gridSpan="2">
                  <a:txBody>
                    <a:bodyPr/>
                    <a:lstStyle/>
                    <a:p>
                      <a:pPr algn="ctr" fontAlgn="b"/>
                      <a:r>
                        <a:rPr lang="en-US" sz="1100" u="none" strike="noStrike">
                          <a:effectLst/>
                        </a:rPr>
                        <a:t>Payments at end of the year</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US" sz="1100" u="none" strike="noStrike">
                          <a:effectLst/>
                        </a:rPr>
                        <a:t>Payments at end of the year</a:t>
                      </a:r>
                      <a:endParaRPr lang="en-US"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4102603923"/>
                  </a:ext>
                </a:extLst>
              </a:tr>
              <a:tr h="367026">
                <a:tc>
                  <a:txBody>
                    <a:bodyPr/>
                    <a:lstStyle/>
                    <a:p>
                      <a:pPr algn="ctr" fontAlgn="b"/>
                      <a:r>
                        <a:rPr lang="en-IN" sz="1100" u="none" strike="noStrike">
                          <a:effectLst/>
                        </a:rPr>
                        <a:t>PV</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28,793</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PV</a:t>
                      </a:r>
                      <a:endParaRPr lang="en-IN"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 32,536</a:t>
                      </a:r>
                      <a:endParaRPr lang="en-IN" sz="1100" b="1" i="0" u="none" strike="noStrike" dirty="0">
                        <a:solidFill>
                          <a:srgbClr val="FFFF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57196538"/>
                  </a:ext>
                </a:extLst>
              </a:tr>
            </a:tbl>
          </a:graphicData>
        </a:graphic>
      </p:graphicFrame>
      <p:sp>
        <p:nvSpPr>
          <p:cNvPr id="5" name="TextBox 4">
            <a:extLst>
              <a:ext uri="{FF2B5EF4-FFF2-40B4-BE49-F238E27FC236}">
                <a16:creationId xmlns:a16="http://schemas.microsoft.com/office/drawing/2014/main" id="{D9FB4B82-2F37-C630-073D-32588F6F5477}"/>
              </a:ext>
            </a:extLst>
          </p:cNvPr>
          <p:cNvSpPr txBox="1"/>
          <p:nvPr/>
        </p:nvSpPr>
        <p:spPr>
          <a:xfrm>
            <a:off x="1221889" y="3596585"/>
            <a:ext cx="8421960" cy="3139321"/>
          </a:xfrm>
          <a:prstGeom prst="rect">
            <a:avLst/>
          </a:prstGeom>
          <a:noFill/>
        </p:spPr>
        <p:txBody>
          <a:bodyPr wrap="square" rtlCol="0">
            <a:spAutoFit/>
          </a:bodyPr>
          <a:lstStyle/>
          <a:p>
            <a:r>
              <a:rPr lang="en-US" b="1" dirty="0">
                <a:solidFill>
                  <a:srgbClr val="000000"/>
                </a:solidFill>
                <a:latin typeface="Times New Roman" panose="02020603050405020304" pitchFamily="18" charset="0"/>
              </a:rPr>
              <a:t>PV (rate, </a:t>
            </a:r>
            <a:r>
              <a:rPr lang="en-US" b="1" dirty="0" err="1">
                <a:solidFill>
                  <a:srgbClr val="000000"/>
                </a:solidFill>
                <a:latin typeface="Times New Roman" panose="02020603050405020304" pitchFamily="18" charset="0"/>
              </a:rPr>
              <a:t>nper</a:t>
            </a:r>
            <a:r>
              <a:rPr lang="en-US"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pmt</a:t>
            </a:r>
            <a:r>
              <a:rPr lang="en-US" b="1" dirty="0">
                <a:solidFill>
                  <a:srgbClr val="000000"/>
                </a:solidFill>
                <a:latin typeface="Times New Roman" panose="02020603050405020304" pitchFamily="18" charset="0"/>
              </a:rPr>
              <a:t>, [</a:t>
            </a:r>
            <a:r>
              <a:rPr lang="en-US" b="1" dirty="0" err="1">
                <a:solidFill>
                  <a:srgbClr val="000000"/>
                </a:solidFill>
                <a:latin typeface="Times New Roman" panose="02020603050405020304" pitchFamily="18" charset="0"/>
              </a:rPr>
              <a:t>fv</a:t>
            </a:r>
            <a:r>
              <a:rPr lang="en-US" b="1" dirty="0">
                <a:solidFill>
                  <a:srgbClr val="000000"/>
                </a:solidFill>
                <a:latin typeface="Times New Roman" panose="02020603050405020304" pitchFamily="18" charset="0"/>
              </a:rPr>
              <a:t> ], [type])</a:t>
            </a:r>
          </a:p>
          <a:p>
            <a:endParaRPr lang="en-US" b="1"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To calculate present value with payments at the end of each year, omit type or specify 0 for type. To calculate present value with payments at the end of each year, specify 1 for type. </a:t>
            </a:r>
            <a:endParaRPr lang="en-US" dirty="0"/>
          </a:p>
          <a:p>
            <a:endParaRPr lang="en-IN" dirty="0"/>
          </a:p>
          <a:p>
            <a:r>
              <a:rPr lang="en-US" dirty="0">
                <a:solidFill>
                  <a:srgbClr val="000000"/>
                </a:solidFill>
                <a:latin typeface="Times New Roman" panose="02020603050405020304" pitchFamily="18" charset="0"/>
              </a:rPr>
              <a:t>If you make the payment now, you need to pay 32,536 of present value. If you opt for yearly payments with payment at the end of the year, you need to pay 28,793 of present value. If you opt for yearly payments with payment at the end of the year, you need to pay 32,536 of present value. You can clearly see that option 2 is beneficial for you. </a:t>
            </a:r>
            <a:endParaRPr lang="en-US" dirty="0"/>
          </a:p>
          <a:p>
            <a:endParaRPr lang="en-IN" dirty="0"/>
          </a:p>
        </p:txBody>
      </p:sp>
    </p:spTree>
    <p:extLst>
      <p:ext uri="{BB962C8B-B14F-4D97-AF65-F5344CB8AC3E}">
        <p14:creationId xmlns:p14="http://schemas.microsoft.com/office/powerpoint/2010/main" val="692060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3FE62-AAE1-1629-DB11-52B0314A8CD1}"/>
              </a:ext>
            </a:extLst>
          </p:cNvPr>
          <p:cNvSpPr>
            <a:spLocks noGrp="1"/>
          </p:cNvSpPr>
          <p:nvPr>
            <p:ph type="title"/>
          </p:nvPr>
        </p:nvSpPr>
        <p:spPr>
          <a:xfrm>
            <a:off x="677334" y="0"/>
            <a:ext cx="8596668" cy="644577"/>
          </a:xfrm>
        </p:spPr>
        <p:txBody>
          <a:bodyPr/>
          <a:lstStyle/>
          <a:p>
            <a:r>
              <a:rPr lang="en-US" dirty="0"/>
              <a:t>               EMI Breakdown</a:t>
            </a:r>
            <a:endParaRPr lang="en-IN" dirty="0"/>
          </a:p>
        </p:txBody>
      </p:sp>
      <p:graphicFrame>
        <p:nvGraphicFramePr>
          <p:cNvPr id="4" name="Content Placeholder 3">
            <a:extLst>
              <a:ext uri="{FF2B5EF4-FFF2-40B4-BE49-F238E27FC236}">
                <a16:creationId xmlns:a16="http://schemas.microsoft.com/office/drawing/2014/main" id="{97F26BA1-BA45-C01A-71C7-B545C152F970}"/>
              </a:ext>
            </a:extLst>
          </p:cNvPr>
          <p:cNvGraphicFramePr>
            <a:graphicFrameLocks noGrp="1"/>
          </p:cNvGraphicFramePr>
          <p:nvPr>
            <p:ph idx="1"/>
            <p:extLst>
              <p:ext uri="{D42A27DB-BD31-4B8C-83A1-F6EECF244321}">
                <p14:modId xmlns:p14="http://schemas.microsoft.com/office/powerpoint/2010/main" val="3455974049"/>
              </p:ext>
            </p:extLst>
          </p:nvPr>
        </p:nvGraphicFramePr>
        <p:xfrm>
          <a:off x="1064069" y="839450"/>
          <a:ext cx="7823198" cy="2158365"/>
        </p:xfrm>
        <a:graphic>
          <a:graphicData uri="http://schemas.openxmlformats.org/drawingml/2006/table">
            <a:tbl>
              <a:tblPr>
                <a:tableStyleId>{5C22544A-7EE6-4342-B048-85BDC9FD1C3A}</a:tableStyleId>
              </a:tblPr>
              <a:tblGrid>
                <a:gridCol w="1383738">
                  <a:extLst>
                    <a:ext uri="{9D8B030D-6E8A-4147-A177-3AD203B41FA5}">
                      <a16:colId xmlns:a16="http://schemas.microsoft.com/office/drawing/2014/main" val="3375207989"/>
                    </a:ext>
                  </a:extLst>
                </a:gridCol>
                <a:gridCol w="1053672">
                  <a:extLst>
                    <a:ext uri="{9D8B030D-6E8A-4147-A177-3AD203B41FA5}">
                      <a16:colId xmlns:a16="http://schemas.microsoft.com/office/drawing/2014/main" val="708899900"/>
                    </a:ext>
                  </a:extLst>
                </a:gridCol>
                <a:gridCol w="980677">
                  <a:extLst>
                    <a:ext uri="{9D8B030D-6E8A-4147-A177-3AD203B41FA5}">
                      <a16:colId xmlns:a16="http://schemas.microsoft.com/office/drawing/2014/main" val="3626494331"/>
                    </a:ext>
                  </a:extLst>
                </a:gridCol>
                <a:gridCol w="2551664">
                  <a:extLst>
                    <a:ext uri="{9D8B030D-6E8A-4147-A177-3AD203B41FA5}">
                      <a16:colId xmlns:a16="http://schemas.microsoft.com/office/drawing/2014/main" val="2743030497"/>
                    </a:ext>
                  </a:extLst>
                </a:gridCol>
                <a:gridCol w="799775">
                  <a:extLst>
                    <a:ext uri="{9D8B030D-6E8A-4147-A177-3AD203B41FA5}">
                      <a16:colId xmlns:a16="http://schemas.microsoft.com/office/drawing/2014/main" val="301480386"/>
                    </a:ext>
                  </a:extLst>
                </a:gridCol>
                <a:gridCol w="1053672">
                  <a:extLst>
                    <a:ext uri="{9D8B030D-6E8A-4147-A177-3AD203B41FA5}">
                      <a16:colId xmlns:a16="http://schemas.microsoft.com/office/drawing/2014/main" val="1527826751"/>
                    </a:ext>
                  </a:extLst>
                </a:gridCol>
              </a:tblGrid>
              <a:tr h="7665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63745494"/>
                  </a:ext>
                </a:extLst>
              </a:tr>
              <a:tr h="183515">
                <a:tc>
                  <a:txBody>
                    <a:bodyPr/>
                    <a:lstStyle/>
                    <a:p>
                      <a:pPr algn="ctr" fontAlgn="b"/>
                      <a:r>
                        <a:rPr lang="en-IN" sz="1100" u="none" strike="noStrike">
                          <a:effectLst/>
                        </a:rPr>
                        <a:t>Rate per annum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Rate per annum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13841322"/>
                  </a:ext>
                </a:extLst>
              </a:tr>
              <a:tr h="183515">
                <a:tc>
                  <a:txBody>
                    <a:bodyPr/>
                    <a:lstStyle/>
                    <a:p>
                      <a:pPr algn="ctr" fontAlgn="b"/>
                      <a:r>
                        <a:rPr lang="en-IN" sz="1100" u="none" strike="noStrike">
                          <a:effectLst/>
                        </a:rPr>
                        <a:t>Rate per month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Rate per month</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0.013333333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61293224"/>
                  </a:ext>
                </a:extLst>
              </a:tr>
              <a:tr h="183515">
                <a:tc>
                  <a:txBody>
                    <a:bodyPr/>
                    <a:lstStyle/>
                    <a:p>
                      <a:pPr algn="ctr" fontAlgn="b"/>
                      <a:r>
                        <a:rPr lang="en-IN" sz="1100" u="none" strike="noStrike">
                          <a:effectLst/>
                        </a:rPr>
                        <a:t>Term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Term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62769787"/>
                  </a:ext>
                </a:extLst>
              </a:tr>
              <a:tr h="183515">
                <a:tc>
                  <a:txBody>
                    <a:bodyPr/>
                    <a:lstStyle/>
                    <a:p>
                      <a:pPr algn="ctr" fontAlgn="b"/>
                      <a:r>
                        <a:rPr lang="en-IN" sz="1100" u="none" strike="noStrike">
                          <a:effectLst/>
                        </a:rPr>
                        <a:t>No. of monthly payments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300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Loan Amount (PV)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9870527"/>
                  </a:ext>
                </a:extLst>
              </a:tr>
              <a:tr h="183515">
                <a:tc>
                  <a:txBody>
                    <a:bodyPr/>
                    <a:lstStyle/>
                    <a:p>
                      <a:pPr algn="ctr" fontAlgn="b"/>
                      <a:r>
                        <a:rPr lang="en-IN" sz="1100" u="none" strike="noStrike">
                          <a:effectLst/>
                        </a:rPr>
                        <a:t>Loan Amount (PV)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-5000000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FV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3708522"/>
                  </a:ext>
                </a:extLst>
              </a:tr>
              <a:tr h="183515">
                <a:tc>
                  <a:txBody>
                    <a:bodyPr/>
                    <a:lstStyle/>
                    <a:p>
                      <a:pPr algn="ctr" fontAlgn="b"/>
                      <a:r>
                        <a:rPr lang="en-IN" sz="1100" u="none" strike="noStrike">
                          <a:effectLst/>
                        </a:rPr>
                        <a:t>FV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Type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913500702"/>
                  </a:ext>
                </a:extLst>
              </a:tr>
              <a:tr h="183515">
                <a:tc>
                  <a:txBody>
                    <a:bodyPr/>
                    <a:lstStyle/>
                    <a:p>
                      <a:pPr algn="ctr" fontAlgn="b"/>
                      <a:r>
                        <a:rPr lang="en-IN" sz="1100" u="none" strike="noStrike">
                          <a:effectLst/>
                        </a:rPr>
                        <a:t>Type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EMI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1,852.88</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15977096"/>
                  </a:ext>
                </a:extLst>
              </a:tr>
              <a:tr h="183515">
                <a:tc>
                  <a:txBody>
                    <a:bodyPr/>
                    <a:lstStyle/>
                    <a:p>
                      <a:pPr algn="ctr" fontAlgn="b"/>
                      <a:r>
                        <a:rPr lang="en-IN" sz="1100" u="none" strike="noStrike">
                          <a:effectLst/>
                        </a:rPr>
                        <a:t>EMI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52,139.81</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89211228"/>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32658046"/>
                  </a:ext>
                </a:extLst>
              </a:tr>
            </a:tbl>
          </a:graphicData>
        </a:graphic>
      </p:graphicFrame>
      <p:sp>
        <p:nvSpPr>
          <p:cNvPr id="5" name="TextBox 4">
            <a:extLst>
              <a:ext uri="{FF2B5EF4-FFF2-40B4-BE49-F238E27FC236}">
                <a16:creationId xmlns:a16="http://schemas.microsoft.com/office/drawing/2014/main" id="{E4AF8142-D451-C33A-6D81-0058C444EF9F}"/>
              </a:ext>
            </a:extLst>
          </p:cNvPr>
          <p:cNvSpPr txBox="1"/>
          <p:nvPr/>
        </p:nvSpPr>
        <p:spPr>
          <a:xfrm>
            <a:off x="1064069" y="3117954"/>
            <a:ext cx="7960010" cy="258532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Present Value (PV) is the loan amount. Future Value (FV) is 0 as at the end of the term the loan amount should be 0. Type is 1 as the EMIs are paid at the beginning of each month.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Monthly Payment of Principal and Interest on a Loan EMI includes both-interest and a part payment of principal. As the time increases, these two components of EMI will vary, reducing the balance. </a:t>
            </a:r>
          </a:p>
          <a:p>
            <a:endParaRPr lang="en-US" dirty="0"/>
          </a:p>
          <a:p>
            <a:endParaRPr lang="en-IN" dirty="0"/>
          </a:p>
        </p:txBody>
      </p:sp>
    </p:spTree>
    <p:extLst>
      <p:ext uri="{BB962C8B-B14F-4D97-AF65-F5344CB8AC3E}">
        <p14:creationId xmlns:p14="http://schemas.microsoft.com/office/powerpoint/2010/main" val="384664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167237-C20D-C54F-F359-75D3A7D6FA11}"/>
              </a:ext>
            </a:extLst>
          </p:cNvPr>
          <p:cNvSpPr>
            <a:spLocks noGrp="1"/>
          </p:cNvSpPr>
          <p:nvPr>
            <p:ph idx="1"/>
          </p:nvPr>
        </p:nvSpPr>
        <p:spPr>
          <a:xfrm>
            <a:off x="539647" y="2670254"/>
            <a:ext cx="8596668" cy="388077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r>
              <a:rPr lang="en-US" b="1" dirty="0">
                <a:solidFill>
                  <a:srgbClr val="000000"/>
                </a:solidFill>
                <a:latin typeface="Times New Roman" panose="02020603050405020304" pitchFamily="18" charset="0"/>
                <a:cs typeface="Times New Roman" panose="02020603050405020304" pitchFamily="18" charset="0"/>
              </a:rPr>
              <a:t>PPMT </a:t>
            </a:r>
            <a:r>
              <a:rPr lang="en-US" dirty="0">
                <a:solidFill>
                  <a:srgbClr val="000000"/>
                </a:solidFill>
                <a:latin typeface="Times New Roman" panose="02020603050405020304" pitchFamily="18" charset="0"/>
                <a:cs typeface="Times New Roman" panose="02020603050405020304" pitchFamily="18" charset="0"/>
              </a:rPr>
              <a:t>=PPMT(rate, per, </a:t>
            </a:r>
            <a:r>
              <a:rPr lang="en-US" dirty="0" err="1">
                <a:solidFill>
                  <a:srgbClr val="000000"/>
                </a:solidFill>
                <a:latin typeface="Times New Roman" panose="02020603050405020304" pitchFamily="18" charset="0"/>
                <a:cs typeface="Times New Roman" panose="02020603050405020304" pitchFamily="18" charset="0"/>
              </a:rPr>
              <a:t>nper</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pv</a:t>
            </a:r>
            <a:r>
              <a:rPr lang="en-US" dirty="0">
                <a:solidFill>
                  <a:srgbClr val="000000"/>
                </a:solidFill>
                <a:latin typeface="Times New Roman" panose="02020603050405020304" pitchFamily="18" charset="0"/>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fv</a:t>
            </a:r>
            <a:r>
              <a:rPr lang="en-US" dirty="0">
                <a:solidFill>
                  <a:srgbClr val="000000"/>
                </a:solidFill>
                <a:latin typeface="Times New Roman" panose="02020603050405020304" pitchFamily="18" charset="0"/>
                <a:cs typeface="Times New Roman" panose="02020603050405020304" pitchFamily="18" charset="0"/>
              </a:rPr>
              <a:t>], [type])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Interest and Principal paid between two Periods You can compute the interest and principal paid between two periods, inclusive. Compute the cumulative interest paid between 2nd and 3rd months using the CUMIPMT function.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CUMIPMT(rate, </a:t>
            </a:r>
            <a:r>
              <a:rPr lang="en-US" dirty="0" err="1">
                <a:latin typeface="Times New Roman" panose="02020603050405020304" pitchFamily="18" charset="0"/>
                <a:cs typeface="Times New Roman" panose="02020603050405020304" pitchFamily="18" charset="0"/>
              </a:rPr>
              <a:t>nper</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start_period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end_period</a:t>
            </a:r>
            <a:r>
              <a:rPr lang="en-US" dirty="0">
                <a:latin typeface="Times New Roman" panose="02020603050405020304" pitchFamily="18" charset="0"/>
                <a:cs typeface="Times New Roman" panose="02020603050405020304" pitchFamily="18" charset="0"/>
              </a:rPr>
              <a:t>, type) </a:t>
            </a:r>
          </a:p>
          <a:p>
            <a:pPr marL="0" indent="0">
              <a:buNone/>
            </a:pPr>
            <a:endParaRPr lang="en-IN" dirty="0"/>
          </a:p>
          <a:p>
            <a:endParaRPr lang="en-IN" dirty="0"/>
          </a:p>
          <a:p>
            <a:endParaRPr lang="en-IN" dirty="0"/>
          </a:p>
          <a:p>
            <a:pPr marL="0" indent="0">
              <a:buNone/>
            </a:pPr>
            <a:endParaRPr lang="en-IN" dirty="0"/>
          </a:p>
        </p:txBody>
      </p:sp>
      <p:graphicFrame>
        <p:nvGraphicFramePr>
          <p:cNvPr id="4" name="Table 3">
            <a:extLst>
              <a:ext uri="{FF2B5EF4-FFF2-40B4-BE49-F238E27FC236}">
                <a16:creationId xmlns:a16="http://schemas.microsoft.com/office/drawing/2014/main" id="{EA5D1124-B2A0-0C25-6D2F-AEE8FE420F26}"/>
              </a:ext>
            </a:extLst>
          </p:cNvPr>
          <p:cNvGraphicFramePr>
            <a:graphicFrameLocks noGrp="1"/>
          </p:cNvGraphicFramePr>
          <p:nvPr>
            <p:extLst>
              <p:ext uri="{D42A27DB-BD31-4B8C-83A1-F6EECF244321}">
                <p14:modId xmlns:p14="http://schemas.microsoft.com/office/powerpoint/2010/main" val="3686041865"/>
              </p:ext>
            </p:extLst>
          </p:nvPr>
        </p:nvGraphicFramePr>
        <p:xfrm>
          <a:off x="539647" y="121926"/>
          <a:ext cx="8869265" cy="2411409"/>
        </p:xfrm>
        <a:graphic>
          <a:graphicData uri="http://schemas.openxmlformats.org/drawingml/2006/table">
            <a:tbl>
              <a:tblPr>
                <a:tableStyleId>{5C22544A-7EE6-4342-B048-85BDC9FD1C3A}</a:tableStyleId>
              </a:tblPr>
              <a:tblGrid>
                <a:gridCol w="1812939">
                  <a:extLst>
                    <a:ext uri="{9D8B030D-6E8A-4147-A177-3AD203B41FA5}">
                      <a16:colId xmlns:a16="http://schemas.microsoft.com/office/drawing/2014/main" val="3297600075"/>
                    </a:ext>
                  </a:extLst>
                </a:gridCol>
                <a:gridCol w="1380495">
                  <a:extLst>
                    <a:ext uri="{9D8B030D-6E8A-4147-A177-3AD203B41FA5}">
                      <a16:colId xmlns:a16="http://schemas.microsoft.com/office/drawing/2014/main" val="824422712"/>
                    </a:ext>
                  </a:extLst>
                </a:gridCol>
                <a:gridCol w="1284859">
                  <a:extLst>
                    <a:ext uri="{9D8B030D-6E8A-4147-A177-3AD203B41FA5}">
                      <a16:colId xmlns:a16="http://schemas.microsoft.com/office/drawing/2014/main" val="1995392107"/>
                    </a:ext>
                  </a:extLst>
                </a:gridCol>
                <a:gridCol w="3343126">
                  <a:extLst>
                    <a:ext uri="{9D8B030D-6E8A-4147-A177-3AD203B41FA5}">
                      <a16:colId xmlns:a16="http://schemas.microsoft.com/office/drawing/2014/main" val="2563844029"/>
                    </a:ext>
                  </a:extLst>
                </a:gridCol>
                <a:gridCol w="1047846">
                  <a:extLst>
                    <a:ext uri="{9D8B030D-6E8A-4147-A177-3AD203B41FA5}">
                      <a16:colId xmlns:a16="http://schemas.microsoft.com/office/drawing/2014/main" val="4099555131"/>
                    </a:ext>
                  </a:extLst>
                </a:gridCol>
              </a:tblGrid>
              <a:tr h="256715">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76340726"/>
                  </a:ext>
                </a:extLst>
              </a:tr>
              <a:tr h="464654">
                <a:tc>
                  <a:txBody>
                    <a:bodyPr/>
                    <a:lstStyle/>
                    <a:p>
                      <a:pPr algn="ctr" fontAlgn="b"/>
                      <a:r>
                        <a:rPr lang="en-IN" sz="1100" u="none" strike="noStrike">
                          <a:effectLst/>
                        </a:rPr>
                        <a:t>Rate per month</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0.013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a:effectLst/>
                        </a:rPr>
                        <a:t>Interest paid between 2nd and 3rd months</a:t>
                      </a:r>
                      <a:endParaRPr lang="en-US" sz="1100" b="1"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3394126"/>
                  </a:ext>
                </a:extLst>
              </a:tr>
              <a:tr h="464654">
                <a:tc>
                  <a:txBody>
                    <a:bodyPr/>
                    <a:lstStyle/>
                    <a:p>
                      <a:pPr algn="ctr" fontAlgn="b"/>
                      <a:r>
                        <a:rPr lang="en-IN" sz="1100" u="none" strike="noStrike">
                          <a:effectLst/>
                        </a:rPr>
                        <a:t>No. of monthly payment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2132.23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29812094"/>
                  </a:ext>
                </a:extLst>
              </a:tr>
              <a:tr h="256715">
                <a:tc>
                  <a:txBody>
                    <a:bodyPr/>
                    <a:lstStyle/>
                    <a:p>
                      <a:pPr algn="ctr" fontAlgn="b"/>
                      <a:r>
                        <a:rPr lang="en-IN" sz="1100" u="none" strike="noStrike">
                          <a:effectLst/>
                        </a:rPr>
                        <a:t>Loan Amount (PV)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2,132.23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23365889"/>
                  </a:ext>
                </a:extLst>
              </a:tr>
              <a:tr h="464654">
                <a:tc>
                  <a:txBody>
                    <a:bodyPr/>
                    <a:lstStyle/>
                    <a:p>
                      <a:pPr algn="ctr" fontAlgn="b"/>
                      <a:r>
                        <a:rPr lang="en-IN" sz="1100" u="none" strike="noStrike">
                          <a:effectLst/>
                        </a:rPr>
                        <a:t>FV</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Principal paid between 2nd and 3rd months</a:t>
                      </a:r>
                      <a:endParaRPr lang="en-US" sz="11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95082680"/>
                  </a:ext>
                </a:extLst>
              </a:tr>
              <a:tr h="247302">
                <a:tc>
                  <a:txBody>
                    <a:bodyPr/>
                    <a:lstStyle/>
                    <a:p>
                      <a:pPr algn="ctr" fontAlgn="b"/>
                      <a:r>
                        <a:rPr lang="en-IN" sz="1100" u="none" strike="noStrike">
                          <a:effectLst/>
                        </a:rPr>
                        <a:t>Type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24352.30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6329828"/>
                  </a:ext>
                </a:extLst>
              </a:tr>
              <a:tr h="256715">
                <a:tc>
                  <a:txBody>
                    <a:bodyPr/>
                    <a:lstStyle/>
                    <a:p>
                      <a:pPr algn="ctr" fontAlgn="b"/>
                      <a:r>
                        <a:rPr lang="en-IN" sz="1100" u="none" strike="noStrike">
                          <a:effectLst/>
                        </a:rPr>
                        <a:t>EMI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13,242.27</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24,352.30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32163213"/>
                  </a:ext>
                </a:extLst>
              </a:tr>
            </a:tbl>
          </a:graphicData>
        </a:graphic>
      </p:graphicFrame>
      <p:sp>
        <p:nvSpPr>
          <p:cNvPr id="5" name="TextBox 4">
            <a:extLst>
              <a:ext uri="{FF2B5EF4-FFF2-40B4-BE49-F238E27FC236}">
                <a16:creationId xmlns:a16="http://schemas.microsoft.com/office/drawing/2014/main" id="{F5EF6AE8-7F2C-3819-AC23-FB11BA44C1B2}"/>
              </a:ext>
            </a:extLst>
          </p:cNvPr>
          <p:cNvSpPr txBox="1"/>
          <p:nvPr/>
        </p:nvSpPr>
        <p:spPr>
          <a:xfrm>
            <a:off x="539647" y="2533335"/>
            <a:ext cx="8869265"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interest part of your monthly payments, you can use the Excel IPMT function. The payment of principal part of your monthly payments, you can use the Excel PPMT function. </a:t>
            </a:r>
          </a:p>
          <a:p>
            <a:endParaRPr lang="en-IN" dirty="0"/>
          </a:p>
        </p:txBody>
      </p:sp>
    </p:spTree>
    <p:extLst>
      <p:ext uri="{BB962C8B-B14F-4D97-AF65-F5344CB8AC3E}">
        <p14:creationId xmlns:p14="http://schemas.microsoft.com/office/powerpoint/2010/main" val="3139521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F894CA6-2104-9667-5628-3BB375252102}"/>
              </a:ext>
            </a:extLst>
          </p:cNvPr>
          <p:cNvGraphicFramePr>
            <a:graphicFrameLocks noGrp="1"/>
          </p:cNvGraphicFramePr>
          <p:nvPr>
            <p:extLst>
              <p:ext uri="{D42A27DB-BD31-4B8C-83A1-F6EECF244321}">
                <p14:modId xmlns:p14="http://schemas.microsoft.com/office/powerpoint/2010/main" val="759607878"/>
              </p:ext>
            </p:extLst>
          </p:nvPr>
        </p:nvGraphicFramePr>
        <p:xfrm>
          <a:off x="529651" y="197189"/>
          <a:ext cx="3262859" cy="2231218"/>
        </p:xfrm>
        <a:graphic>
          <a:graphicData uri="http://schemas.openxmlformats.org/drawingml/2006/table">
            <a:tbl>
              <a:tblPr>
                <a:tableStyleId>{5C22544A-7EE6-4342-B048-85BDC9FD1C3A}</a:tableStyleId>
              </a:tblPr>
              <a:tblGrid>
                <a:gridCol w="1855351">
                  <a:extLst>
                    <a:ext uri="{9D8B030D-6E8A-4147-A177-3AD203B41FA5}">
                      <a16:colId xmlns:a16="http://schemas.microsoft.com/office/drawing/2014/main" val="2770594816"/>
                    </a:ext>
                  </a:extLst>
                </a:gridCol>
                <a:gridCol w="1407508">
                  <a:extLst>
                    <a:ext uri="{9D8B030D-6E8A-4147-A177-3AD203B41FA5}">
                      <a16:colId xmlns:a16="http://schemas.microsoft.com/office/drawing/2014/main" val="3568957"/>
                    </a:ext>
                  </a:extLst>
                </a:gridCol>
              </a:tblGrid>
              <a:tr h="396409">
                <a:tc gridSpan="2">
                  <a:txBody>
                    <a:bodyPr/>
                    <a:lstStyle/>
                    <a:p>
                      <a:pPr algn="ctr" fontAlgn="b"/>
                      <a:r>
                        <a:rPr lang="en-IN" sz="1100" u="none" strike="noStrike">
                          <a:effectLst/>
                        </a:rPr>
                        <a:t>Long Term Loan</a:t>
                      </a:r>
                      <a:endParaRPr lang="en-IN" sz="1100" b="0" i="0" u="none" strike="noStrike">
                        <a:solidFill>
                          <a:srgbClr val="FFFF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945431437"/>
                  </a:ext>
                </a:extLst>
              </a:tr>
              <a:tr h="377533">
                <a:tc>
                  <a:txBody>
                    <a:bodyPr/>
                    <a:lstStyle/>
                    <a:p>
                      <a:pPr algn="ctr" fontAlgn="b"/>
                      <a:r>
                        <a:rPr lang="en-IN" sz="1100" u="none" strike="noStrike" dirty="0">
                          <a:effectLst/>
                        </a:rPr>
                        <a:t>Loan Amount</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04823598"/>
                  </a:ext>
                </a:extLst>
              </a:tr>
              <a:tr h="683334">
                <a:tc>
                  <a:txBody>
                    <a:bodyPr/>
                    <a:lstStyle/>
                    <a:p>
                      <a:pPr algn="ctr" fontAlgn="b"/>
                      <a:r>
                        <a:rPr lang="en-IN" sz="1100" u="none" strike="noStrike">
                          <a:effectLst/>
                        </a:rPr>
                        <a:t>No.of monthly payment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15</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6509704"/>
                  </a:ext>
                </a:extLst>
              </a:tr>
              <a:tr h="377533">
                <a:tc>
                  <a:txBody>
                    <a:bodyPr/>
                    <a:lstStyle/>
                    <a:p>
                      <a:pPr algn="ctr" fontAlgn="b"/>
                      <a:r>
                        <a:rPr lang="en-IN" sz="1100" u="none" strike="noStrike">
                          <a:effectLst/>
                        </a:rPr>
                        <a:t>EMI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-12000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84855401"/>
                  </a:ext>
                </a:extLst>
              </a:tr>
              <a:tr h="396409">
                <a:tc>
                  <a:txBody>
                    <a:bodyPr/>
                    <a:lstStyle/>
                    <a:p>
                      <a:pPr algn="ctr" fontAlgn="b"/>
                      <a:r>
                        <a:rPr lang="en-IN" sz="1100" u="none" strike="noStrike">
                          <a:effectLst/>
                        </a:rPr>
                        <a:t>Interest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8%</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54888347"/>
                  </a:ext>
                </a:extLst>
              </a:tr>
            </a:tbl>
          </a:graphicData>
        </a:graphic>
      </p:graphicFrame>
      <p:graphicFrame>
        <p:nvGraphicFramePr>
          <p:cNvPr id="3" name="Table 2">
            <a:extLst>
              <a:ext uri="{FF2B5EF4-FFF2-40B4-BE49-F238E27FC236}">
                <a16:creationId xmlns:a16="http://schemas.microsoft.com/office/drawing/2014/main" id="{DEBE570F-121A-53DC-0007-831E1BCBCB91}"/>
              </a:ext>
            </a:extLst>
          </p:cNvPr>
          <p:cNvGraphicFramePr>
            <a:graphicFrameLocks noGrp="1"/>
          </p:cNvGraphicFramePr>
          <p:nvPr>
            <p:extLst>
              <p:ext uri="{D42A27DB-BD31-4B8C-83A1-F6EECF244321}">
                <p14:modId xmlns:p14="http://schemas.microsoft.com/office/powerpoint/2010/main" val="197721121"/>
              </p:ext>
            </p:extLst>
          </p:nvPr>
        </p:nvGraphicFramePr>
        <p:xfrm>
          <a:off x="4666936" y="204087"/>
          <a:ext cx="3412761" cy="2224318"/>
        </p:xfrm>
        <a:graphic>
          <a:graphicData uri="http://schemas.openxmlformats.org/drawingml/2006/table">
            <a:tbl>
              <a:tblPr>
                <a:tableStyleId>{5C22544A-7EE6-4342-B048-85BDC9FD1C3A}</a:tableStyleId>
              </a:tblPr>
              <a:tblGrid>
                <a:gridCol w="1940589">
                  <a:extLst>
                    <a:ext uri="{9D8B030D-6E8A-4147-A177-3AD203B41FA5}">
                      <a16:colId xmlns:a16="http://schemas.microsoft.com/office/drawing/2014/main" val="3345789851"/>
                    </a:ext>
                  </a:extLst>
                </a:gridCol>
                <a:gridCol w="1472172">
                  <a:extLst>
                    <a:ext uri="{9D8B030D-6E8A-4147-A177-3AD203B41FA5}">
                      <a16:colId xmlns:a16="http://schemas.microsoft.com/office/drawing/2014/main" val="3709697204"/>
                    </a:ext>
                  </a:extLst>
                </a:gridCol>
              </a:tblGrid>
              <a:tr h="386007">
                <a:tc gridSpan="2">
                  <a:txBody>
                    <a:bodyPr/>
                    <a:lstStyle/>
                    <a:p>
                      <a:pPr algn="ctr" fontAlgn="b"/>
                      <a:r>
                        <a:rPr lang="en-IN" sz="1200" u="none" strike="noStrike">
                          <a:effectLst/>
                        </a:rPr>
                        <a:t>Term Loan</a:t>
                      </a:r>
                      <a:endParaRPr lang="en-IN" sz="1200" b="1" i="0" u="none" strike="noStrike">
                        <a:solidFill>
                          <a:srgbClr val="FFFF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2586128853"/>
                  </a:ext>
                </a:extLst>
              </a:tr>
              <a:tr h="382185">
                <a:tc>
                  <a:txBody>
                    <a:bodyPr/>
                    <a:lstStyle/>
                    <a:p>
                      <a:pPr algn="ctr" fontAlgn="b"/>
                      <a:r>
                        <a:rPr lang="en-IN" sz="1100" u="none" strike="noStrike">
                          <a:effectLst/>
                        </a:rPr>
                        <a:t>Loan Amount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05193738"/>
                  </a:ext>
                </a:extLst>
              </a:tr>
              <a:tr h="382185">
                <a:tc>
                  <a:txBody>
                    <a:bodyPr/>
                    <a:lstStyle/>
                    <a:p>
                      <a:pPr algn="ctr" fontAlgn="b"/>
                      <a:r>
                        <a:rPr lang="en-IN" sz="1100" u="none" strike="noStrike">
                          <a:effectLst/>
                        </a:rPr>
                        <a:t>Interest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9759980"/>
                  </a:ext>
                </a:extLst>
              </a:tr>
              <a:tr h="382185">
                <a:tc>
                  <a:txBody>
                    <a:bodyPr/>
                    <a:lstStyle/>
                    <a:p>
                      <a:pPr algn="ctr" fontAlgn="b"/>
                      <a:r>
                        <a:rPr lang="en-IN" sz="1100" u="none" strike="noStrike">
                          <a:effectLst/>
                        </a:rPr>
                        <a:t>EMI</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-15000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903668713"/>
                  </a:ext>
                </a:extLst>
              </a:tr>
              <a:tr h="691756">
                <a:tc>
                  <a:txBody>
                    <a:bodyPr/>
                    <a:lstStyle/>
                    <a:p>
                      <a:pPr algn="ctr" fontAlgn="b"/>
                      <a:r>
                        <a:rPr lang="en-IN" sz="1100" u="none" strike="noStrike">
                          <a:effectLst/>
                        </a:rPr>
                        <a:t>No.of monthly payment</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12</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48842743"/>
                  </a:ext>
                </a:extLst>
              </a:tr>
            </a:tbl>
          </a:graphicData>
        </a:graphic>
      </p:graphicFrame>
      <p:sp>
        <p:nvSpPr>
          <p:cNvPr id="4" name="TextBox 3">
            <a:extLst>
              <a:ext uri="{FF2B5EF4-FFF2-40B4-BE49-F238E27FC236}">
                <a16:creationId xmlns:a16="http://schemas.microsoft.com/office/drawing/2014/main" id="{53A3C19F-699E-FF47-3434-0156F62BE512}"/>
              </a:ext>
            </a:extLst>
          </p:cNvPr>
          <p:cNvSpPr txBox="1"/>
          <p:nvPr/>
        </p:nvSpPr>
        <p:spPr>
          <a:xfrm>
            <a:off x="529651" y="2608289"/>
            <a:ext cx="8764251" cy="2862322"/>
          </a:xfrm>
          <a:prstGeom prst="rect">
            <a:avLst/>
          </a:prstGeom>
          <a:noFill/>
        </p:spPr>
        <p:txBody>
          <a:bodyPr wrap="square" rtlCol="0">
            <a:spAutoFit/>
          </a:bodyPr>
          <a:lstStyle/>
          <a:p>
            <a:r>
              <a:rPr lang="en-US" b="1" dirty="0"/>
              <a:t>Long Term Loan</a:t>
            </a:r>
          </a:p>
          <a:p>
            <a:endParaRPr lang="en-US" dirty="0"/>
          </a:p>
          <a:p>
            <a:r>
              <a:rPr lang="en-US" dirty="0">
                <a:solidFill>
                  <a:srgbClr val="000000"/>
                </a:solidFill>
                <a:latin typeface="Times New Roman" panose="02020603050405020304" pitchFamily="18" charset="0"/>
              </a:rPr>
              <a:t>Interest rate with the Excel RATE function −</a:t>
            </a:r>
          </a:p>
          <a:p>
            <a:r>
              <a:rPr lang="en-US" b="1" dirty="0">
                <a:solidFill>
                  <a:srgbClr val="000000"/>
                </a:solidFill>
                <a:latin typeface="Times New Roman" panose="02020603050405020304" pitchFamily="18" charset="0"/>
              </a:rPr>
              <a:t>RATE </a:t>
            </a:r>
            <a:r>
              <a:rPr lang="en-US" dirty="0">
                <a:solidFill>
                  <a:srgbClr val="000000"/>
                </a:solidFill>
                <a:latin typeface="Times New Roman" panose="02020603050405020304" pitchFamily="18" charset="0"/>
              </a:rPr>
              <a:t>=RATE(</a:t>
            </a:r>
            <a:r>
              <a:rPr lang="en-US" dirty="0" err="1">
                <a:solidFill>
                  <a:srgbClr val="000000"/>
                </a:solidFill>
                <a:latin typeface="Times New Roman" panose="02020603050405020304" pitchFamily="18" charset="0"/>
              </a:rPr>
              <a:t>nper</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pmt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 [guess])</a:t>
            </a:r>
          </a:p>
          <a:p>
            <a:endParaRPr lang="en-US" dirty="0">
              <a:solidFill>
                <a:srgbClr val="000000"/>
              </a:solidFill>
              <a:latin typeface="Times New Roman" panose="02020603050405020304" pitchFamily="18" charset="0"/>
            </a:endParaRPr>
          </a:p>
          <a:p>
            <a:r>
              <a:rPr lang="en-US" b="1" dirty="0">
                <a:solidFill>
                  <a:srgbClr val="000000"/>
                </a:solidFill>
                <a:latin typeface="Times New Roman" panose="02020603050405020304" pitchFamily="18" charset="0"/>
              </a:rPr>
              <a:t>Calculating Term of Loan</a:t>
            </a:r>
          </a:p>
          <a:p>
            <a:endParaRPr lang="en-US" b="1" dirty="0">
              <a:solidFill>
                <a:srgbClr val="000000"/>
              </a:solidFill>
              <a:latin typeface="Times New Roman" panose="02020603050405020304" pitchFamily="18" charset="0"/>
            </a:endParaRPr>
          </a:p>
          <a:p>
            <a:r>
              <a:rPr lang="en-US" dirty="0">
                <a:solidFill>
                  <a:srgbClr val="000000"/>
                </a:solidFill>
                <a:latin typeface="Times New Roman" panose="02020603050405020304" pitchFamily="18" charset="0"/>
              </a:rPr>
              <a:t>To determine the number of payments required to clear a loan:</a:t>
            </a:r>
          </a:p>
          <a:p>
            <a:r>
              <a:rPr lang="en-US" b="1" dirty="0">
                <a:solidFill>
                  <a:srgbClr val="000000"/>
                </a:solidFill>
                <a:latin typeface="Times New Roman" panose="02020603050405020304" pitchFamily="18" charset="0"/>
              </a:rPr>
              <a:t>Excel Function: NPER </a:t>
            </a:r>
            <a:r>
              <a:rPr lang="en-US" dirty="0">
                <a:solidFill>
                  <a:srgbClr val="000000"/>
                </a:solidFill>
                <a:latin typeface="Times New Roman" panose="02020603050405020304" pitchFamily="18" charset="0"/>
              </a:rPr>
              <a:t>=NPER(rate, </a:t>
            </a:r>
            <a:r>
              <a:rPr lang="en-US" dirty="0" err="1">
                <a:solidFill>
                  <a:srgbClr val="000000"/>
                </a:solidFill>
                <a:latin typeface="Times New Roman" panose="02020603050405020304" pitchFamily="18" charset="0"/>
              </a:rPr>
              <a:t>pmt</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pv</a:t>
            </a:r>
            <a:r>
              <a:rPr lang="en-US" dirty="0">
                <a:solidFill>
                  <a:srgbClr val="000000"/>
                </a:solidFill>
                <a:latin typeface="Times New Roman" panose="02020603050405020304" pitchFamily="18" charset="0"/>
              </a:rPr>
              <a:t>, [</a:t>
            </a:r>
            <a:r>
              <a:rPr lang="en-US" dirty="0" err="1">
                <a:solidFill>
                  <a:srgbClr val="000000"/>
                </a:solidFill>
                <a:latin typeface="Times New Roman" panose="02020603050405020304" pitchFamily="18" charset="0"/>
              </a:rPr>
              <a:t>fv</a:t>
            </a:r>
            <a:r>
              <a:rPr lang="en-US" dirty="0">
                <a:solidFill>
                  <a:srgbClr val="000000"/>
                </a:solidFill>
                <a:latin typeface="Times New Roman" panose="02020603050405020304" pitchFamily="18" charset="0"/>
              </a:rPr>
              <a:t>], [type]) </a:t>
            </a:r>
            <a:endParaRPr lang="en-US" dirty="0"/>
          </a:p>
          <a:p>
            <a:endParaRPr lang="en-IN" dirty="0"/>
          </a:p>
        </p:txBody>
      </p:sp>
    </p:spTree>
    <p:extLst>
      <p:ext uri="{BB962C8B-B14F-4D97-AF65-F5344CB8AC3E}">
        <p14:creationId xmlns:p14="http://schemas.microsoft.com/office/powerpoint/2010/main" val="4103985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D3A24-D6AD-55FB-8B4F-A34D7848BC41}"/>
              </a:ext>
            </a:extLst>
          </p:cNvPr>
          <p:cNvSpPr>
            <a:spLocks noGrp="1"/>
          </p:cNvSpPr>
          <p:nvPr>
            <p:ph type="title"/>
          </p:nvPr>
        </p:nvSpPr>
        <p:spPr>
          <a:xfrm>
            <a:off x="677334" y="159895"/>
            <a:ext cx="8596668" cy="529652"/>
          </a:xfrm>
        </p:spPr>
        <p:txBody>
          <a:bodyPr>
            <a:normAutofit fontScale="90000"/>
          </a:bodyPr>
          <a:lstStyle/>
          <a:p>
            <a:r>
              <a:rPr lang="en-US" dirty="0"/>
              <a:t>Investment Decision</a:t>
            </a:r>
            <a:endParaRPr lang="en-IN" dirty="0"/>
          </a:p>
        </p:txBody>
      </p:sp>
      <p:graphicFrame>
        <p:nvGraphicFramePr>
          <p:cNvPr id="4" name="Content Placeholder 3">
            <a:extLst>
              <a:ext uri="{FF2B5EF4-FFF2-40B4-BE49-F238E27FC236}">
                <a16:creationId xmlns:a16="http://schemas.microsoft.com/office/drawing/2014/main" id="{5F07E361-F9EC-BA16-8157-4DC2541DABB5}"/>
              </a:ext>
            </a:extLst>
          </p:cNvPr>
          <p:cNvGraphicFramePr>
            <a:graphicFrameLocks noGrp="1"/>
          </p:cNvGraphicFramePr>
          <p:nvPr>
            <p:ph idx="1"/>
            <p:extLst>
              <p:ext uri="{D42A27DB-BD31-4B8C-83A1-F6EECF244321}">
                <p14:modId xmlns:p14="http://schemas.microsoft.com/office/powerpoint/2010/main" val="1799060516"/>
              </p:ext>
            </p:extLst>
          </p:nvPr>
        </p:nvGraphicFramePr>
        <p:xfrm>
          <a:off x="677333" y="689547"/>
          <a:ext cx="6952659" cy="2286000"/>
        </p:xfrm>
        <a:graphic>
          <a:graphicData uri="http://schemas.openxmlformats.org/drawingml/2006/table">
            <a:tbl>
              <a:tblPr>
                <a:tableStyleId>{5C22544A-7EE6-4342-B048-85BDC9FD1C3A}</a:tableStyleId>
              </a:tblPr>
              <a:tblGrid>
                <a:gridCol w="2814633">
                  <a:extLst>
                    <a:ext uri="{9D8B030D-6E8A-4147-A177-3AD203B41FA5}">
                      <a16:colId xmlns:a16="http://schemas.microsoft.com/office/drawing/2014/main" val="882863434"/>
                    </a:ext>
                  </a:extLst>
                </a:gridCol>
                <a:gridCol w="2143252">
                  <a:extLst>
                    <a:ext uri="{9D8B030D-6E8A-4147-A177-3AD203B41FA5}">
                      <a16:colId xmlns:a16="http://schemas.microsoft.com/office/drawing/2014/main" val="2393832763"/>
                    </a:ext>
                  </a:extLst>
                </a:gridCol>
                <a:gridCol w="1994774">
                  <a:extLst>
                    <a:ext uri="{9D8B030D-6E8A-4147-A177-3AD203B41FA5}">
                      <a16:colId xmlns:a16="http://schemas.microsoft.com/office/drawing/2014/main" val="2335338456"/>
                    </a:ext>
                  </a:extLst>
                </a:gridCol>
              </a:tblGrid>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25205685"/>
                  </a:ext>
                </a:extLst>
              </a:tr>
              <a:tr h="190500">
                <a:tc>
                  <a:txBody>
                    <a:bodyPr/>
                    <a:lstStyle/>
                    <a:p>
                      <a:pPr algn="ctr" fontAlgn="b"/>
                      <a:r>
                        <a:rPr lang="en-IN" sz="1100" u="none" strike="noStrike">
                          <a:effectLst/>
                        </a:rPr>
                        <a:t>Interest Rate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0.2</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07872505"/>
                  </a:ext>
                </a:extLst>
              </a:tr>
              <a:tr h="190500">
                <a:tc>
                  <a:txBody>
                    <a:bodyPr/>
                    <a:lstStyle/>
                    <a:p>
                      <a:pPr algn="ctr" fontAlgn="b"/>
                      <a:r>
                        <a:rPr lang="en-IN" sz="1100" u="none" strike="noStrike">
                          <a:effectLst/>
                        </a:rPr>
                        <a:t> </a:t>
                      </a:r>
                      <a:endParaRPr lang="en-IN" sz="1100" b="0" i="0" u="none" strike="noStrike">
                        <a:solidFill>
                          <a:srgbClr val="000000"/>
                        </a:solidFill>
                        <a:effectLst/>
                        <a:latin typeface="Calibri" panose="020F0502020204030204" pitchFamily="34" charset="0"/>
                      </a:endParaRPr>
                    </a:p>
                  </a:txBody>
                  <a:tcPr marL="9525" marR="9525" marT="9525" marB="0" anchor="b"/>
                </a:tc>
                <a:tc gridSpan="2">
                  <a:txBody>
                    <a:bodyPr/>
                    <a:lstStyle/>
                    <a:p>
                      <a:pPr algn="ctr" fontAlgn="b"/>
                      <a:r>
                        <a:rPr lang="en-IN" sz="1100" u="none" strike="noStrike">
                          <a:effectLst/>
                        </a:rPr>
                        <a:t>Cash Flow</a:t>
                      </a:r>
                      <a:endParaRPr lang="en-IN" sz="1100" b="1"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IN"/>
                    </a:p>
                  </a:txBody>
                  <a:tcPr/>
                </a:tc>
                <a:extLst>
                  <a:ext uri="{0D108BD9-81ED-4DB2-BD59-A6C34878D82A}">
                    <a16:rowId xmlns:a16="http://schemas.microsoft.com/office/drawing/2014/main" val="3471557931"/>
                  </a:ext>
                </a:extLst>
              </a:tr>
              <a:tr h="190500">
                <a:tc>
                  <a:txBody>
                    <a:bodyPr/>
                    <a:lstStyle/>
                    <a:p>
                      <a:pPr algn="ctr" fontAlgn="b"/>
                      <a:r>
                        <a:rPr lang="en-IN" sz="1100" u="none" strike="noStrike">
                          <a:effectLst/>
                        </a:rPr>
                        <a:t>Time</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Investement 1</a:t>
                      </a:r>
                      <a:endParaRPr lang="en-IN" sz="1100" b="1" i="0" u="none" strike="noStrike">
                        <a:solidFill>
                          <a:srgbClr val="FFFF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Investement 2</a:t>
                      </a:r>
                      <a:endParaRPr lang="en-IN" sz="1100" b="1" i="0" u="none" strike="noStrike">
                        <a:solidFill>
                          <a:srgbClr val="FFFF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04063975"/>
                  </a:ext>
                </a:extLst>
              </a:tr>
              <a:tr h="190500">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-10000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54324466"/>
                  </a:ext>
                </a:extLst>
              </a:tr>
              <a:tr h="190500">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25000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20000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50850115"/>
                  </a:ext>
                </a:extLst>
              </a:tr>
              <a:tr h="190500">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44218741"/>
                  </a:ext>
                </a:extLst>
              </a:tr>
              <a:tr h="190500">
                <a:tc>
                  <a:txBody>
                    <a:bodyPr/>
                    <a:lstStyle/>
                    <a:p>
                      <a:pPr algn="ctr" fontAlgn="b"/>
                      <a:r>
                        <a:rPr lang="en-IN" sz="1100" u="none" strike="noStrike">
                          <a:effectLst/>
                        </a:rPr>
                        <a:t>Total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8000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7000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4429504"/>
                  </a:ext>
                </a:extLst>
              </a:tr>
              <a:tr h="190500">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13765822"/>
                  </a:ext>
                </a:extLst>
              </a:tr>
              <a:tr h="190500">
                <a:tc>
                  <a:txBody>
                    <a:bodyPr/>
                    <a:lstStyle/>
                    <a:p>
                      <a:pPr algn="ctr" fontAlgn="b"/>
                      <a:r>
                        <a:rPr lang="en-IN" sz="1100" u="none" strike="noStrike">
                          <a:effectLst/>
                        </a:rPr>
                        <a:t>NPV (End Year)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4,976.85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5,092.59</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824290223"/>
                  </a:ext>
                </a:extLst>
              </a:tr>
              <a:tr h="190500">
                <a:tc>
                  <a:txBody>
                    <a:bodyPr/>
                    <a:lstStyle/>
                    <a:p>
                      <a:pPr algn="ctr" fontAlgn="b"/>
                      <a:r>
                        <a:rPr lang="en-IN" sz="1100" u="none" strike="noStrike">
                          <a:effectLst/>
                        </a:rPr>
                        <a:t>NPV (Beginning Year)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5972.22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6111.11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63964384"/>
                  </a:ext>
                </a:extLst>
              </a:tr>
              <a:tr h="190500">
                <a:tc>
                  <a:txBody>
                    <a:bodyPr/>
                    <a:lstStyle/>
                    <a:p>
                      <a:pPr algn="ctr" fontAlgn="b"/>
                      <a:r>
                        <a:rPr lang="en-IN" sz="1100" u="none" strike="noStrike">
                          <a:effectLst/>
                        </a:rPr>
                        <a:t>NPV (Middle Year)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 5,451.87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dirty="0">
                          <a:effectLst/>
                        </a:rPr>
                        <a:t>₹ 5,578.66</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6225545"/>
                  </a:ext>
                </a:extLst>
              </a:tr>
            </a:tbl>
          </a:graphicData>
        </a:graphic>
      </p:graphicFrame>
      <p:sp>
        <p:nvSpPr>
          <p:cNvPr id="5" name="TextBox 4">
            <a:extLst>
              <a:ext uri="{FF2B5EF4-FFF2-40B4-BE49-F238E27FC236}">
                <a16:creationId xmlns:a16="http://schemas.microsoft.com/office/drawing/2014/main" id="{E774FFCD-7236-F9E0-1452-D0829D060599}"/>
              </a:ext>
            </a:extLst>
          </p:cNvPr>
          <p:cNvSpPr txBox="1"/>
          <p:nvPr/>
        </p:nvSpPr>
        <p:spPr>
          <a:xfrm>
            <a:off x="677333" y="3162925"/>
            <a:ext cx="8451677" cy="2308324"/>
          </a:xfrm>
          <a:prstGeom prst="rect">
            <a:avLst/>
          </a:prstGeom>
          <a:noFill/>
        </p:spPr>
        <p:txBody>
          <a:bodyPr wrap="square" rtlCol="0">
            <a:spAutoFit/>
          </a:bodyPr>
          <a:lstStyle/>
          <a:p>
            <a:r>
              <a:rPr lang="en-US" dirty="0">
                <a:solidFill>
                  <a:srgbClr val="000000"/>
                </a:solidFill>
                <a:latin typeface="Times New Roman" panose="02020603050405020304" pitchFamily="18" charset="0"/>
              </a:rPr>
              <a:t>You can use the NPV function to calculate the returns. The cash flows can occur At the end of every year. At the beginning of every year. In the middle of every year. NPV function assumes that the cash flows are at the end of the year. </a:t>
            </a:r>
            <a:endParaRPr lang="en-US" dirty="0"/>
          </a:p>
          <a:p>
            <a:endParaRPr lang="en-US" dirty="0">
              <a:latin typeface="Times New Roman" panose="02020603050405020304" pitchFamily="18" charset="0"/>
              <a:cs typeface="Times New Roman" panose="02020603050405020304" pitchFamily="18" charset="0"/>
            </a:endParaRPr>
          </a:p>
          <a:p>
            <a:r>
              <a:rPr lang="en-US" dirty="0">
                <a:solidFill>
                  <a:srgbClr val="000000"/>
                </a:solidFill>
                <a:latin typeface="Times New Roman" panose="02020603050405020304" pitchFamily="18" charset="0"/>
              </a:rPr>
              <a:t>As per the above calculation it suggests NPV for Investment 2 is higher than that for Investment 1. Hence, Investment 2 should be the choice for investment. Investment 2 provides marginal higher returns.</a:t>
            </a:r>
            <a:endParaRPr lang="en-US" dirty="0"/>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15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132</TotalTime>
  <Words>2028</Words>
  <Application>Microsoft Office PowerPoint</Application>
  <PresentationFormat>Widescreen</PresentationFormat>
  <Paragraphs>351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Financial Analysis</vt:lpstr>
      <vt:lpstr>Key Financial Concepts and Functions</vt:lpstr>
      <vt:lpstr>PowerPoint Presentation</vt:lpstr>
      <vt:lpstr>PowerPoint Presentation</vt:lpstr>
      <vt:lpstr>                    Annuity</vt:lpstr>
      <vt:lpstr>               EMI Breakdown</vt:lpstr>
      <vt:lpstr>PowerPoint Presentation</vt:lpstr>
      <vt:lpstr>PowerPoint Presentation</vt:lpstr>
      <vt:lpstr>Investment Decision</vt:lpstr>
      <vt:lpstr>IRR- Single and Unique</vt:lpstr>
      <vt:lpstr>                       Multiple IRR</vt:lpstr>
      <vt:lpstr>                       XIRR and MIRR</vt:lpstr>
      <vt:lpstr>                       Example</vt:lpstr>
      <vt:lpstr>Key Insights and Takeaway</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Admin-1</dc:creator>
  <cp:lastModifiedBy>Admin-1</cp:lastModifiedBy>
  <cp:revision>1</cp:revision>
  <dcterms:created xsi:type="dcterms:W3CDTF">2025-07-03T12:29:54Z</dcterms:created>
  <dcterms:modified xsi:type="dcterms:W3CDTF">2025-07-03T14:41:54Z</dcterms:modified>
</cp:coreProperties>
</file>