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4" d="100"/>
          <a:sy n="64" d="100"/>
        </p:scale>
        <p:origin x="25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1\Desktop\New%20Folder\Coachx%20Training\Excel\Project-1(Depreciation-Calculator-Excel).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Admin-1\Desktop\New%20Folder\Coachx%20Training\Excel\Project-1(Depreciation-Calculator-Excel).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Admin-1\Desktop\New%20Folder\Coachx%20Training\Excel\Project-1(Depreciation-Calculator-Excel).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Admin-1\Desktop\New%20Folder\Coachx%20Training\Excel\Project-1(Depreciation-Calculator-Excel).xlsx"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1" i="0" u="none" strike="noStrike" kern="1200" cap="none" baseline="0">
              <a:solidFill>
                <a:schemeClr val="lt1">
                  <a:lumMod val="85000"/>
                </a:schemeClr>
              </a:solidFill>
              <a:latin typeface="+mn-lt"/>
              <a:ea typeface="+mn-ea"/>
              <a:cs typeface="+mn-cs"/>
            </a:defRPr>
          </a:pPr>
          <a:endParaRPr lang="en-US"/>
        </a:p>
      </c:txPr>
    </c:title>
    <c:autoTitleDeleted val="0"/>
    <c:plotArea>
      <c:layout/>
      <c:scatterChart>
        <c:scatterStyle val="lineMarker"/>
        <c:varyColors val="0"/>
        <c:ser>
          <c:idx val="0"/>
          <c:order val="0"/>
          <c:tx>
            <c:strRef>
              <c:f>'Depreciation Calculator'!$C$25</c:f>
              <c:strCache>
                <c:ptCount val="1"/>
                <c:pt idx="0">
                  <c:v>Year on Year Depreciation Amount</c:v>
                </c:pt>
              </c:strCache>
            </c:strRef>
          </c:tx>
          <c:spPr>
            <a:ln w="22225" cap="rnd">
              <a:solidFill>
                <a:schemeClr val="accent1"/>
              </a:solidFill>
            </a:ln>
            <a:effectLst>
              <a:glow rad="139700">
                <a:schemeClr val="accent1">
                  <a:satMod val="175000"/>
                  <a:alpha val="14000"/>
                </a:schemeClr>
              </a:glow>
            </a:effectLst>
          </c:spPr>
          <c:marker>
            <c:symbol val="circle"/>
            <c:size val="3"/>
            <c:spPr>
              <a:solidFill>
                <a:schemeClr val="accent1">
                  <a:lumMod val="60000"/>
                  <a:lumOff val="40000"/>
                </a:schemeClr>
              </a:solidFill>
              <a:ln>
                <a:noFill/>
              </a:ln>
              <a:effectLst>
                <a:glow rad="63500">
                  <a:schemeClr val="accent1">
                    <a:satMod val="175000"/>
                    <a:alpha val="25000"/>
                  </a:schemeClr>
                </a:glow>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75000"/>
                      </a:schemeClr>
                    </a:solidFill>
                    <a:latin typeface="+mn-lt"/>
                    <a:ea typeface="+mn-ea"/>
                    <a:cs typeface="+mn-cs"/>
                  </a:defRPr>
                </a:pPr>
                <a:endParaRPr lang="en-US"/>
              </a:p>
            </c:txPr>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a:solidFill>
                        <a:schemeClr val="lt1">
                          <a:lumMod val="50000"/>
                        </a:schemeClr>
                      </a:solidFill>
                      <a:round/>
                    </a:ln>
                    <a:effectLst/>
                  </c:spPr>
                </c15:leaderLines>
              </c:ext>
            </c:extLst>
          </c:dLbls>
          <c:xVal>
            <c:numRef>
              <c:f>'Depreciation Calculator'!$B$26:$B$35</c:f>
              <c:numCache>
                <c:formatCode>General</c:formatCode>
                <c:ptCount val="10"/>
                <c:pt idx="0">
                  <c:v>1</c:v>
                </c:pt>
                <c:pt idx="1">
                  <c:v>2</c:v>
                </c:pt>
                <c:pt idx="2">
                  <c:v>3</c:v>
                </c:pt>
                <c:pt idx="3">
                  <c:v>4</c:v>
                </c:pt>
                <c:pt idx="4">
                  <c:v>5</c:v>
                </c:pt>
                <c:pt idx="5">
                  <c:v>6</c:v>
                </c:pt>
                <c:pt idx="6">
                  <c:v>7</c:v>
                </c:pt>
                <c:pt idx="7">
                  <c:v>8</c:v>
                </c:pt>
                <c:pt idx="8">
                  <c:v>9</c:v>
                </c:pt>
                <c:pt idx="9">
                  <c:v>10</c:v>
                </c:pt>
              </c:numCache>
            </c:numRef>
          </c:xVal>
          <c:yVal>
            <c:numRef>
              <c:f>'Depreciation Calculator'!$C$26:$C$35</c:f>
              <c:numCache>
                <c:formatCode>[$$-409]#,##0.00</c:formatCode>
                <c:ptCount val="10"/>
                <c:pt idx="0">
                  <c:v>102835.88263785925</c:v>
                </c:pt>
                <c:pt idx="1">
                  <c:v>81685.445122044126</c:v>
                </c:pt>
                <c:pt idx="2">
                  <c:v>64885.05542646048</c:v>
                </c:pt>
                <c:pt idx="3">
                  <c:v>51540.031536887516</c:v>
                </c:pt>
                <c:pt idx="4">
                  <c:v>40939.70226832966</c:v>
                </c:pt>
                <c:pt idx="5">
                  <c:v>32519.561432939961</c:v>
                </c:pt>
                <c:pt idx="6">
                  <c:v>25831.205827035024</c:v>
                </c:pt>
                <c:pt idx="7">
                  <c:v>20518.456125388308</c:v>
                </c:pt>
                <c:pt idx="8">
                  <c:v>16298.389033347312</c:v>
                </c:pt>
                <c:pt idx="9">
                  <c:v>12946.27058970836</c:v>
                </c:pt>
              </c:numCache>
            </c:numRef>
          </c:yVal>
          <c:smooth val="0"/>
          <c:extLst>
            <c:ext xmlns:c16="http://schemas.microsoft.com/office/drawing/2014/chart" uri="{C3380CC4-5D6E-409C-BE32-E72D297353CC}">
              <c16:uniqueId val="{00000000-5F07-486B-90AE-ECE7F033F854}"/>
            </c:ext>
          </c:extLst>
        </c:ser>
        <c:dLbls>
          <c:showLegendKey val="0"/>
          <c:showVal val="1"/>
          <c:showCatName val="1"/>
          <c:showSerName val="0"/>
          <c:showPercent val="0"/>
          <c:showBubbleSize val="0"/>
        </c:dLbls>
        <c:axId val="228199568"/>
        <c:axId val="228195248"/>
      </c:scatterChart>
      <c:valAx>
        <c:axId val="228199568"/>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crossAx val="228195248"/>
        <c:crosses val="autoZero"/>
        <c:crossBetween val="midCat"/>
      </c:valAx>
      <c:valAx>
        <c:axId val="228195248"/>
        <c:scaling>
          <c:orientation val="minMax"/>
        </c:scaling>
        <c:delete val="1"/>
        <c:axPos val="l"/>
        <c:numFmt formatCode="[$$-409]#,##0.00" sourceLinked="1"/>
        <c:majorTickMark val="none"/>
        <c:minorTickMark val="none"/>
        <c:tickLblPos val="nextTo"/>
        <c:crossAx val="228199568"/>
        <c:crosses val="autoZero"/>
        <c:crossBetween val="midCat"/>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lt1">
                  <a:lumMod val="75000"/>
                </a:schemeClr>
              </a:solidFill>
              <a:latin typeface="+mn-lt"/>
              <a:ea typeface="+mn-ea"/>
              <a:cs typeface="+mn-cs"/>
            </a:defRPr>
          </a:pPr>
          <a:endParaRPr lang="en-US"/>
        </a:p>
      </c:txPr>
    </c:legend>
    <c:plotVisOnly val="1"/>
    <c:dispBlanksAs val="gap"/>
    <c:showDLblsOverMax val="0"/>
  </c:chart>
  <c:spPr>
    <a:solidFill>
      <a:schemeClr val="dk1">
        <a:lumMod val="75000"/>
        <a:lumOff val="25000"/>
      </a:schemeClr>
    </a:soli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6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lineChart>
        <c:grouping val="standard"/>
        <c:varyColors val="0"/>
        <c:ser>
          <c:idx val="0"/>
          <c:order val="0"/>
          <c:tx>
            <c:strRef>
              <c:f>'Depreciation Calculator'!$D$25</c:f>
              <c:strCache>
                <c:ptCount val="1"/>
                <c:pt idx="0">
                  <c:v>Book Value</c:v>
                </c:pt>
              </c:strCache>
            </c:strRef>
          </c:tx>
          <c:spPr>
            <a:ln w="34925" cap="rnd">
              <a:solidFill>
                <a:schemeClr val="accent1"/>
              </a:solidFill>
              <a:round/>
            </a:ln>
            <a:effectLst>
              <a:outerShdw blurRad="40000" dist="23000" dir="5400000" rotWithShape="0">
                <a:srgbClr val="000000">
                  <a:alpha val="35000"/>
                </a:srgbClr>
              </a:outerShdw>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lt1">
                        <a:lumMod val="8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lt1">
                          <a:lumMod val="95000"/>
                          <a:alpha val="54000"/>
                        </a:schemeClr>
                      </a:solidFill>
                    </a:ln>
                    <a:effectLst/>
                  </c:spPr>
                </c15:leaderLines>
              </c:ext>
            </c:extLst>
          </c:dLbls>
          <c:val>
            <c:numRef>
              <c:f>'Depreciation Calculator'!$D$26:$D$36</c:f>
              <c:numCache>
                <c:formatCode>[$$-409]#,##0.00</c:formatCode>
                <c:ptCount val="11"/>
                <c:pt idx="0">
                  <c:v>500000</c:v>
                </c:pt>
                <c:pt idx="1">
                  <c:v>397164.11736214074</c:v>
                </c:pt>
                <c:pt idx="2">
                  <c:v>315478.67224009661</c:v>
                </c:pt>
                <c:pt idx="3">
                  <c:v>250593.61681363612</c:v>
                </c:pt>
                <c:pt idx="4">
                  <c:v>199053.58527674861</c:v>
                </c:pt>
                <c:pt idx="5">
                  <c:v>158113.88300841895</c:v>
                </c:pt>
                <c:pt idx="6">
                  <c:v>125594.321575479</c:v>
                </c:pt>
                <c:pt idx="7">
                  <c:v>99763.115748443975</c:v>
                </c:pt>
                <c:pt idx="8">
                  <c:v>79244.659623055661</c:v>
                </c:pt>
                <c:pt idx="9">
                  <c:v>62946.270589708351</c:v>
                </c:pt>
                <c:pt idx="10">
                  <c:v>49999.999999999993</c:v>
                </c:pt>
              </c:numCache>
            </c:numRef>
          </c:val>
          <c:smooth val="0"/>
          <c:extLst>
            <c:ext xmlns:c16="http://schemas.microsoft.com/office/drawing/2014/chart" uri="{C3380CC4-5D6E-409C-BE32-E72D297353CC}">
              <c16:uniqueId val="{00000000-DE5D-456F-9616-0A1F27CB61ED}"/>
            </c:ext>
          </c:extLst>
        </c:ser>
        <c:dLbls>
          <c:dLblPos val="t"/>
          <c:showLegendKey val="0"/>
          <c:showVal val="1"/>
          <c:showCatName val="0"/>
          <c:showSerName val="0"/>
          <c:showPercent val="0"/>
          <c:showBubbleSize val="0"/>
        </c:dLbls>
        <c:upDownBars>
          <c:gapWidth val="150"/>
          <c:upBars>
            <c:spPr>
              <a:solidFill>
                <a:schemeClr val="lt1"/>
              </a:solidFill>
              <a:ln w="9525">
                <a:solidFill>
                  <a:schemeClr val="lt1">
                    <a:lumMod val="95000"/>
                    <a:alpha val="54000"/>
                  </a:schemeClr>
                </a:solidFill>
              </a:ln>
              <a:effectLst/>
            </c:spPr>
          </c:upBars>
          <c:downBars>
            <c:spPr>
              <a:solidFill>
                <a:schemeClr val="dk1">
                  <a:lumMod val="75000"/>
                  <a:lumOff val="25000"/>
                </a:schemeClr>
              </a:solidFill>
              <a:ln w="9525">
                <a:solidFill>
                  <a:schemeClr val="lt1">
                    <a:lumMod val="95000"/>
                    <a:alpha val="54000"/>
                  </a:schemeClr>
                </a:solidFill>
              </a:ln>
              <a:effectLst/>
            </c:spPr>
          </c:downBars>
        </c:upDownBars>
        <c:smooth val="0"/>
        <c:axId val="373640896"/>
        <c:axId val="373630816"/>
      </c:lineChart>
      <c:catAx>
        <c:axId val="373640896"/>
        <c:scaling>
          <c:orientation val="minMax"/>
        </c:scaling>
        <c:delete val="0"/>
        <c:axPos val="b"/>
        <c:numFmt formatCode="General" sourceLinked="1"/>
        <c:majorTickMark val="none"/>
        <c:minorTickMark val="none"/>
        <c:tickLblPos val="nextTo"/>
        <c:spPr>
          <a:noFill/>
          <a:ln w="9525" cap="flat" cmpd="sng" algn="ctr">
            <a:solidFill>
              <a:schemeClr val="lt1">
                <a:lumMod val="95000"/>
                <a:alpha val="10000"/>
              </a:schemeClr>
            </a:solidFill>
            <a:round/>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3630816"/>
        <c:crosses val="autoZero"/>
        <c:auto val="1"/>
        <c:lblAlgn val="ctr"/>
        <c:lblOffset val="100"/>
        <c:noMultiLvlLbl val="0"/>
      </c:catAx>
      <c:valAx>
        <c:axId val="373630816"/>
        <c:scaling>
          <c:orientation val="minMax"/>
        </c:scaling>
        <c:delete val="0"/>
        <c:axPos val="l"/>
        <c:majorGridlines>
          <c:spPr>
            <a:ln w="9525" cap="flat" cmpd="sng" algn="ctr">
              <a:solidFill>
                <a:schemeClr val="lt1">
                  <a:lumMod val="95000"/>
                  <a:alpha val="10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lt1">
                    <a:lumMod val="85000"/>
                  </a:schemeClr>
                </a:solidFill>
                <a:latin typeface="+mn-lt"/>
                <a:ea typeface="+mn-ea"/>
                <a:cs typeface="+mn-cs"/>
              </a:defRPr>
            </a:pPr>
            <a:endParaRPr lang="en-US"/>
          </a:p>
        </c:txPr>
        <c:crossAx val="373640896"/>
        <c:crosses val="autoZero"/>
        <c:crossBetween val="between"/>
      </c:valAx>
      <c:spPr>
        <a:noFill/>
        <a:ln>
          <a:noFill/>
        </a:ln>
        <a:effectLst/>
      </c:spPr>
    </c:plotArea>
    <c:plotVisOnly val="1"/>
    <c:dispBlanksAs val="gap"/>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dirty="0"/>
              <a:t>                                               Diminishing Method</a:t>
            </a:r>
          </a:p>
        </c:rich>
      </c:tx>
      <c:layout>
        <c:manualLayout>
          <c:xMode val="edge"/>
          <c:yMode val="edge"/>
          <c:x val="7.6436583227200482E-4"/>
          <c:y val="0"/>
        </c:manualLayout>
      </c:layout>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tx>
            <c:strRef>
              <c:f>'Depreciation Calculator'!$C$25</c:f>
              <c:strCache>
                <c:ptCount val="1"/>
                <c:pt idx="0">
                  <c:v>Year on Year Depreciation Amount</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38100" dist="25400" dir="5400000"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'Depreciation Calculator'!$B$26:$B$36</c:f>
              <c:numCache>
                <c:formatCode>General</c:formatCode>
                <c:ptCount val="11"/>
                <c:pt idx="0">
                  <c:v>1</c:v>
                </c:pt>
                <c:pt idx="1">
                  <c:v>2</c:v>
                </c:pt>
                <c:pt idx="2">
                  <c:v>3</c:v>
                </c:pt>
                <c:pt idx="3">
                  <c:v>4</c:v>
                </c:pt>
                <c:pt idx="4">
                  <c:v>5</c:v>
                </c:pt>
                <c:pt idx="5">
                  <c:v>6</c:v>
                </c:pt>
                <c:pt idx="6">
                  <c:v>7</c:v>
                </c:pt>
                <c:pt idx="7">
                  <c:v>8</c:v>
                </c:pt>
                <c:pt idx="8">
                  <c:v>9</c:v>
                </c:pt>
                <c:pt idx="9">
                  <c:v>10</c:v>
                </c:pt>
              </c:numCache>
            </c:numRef>
          </c:cat>
          <c:val>
            <c:numRef>
              <c:f>'Depreciation Calculator'!$C$26:$C$36</c:f>
              <c:numCache>
                <c:formatCode>[$$-409]#,##0.00</c:formatCode>
                <c:ptCount val="11"/>
                <c:pt idx="0">
                  <c:v>102835.88263785925</c:v>
                </c:pt>
                <c:pt idx="1">
                  <c:v>81685.445122044126</c:v>
                </c:pt>
                <c:pt idx="2">
                  <c:v>64885.05542646048</c:v>
                </c:pt>
                <c:pt idx="3">
                  <c:v>51540.031536887516</c:v>
                </c:pt>
                <c:pt idx="4">
                  <c:v>40939.70226832966</c:v>
                </c:pt>
                <c:pt idx="5">
                  <c:v>32519.561432939961</c:v>
                </c:pt>
                <c:pt idx="6">
                  <c:v>25831.205827035024</c:v>
                </c:pt>
                <c:pt idx="7">
                  <c:v>20518.456125388308</c:v>
                </c:pt>
                <c:pt idx="8">
                  <c:v>16298.389033347312</c:v>
                </c:pt>
                <c:pt idx="9">
                  <c:v>12946.27058970836</c:v>
                </c:pt>
                <c:pt idx="10">
                  <c:v>0</c:v>
                </c:pt>
              </c:numCache>
            </c:numRef>
          </c:val>
          <c:extLst>
            <c:ext xmlns:c16="http://schemas.microsoft.com/office/drawing/2014/chart" uri="{C3380CC4-5D6E-409C-BE32-E72D297353CC}">
              <c16:uniqueId val="{00000000-2C9F-4DD4-9702-77247BA2A74C}"/>
            </c:ext>
          </c:extLst>
        </c:ser>
        <c:ser>
          <c:idx val="1"/>
          <c:order val="1"/>
          <c:tx>
            <c:strRef>
              <c:f>'Depreciation Calculator'!$D$25</c:f>
              <c:strCache>
                <c:ptCount val="1"/>
                <c:pt idx="0">
                  <c:v>Book Value</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38100" dist="25400" dir="5400000"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'Depreciation Calculator'!$B$26:$B$36</c:f>
              <c:numCache>
                <c:formatCode>General</c:formatCode>
                <c:ptCount val="11"/>
                <c:pt idx="0">
                  <c:v>1</c:v>
                </c:pt>
                <c:pt idx="1">
                  <c:v>2</c:v>
                </c:pt>
                <c:pt idx="2">
                  <c:v>3</c:v>
                </c:pt>
                <c:pt idx="3">
                  <c:v>4</c:v>
                </c:pt>
                <c:pt idx="4">
                  <c:v>5</c:v>
                </c:pt>
                <c:pt idx="5">
                  <c:v>6</c:v>
                </c:pt>
                <c:pt idx="6">
                  <c:v>7</c:v>
                </c:pt>
                <c:pt idx="7">
                  <c:v>8</c:v>
                </c:pt>
                <c:pt idx="8">
                  <c:v>9</c:v>
                </c:pt>
                <c:pt idx="9">
                  <c:v>10</c:v>
                </c:pt>
              </c:numCache>
            </c:numRef>
          </c:cat>
          <c:val>
            <c:numRef>
              <c:f>'Depreciation Calculator'!$D$26:$D$36</c:f>
              <c:numCache>
                <c:formatCode>[$$-409]#,##0.00</c:formatCode>
                <c:ptCount val="11"/>
                <c:pt idx="0">
                  <c:v>500000</c:v>
                </c:pt>
                <c:pt idx="1">
                  <c:v>397164.11736214074</c:v>
                </c:pt>
                <c:pt idx="2">
                  <c:v>315478.67224009661</c:v>
                </c:pt>
                <c:pt idx="3">
                  <c:v>250593.61681363612</c:v>
                </c:pt>
                <c:pt idx="4">
                  <c:v>199053.58527674861</c:v>
                </c:pt>
                <c:pt idx="5">
                  <c:v>158113.88300841895</c:v>
                </c:pt>
                <c:pt idx="6">
                  <c:v>125594.321575479</c:v>
                </c:pt>
                <c:pt idx="7">
                  <c:v>99763.115748443975</c:v>
                </c:pt>
                <c:pt idx="8">
                  <c:v>79244.659623055661</c:v>
                </c:pt>
                <c:pt idx="9">
                  <c:v>62946.270589708351</c:v>
                </c:pt>
                <c:pt idx="10">
                  <c:v>49999.999999999993</c:v>
                </c:pt>
              </c:numCache>
            </c:numRef>
          </c:val>
          <c:extLst>
            <c:ext xmlns:c16="http://schemas.microsoft.com/office/drawing/2014/chart" uri="{C3380CC4-5D6E-409C-BE32-E72D297353CC}">
              <c16:uniqueId val="{00000001-2C9F-4DD4-9702-77247BA2A74C}"/>
            </c:ext>
          </c:extLst>
        </c:ser>
        <c:dLbls>
          <c:dLblPos val="outEnd"/>
          <c:showLegendKey val="0"/>
          <c:showVal val="1"/>
          <c:showCatName val="0"/>
          <c:showSerName val="0"/>
          <c:showPercent val="0"/>
          <c:showBubbleSize val="0"/>
        </c:dLbls>
        <c:gapWidth val="100"/>
        <c:overlap val="-24"/>
        <c:axId val="228186608"/>
        <c:axId val="228191408"/>
      </c:barChart>
      <c:catAx>
        <c:axId val="228186608"/>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228191408"/>
        <c:crosses val="autoZero"/>
        <c:auto val="1"/>
        <c:lblAlgn val="ctr"/>
        <c:lblOffset val="100"/>
        <c:noMultiLvlLbl val="0"/>
      </c:catAx>
      <c:valAx>
        <c:axId val="228191408"/>
        <c:scaling>
          <c:orientation val="minMax"/>
        </c:scaling>
        <c:delete val="0"/>
        <c:axPos val="l"/>
        <c:majorGridlines>
          <c:spPr>
            <a:ln w="6350" cap="flat" cmpd="sng" algn="ctr">
              <a:solidFill>
                <a:schemeClr val="tx2">
                  <a:lumMod val="15000"/>
                  <a:lumOff val="85000"/>
                </a:schemeClr>
              </a:solidFill>
              <a:round/>
            </a:ln>
            <a:effectLst/>
          </c:spPr>
        </c:majorGridlines>
        <c:numFmt formatCode="[$$-409]#,##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Arial" panose="020B0604020202020204" pitchFamily="34" charset="0"/>
                <a:ea typeface="+mn-ea"/>
                <a:cs typeface="Arial" panose="020B0604020202020204" pitchFamily="34" charset="0"/>
              </a:defRPr>
            </a:pPr>
            <a:endParaRPr lang="en-US"/>
          </a:p>
        </c:txPr>
        <c:crossAx val="22818660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r>
              <a:rPr lang="en-IN"/>
              <a:t>Straight line </a:t>
            </a:r>
          </a:p>
        </c:rich>
      </c:tx>
      <c:overlay val="0"/>
      <c:spPr>
        <a:noFill/>
        <a:ln>
          <a:noFill/>
        </a:ln>
        <a:effectLst/>
      </c:spPr>
      <c:txPr>
        <a:bodyPr rot="0" spcFirstLastPara="1" vertOverflow="ellipsis" vert="horz" wrap="square" anchor="ctr" anchorCtr="1"/>
        <a:lstStyle/>
        <a:p>
          <a:pPr>
            <a:defRPr sz="2128" b="1" i="0" u="none" strike="noStrike" kern="1200" baseline="0">
              <a:solidFill>
                <a:schemeClr val="tx2"/>
              </a:solidFill>
              <a:latin typeface="+mn-lt"/>
              <a:ea typeface="+mn-ea"/>
              <a:cs typeface="+mn-cs"/>
            </a:defRPr>
          </a:pPr>
          <a:endParaRPr lang="en-IN"/>
        </a:p>
      </c:txPr>
    </c:title>
    <c:autoTitleDeleted val="0"/>
    <c:plotArea>
      <c:layout/>
      <c:barChart>
        <c:barDir val="col"/>
        <c:grouping val="clustered"/>
        <c:varyColors val="0"/>
        <c:ser>
          <c:idx val="0"/>
          <c:order val="0"/>
          <c:tx>
            <c:strRef>
              <c:f>'Straight Line Method'!$B$3</c:f>
              <c:strCache>
                <c:ptCount val="1"/>
                <c:pt idx="0">
                  <c:v>Year On year Depreciation Amount</c:v>
                </c:pt>
              </c:strCache>
            </c:strRef>
          </c:tx>
          <c:spPr>
            <a:gradFill rotWithShape="1">
              <a:gsLst>
                <a:gs pos="0">
                  <a:schemeClr val="accent1">
                    <a:tint val="96000"/>
                    <a:lumMod val="104000"/>
                  </a:schemeClr>
                </a:gs>
                <a:gs pos="100000">
                  <a:schemeClr val="accent1">
                    <a:shade val="98000"/>
                    <a:lumMod val="94000"/>
                  </a:schemeClr>
                </a:gs>
              </a:gsLst>
              <a:lin ang="5400000" scaled="0"/>
            </a:gradFill>
            <a:ln>
              <a:noFill/>
            </a:ln>
            <a:effectLst>
              <a:outerShdw blurRad="38100" dist="25400" dir="5400000"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'Straight Line Method'!$A$4:$A$14</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'Straight Line Method'!$B$4:$B$14</c:f>
              <c:numCache>
                <c:formatCode>General</c:formatCode>
                <c:ptCount val="11"/>
                <c:pt idx="0">
                  <c:v>45000</c:v>
                </c:pt>
                <c:pt idx="1">
                  <c:v>45000</c:v>
                </c:pt>
                <c:pt idx="2">
                  <c:v>45000</c:v>
                </c:pt>
                <c:pt idx="3">
                  <c:v>45000</c:v>
                </c:pt>
                <c:pt idx="4">
                  <c:v>45000</c:v>
                </c:pt>
                <c:pt idx="5">
                  <c:v>45000</c:v>
                </c:pt>
                <c:pt idx="6">
                  <c:v>45000</c:v>
                </c:pt>
                <c:pt idx="7">
                  <c:v>45000</c:v>
                </c:pt>
                <c:pt idx="8">
                  <c:v>45000</c:v>
                </c:pt>
                <c:pt idx="9">
                  <c:v>45000</c:v>
                </c:pt>
                <c:pt idx="10">
                  <c:v>0</c:v>
                </c:pt>
              </c:numCache>
            </c:numRef>
          </c:val>
          <c:extLst>
            <c:ext xmlns:c16="http://schemas.microsoft.com/office/drawing/2014/chart" uri="{C3380CC4-5D6E-409C-BE32-E72D297353CC}">
              <c16:uniqueId val="{00000000-D3E6-4878-9E9C-4F806ED78185}"/>
            </c:ext>
          </c:extLst>
        </c:ser>
        <c:ser>
          <c:idx val="1"/>
          <c:order val="1"/>
          <c:tx>
            <c:strRef>
              <c:f>'Straight Line Method'!$C$3</c:f>
              <c:strCache>
                <c:ptCount val="1"/>
                <c:pt idx="0">
                  <c:v>Book Value</c:v>
                </c:pt>
              </c:strCache>
            </c:strRef>
          </c:tx>
          <c:spPr>
            <a:gradFill rotWithShape="1">
              <a:gsLst>
                <a:gs pos="0">
                  <a:schemeClr val="accent2">
                    <a:tint val="96000"/>
                    <a:lumMod val="104000"/>
                  </a:schemeClr>
                </a:gs>
                <a:gs pos="100000">
                  <a:schemeClr val="accent2">
                    <a:shade val="98000"/>
                    <a:lumMod val="94000"/>
                  </a:schemeClr>
                </a:gs>
              </a:gsLst>
              <a:lin ang="5400000" scaled="0"/>
            </a:gradFill>
            <a:ln>
              <a:noFill/>
            </a:ln>
            <a:effectLst>
              <a:outerShdw blurRad="38100" dist="25400" dir="5400000" rotWithShape="0">
                <a:srgbClr val="000000">
                  <a:alpha val="25000"/>
                </a:srgb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numRef>
              <c:f>'Straight Line Method'!$A$4:$A$14</c:f>
              <c:numCache>
                <c:formatCode>General</c:formatCode>
                <c:ptCount val="11"/>
                <c:pt idx="0">
                  <c:v>1</c:v>
                </c:pt>
                <c:pt idx="1">
                  <c:v>2</c:v>
                </c:pt>
                <c:pt idx="2">
                  <c:v>3</c:v>
                </c:pt>
                <c:pt idx="3">
                  <c:v>4</c:v>
                </c:pt>
                <c:pt idx="4">
                  <c:v>5</c:v>
                </c:pt>
                <c:pt idx="5">
                  <c:v>6</c:v>
                </c:pt>
                <c:pt idx="6">
                  <c:v>7</c:v>
                </c:pt>
                <c:pt idx="7">
                  <c:v>8</c:v>
                </c:pt>
                <c:pt idx="8">
                  <c:v>9</c:v>
                </c:pt>
                <c:pt idx="9">
                  <c:v>10</c:v>
                </c:pt>
                <c:pt idx="10">
                  <c:v>11</c:v>
                </c:pt>
              </c:numCache>
            </c:numRef>
          </c:cat>
          <c:val>
            <c:numRef>
              <c:f>'Straight Line Method'!$C$4:$C$14</c:f>
              <c:numCache>
                <c:formatCode>General</c:formatCode>
                <c:ptCount val="11"/>
                <c:pt idx="0">
                  <c:v>500000</c:v>
                </c:pt>
                <c:pt idx="1">
                  <c:v>455000</c:v>
                </c:pt>
                <c:pt idx="2">
                  <c:v>410000</c:v>
                </c:pt>
                <c:pt idx="3">
                  <c:v>365000</c:v>
                </c:pt>
                <c:pt idx="4">
                  <c:v>320000</c:v>
                </c:pt>
                <c:pt idx="5">
                  <c:v>275000</c:v>
                </c:pt>
                <c:pt idx="6">
                  <c:v>230000</c:v>
                </c:pt>
                <c:pt idx="7">
                  <c:v>185000</c:v>
                </c:pt>
                <c:pt idx="8">
                  <c:v>140000</c:v>
                </c:pt>
                <c:pt idx="9">
                  <c:v>95000</c:v>
                </c:pt>
                <c:pt idx="10">
                  <c:v>50000</c:v>
                </c:pt>
              </c:numCache>
            </c:numRef>
          </c:val>
          <c:extLst>
            <c:ext xmlns:c16="http://schemas.microsoft.com/office/drawing/2014/chart" uri="{C3380CC4-5D6E-409C-BE32-E72D297353CC}">
              <c16:uniqueId val="{00000001-D3E6-4878-9E9C-4F806ED78185}"/>
            </c:ext>
          </c:extLst>
        </c:ser>
        <c:dLbls>
          <c:dLblPos val="outEnd"/>
          <c:showLegendKey val="0"/>
          <c:showVal val="1"/>
          <c:showCatName val="0"/>
          <c:showSerName val="0"/>
          <c:showPercent val="0"/>
          <c:showBubbleSize val="0"/>
        </c:dLbls>
        <c:gapWidth val="100"/>
        <c:overlap val="-24"/>
        <c:axId val="373630336"/>
        <c:axId val="373638496"/>
      </c:barChart>
      <c:catAx>
        <c:axId val="373630336"/>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73638496"/>
        <c:crosses val="autoZero"/>
        <c:auto val="1"/>
        <c:lblAlgn val="ctr"/>
        <c:lblOffset val="100"/>
        <c:noMultiLvlLbl val="0"/>
      </c:catAx>
      <c:valAx>
        <c:axId val="373638496"/>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crossAx val="373630336"/>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2"/>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5">
  <cs:axisTitle>
    <cs:lnRef idx="0"/>
    <cs:fillRef idx="0"/>
    <cs:effectRef idx="0"/>
    <cs:fontRef idx="minor">
      <a:schemeClr val="lt1">
        <a:lumMod val="75000"/>
      </a:schemeClr>
    </cs:fontRef>
    <cs:defRPr sz="900" b="1" kern="1200"/>
  </cs:axisTitle>
  <cs:categoryAxis>
    <cs:lnRef idx="0"/>
    <cs:fillRef idx="0"/>
    <cs:effectRef idx="0"/>
    <cs:fontRef idx="minor">
      <a:schemeClr val="lt1">
        <a:lumMod val="75000"/>
      </a:schemeClr>
    </cs:fontRef>
    <cs:defRPr sz="900" kern="1200"/>
  </cs:categoryAxis>
  <cs:chartArea>
    <cs:lnRef idx="0"/>
    <cs:fillRef idx="0"/>
    <cs:effectRef idx="0"/>
    <cs:fontRef idx="minor">
      <a:schemeClr val="dk1"/>
    </cs:fontRef>
    <cs:spPr>
      <a:solidFill>
        <a:schemeClr val="dk1">
          <a:lumMod val="75000"/>
          <a:lumOff val="25000"/>
        </a:schemeClr>
      </a:solidFill>
      <a:ln w="9525" cap="flat" cmpd="sng" algn="ctr">
        <a:solidFill>
          <a:schemeClr val="dk1">
            <a:lumMod val="15000"/>
            <a:lumOff val="85000"/>
          </a:schemeClr>
        </a:solidFill>
        <a:round/>
      </a:ln>
    </cs:spPr>
    <cs:defRPr sz="900" kern="1200"/>
  </cs:chartArea>
  <cs:dataLabel>
    <cs:lnRef idx="0"/>
    <cs:fillRef idx="0"/>
    <cs:effectRef idx="0"/>
    <cs:fontRef idx="minor">
      <a:schemeClr val="lt1">
        <a:lumMod val="75000"/>
      </a:schemeClr>
    </cs:fontRef>
    <cs:defRPr sz="900" kern="1200"/>
  </cs:dataLabel>
  <cs:dataLabelCallout>
    <cs:lnRef idx="0"/>
    <cs:fillRef idx="0"/>
    <cs:effectRef idx="0"/>
    <cs:fontRef idx="minor">
      <a:schemeClr val="lt1">
        <a:lumMod val="15000"/>
        <a:lumOff val="85000"/>
      </a:schemeClr>
    </cs:fontRef>
    <cs:spPr>
      <a:solidFill>
        <a:schemeClr val="dk1">
          <a:lumMod val="65000"/>
          <a:lumOff val="35000"/>
        </a:schemeClr>
      </a:solidFill>
    </cs:spPr>
    <cs:defRPr sz="900" kern="1200"/>
    <cs:bodyPr rot="0" spcFirstLastPara="1" vertOverflow="clip" horzOverflow="clip" vert="horz" wrap="square" lIns="36576" tIns="18288" rIns="36576" bIns="18288" anchor="ctr" anchorCtr="1">
      <a:spAutoFit/>
    </cs:bodyPr>
  </cs:dataLabelCallout>
  <cs:dataPoint>
    <cs:lnRef idx="0">
      <cs:styleClr val="auto"/>
    </cs:lnRef>
    <cs:fillRef idx="0"/>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
  <cs:dataPoint3D>
    <cs:lnRef idx="0">
      <cs:styleClr val="auto"/>
    </cs:lnRef>
    <cs:fillRef idx="0">
      <cs:styleClr val="auto"/>
    </cs:fillRef>
    <cs:effectRef idx="0">
      <cs:styleClr val="auto"/>
    </cs:effectRef>
    <cs:fontRef idx="minor">
      <a:schemeClr val="dk1"/>
    </cs:fontRef>
    <cs:spPr>
      <a:ln w="9525" cap="flat" cmpd="sng" algn="ctr">
        <a:solidFill>
          <a:schemeClr val="phClr"/>
        </a:solidFill>
        <a:miter lim="800000"/>
      </a:ln>
      <a:effectLst>
        <a:glow rad="63500">
          <a:schemeClr val="phClr">
            <a:satMod val="175000"/>
            <a:alpha val="25000"/>
          </a:schemeClr>
        </a:glow>
      </a:effectLst>
    </cs:spPr>
  </cs:dataPoint3D>
  <cs:dataPointLine>
    <cs:lnRef idx="0">
      <cs:styleClr val="auto"/>
    </cs:lnRef>
    <cs:fillRef idx="0">
      <cs:styleClr val="auto"/>
    </cs:fillRef>
    <cs:effectRef idx="0">
      <cs:styleClr val="auto"/>
    </cs:effectRef>
    <cs:fontRef idx="minor">
      <a:schemeClr val="dk1"/>
    </cs:fontRef>
    <cs:spPr>
      <a:ln w="22225" cap="rnd">
        <a:solidFill>
          <a:schemeClr val="phClr"/>
        </a:solidFill>
      </a:ln>
      <a:effectLst>
        <a:glow rad="139700">
          <a:schemeClr val="phClr">
            <a:satMod val="175000"/>
            <a:alpha val="14000"/>
          </a:schemeClr>
        </a:glow>
      </a:effectLst>
    </cs:spPr>
  </cs:dataPointLine>
  <cs:dataPointMarker>
    <cs:lnRef idx="0">
      <cs:styleClr val="auto"/>
    </cs:lnRef>
    <cs:fillRef idx="0">
      <cs:styleClr val="auto"/>
    </cs:fillRef>
    <cs:effectRef idx="0">
      <cs:styleClr val="auto"/>
    </cs:effectRef>
    <cs:fontRef idx="minor">
      <a:schemeClr val="dk1"/>
    </cs:fontRef>
    <cs:spPr>
      <a:solidFill>
        <a:schemeClr val="phClr">
          <a:lumMod val="60000"/>
          <a:lumOff val="40000"/>
        </a:schemeClr>
      </a:solidFill>
      <a:effectLst>
        <a:glow rad="63500">
          <a:schemeClr val="phClr">
            <a:satMod val="175000"/>
            <a:alpha val="25000"/>
          </a:schemeClr>
        </a:glow>
      </a:effectLst>
    </cs:spPr>
  </cs:dataPointMarker>
  <cs:dataPointMarkerLayout symbol="circle" size="3"/>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lt1">
        <a:lumMod val="75000"/>
      </a:schemeClr>
    </cs:fontRef>
    <cs:spPr>
      <a:ln w="9525">
        <a:solidFill>
          <a:schemeClr val="dk1">
            <a:lumMod val="50000"/>
            <a:lumOff val="50000"/>
          </a:schemeClr>
        </a:solidFill>
      </a:ln>
    </cs:spPr>
    <cs:defRPr sz="900" kern="1200"/>
  </cs:dataTable>
  <cs:downBar>
    <cs:lnRef idx="0"/>
    <cs:fillRef idx="0"/>
    <cs:effectRef idx="0"/>
    <cs:fontRef idx="minor">
      <a:schemeClr val="lt1"/>
    </cs:fontRef>
    <cs:spPr>
      <a:solidFill>
        <a:schemeClr val="dk1">
          <a:lumMod val="50000"/>
          <a:lumOff val="50000"/>
        </a:schemeClr>
      </a:solidFill>
      <a:ln w="9525">
        <a:solidFill>
          <a:schemeClr val="dk1">
            <a:lumMod val="75000"/>
          </a:schemeClr>
        </a:solidFill>
        <a:round/>
      </a:ln>
    </cs:spPr>
  </cs:downBar>
  <cs:dropLine>
    <cs:lnRef idx="0"/>
    <cs:fillRef idx="0"/>
    <cs:effectRef idx="0"/>
    <cs:fontRef idx="minor">
      <a:schemeClr val="dk1"/>
    </cs:fontRef>
    <cs:spPr>
      <a:ln w="9525">
        <a:solidFill>
          <a:schemeClr val="lt1">
            <a:lumMod val="50000"/>
          </a:schemeClr>
        </a:solidFill>
        <a:round/>
      </a:ln>
    </cs:spPr>
  </cs:dropLine>
  <cs:errorBar>
    <cs:lnRef idx="0"/>
    <cs:fillRef idx="0"/>
    <cs:effectRef idx="0"/>
    <cs:fontRef idx="minor">
      <a:schemeClr val="dk1"/>
    </cs:fontRef>
    <cs:spPr>
      <a:ln w="9525">
        <a:solidFill>
          <a:schemeClr val="lt1">
            <a:lumMod val="50000"/>
          </a:schemeClr>
        </a:solidFill>
        <a:round/>
      </a:ln>
    </cs:spPr>
  </cs:errorBar>
  <cs:floor>
    <cs:lnRef idx="0"/>
    <cs:fillRef idx="0"/>
    <cs:effectRef idx="0"/>
    <cs:fontRef idx="minor">
      <a:schemeClr val="dk1"/>
    </cs:fontRef>
  </cs:floor>
  <cs:gridlineMajor>
    <cs:lnRef idx="0"/>
    <cs:fillRef idx="0"/>
    <cs:effectRef idx="0"/>
    <cs:fontRef idx="minor">
      <a:schemeClr val="tx1"/>
    </cs:fontRef>
    <cs:spPr>
      <a:ln w="9525" cap="flat" cmpd="sng" algn="ctr">
        <a:solidFill>
          <a:schemeClr val="dk1">
            <a:lumMod val="65000"/>
            <a:lumOff val="35000"/>
            <a:alpha val="75000"/>
          </a:schemeClr>
        </a:solidFill>
        <a:round/>
      </a:ln>
    </cs:spPr>
  </cs:gridlineMajor>
  <cs:gridlineMinor>
    <cs:lnRef idx="0"/>
    <cs:fillRef idx="0"/>
    <cs:effectRef idx="0"/>
    <cs:fontRef idx="minor">
      <a:schemeClr val="tx1"/>
    </cs:fontRef>
    <cs:spPr>
      <a:ln w="9525" cap="flat" cmpd="sng" algn="ctr">
        <a:solidFill>
          <a:schemeClr val="dk1">
            <a:lumMod val="65000"/>
            <a:lumOff val="35000"/>
            <a:alpha val="25000"/>
          </a:schemeClr>
        </a:solidFill>
        <a:round/>
      </a:ln>
    </cs:spPr>
  </cs:gridlineMinor>
  <cs:hiLoLine>
    <cs:lnRef idx="0"/>
    <cs:fillRef idx="0"/>
    <cs:effectRef idx="0"/>
    <cs:fontRef idx="minor">
      <a:schemeClr val="dk1"/>
    </cs:fontRef>
    <cs:spPr>
      <a:ln w="9525">
        <a:solidFill>
          <a:schemeClr val="lt1">
            <a:lumMod val="50000"/>
          </a:schemeClr>
        </a:solidFill>
        <a:round/>
      </a:ln>
    </cs:spPr>
  </cs:hiLoLine>
  <cs:leaderLine>
    <cs:lnRef idx="0"/>
    <cs:fillRef idx="0"/>
    <cs:effectRef idx="0"/>
    <cs:fontRef idx="minor">
      <a:schemeClr val="dk1"/>
    </cs:fontRef>
    <cs:spPr>
      <a:ln w="9525">
        <a:solidFill>
          <a:schemeClr val="lt1">
            <a:lumMod val="50000"/>
          </a:schemeClr>
        </a:solidFill>
        <a:round/>
      </a:ln>
    </cs:spPr>
  </cs:leaderLine>
  <cs:legend>
    <cs:lnRef idx="0"/>
    <cs:fillRef idx="0"/>
    <cs:effectRef idx="0"/>
    <cs:fontRef idx="minor">
      <a:schemeClr val="lt1">
        <a:lumMod val="7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lt1">
        <a:lumMod val="75000"/>
      </a:schemeClr>
    </cs:fontRef>
    <cs:defRPr sz="900" kern="1200"/>
  </cs:seriesAxis>
  <cs:seriesLine>
    <cs:lnRef idx="0"/>
    <cs:fillRef idx="0"/>
    <cs:effectRef idx="0"/>
    <cs:fontRef idx="minor">
      <a:schemeClr val="dk1"/>
    </cs:fontRef>
    <cs:spPr>
      <a:ln w="9525">
        <a:solidFill>
          <a:schemeClr val="lt1">
            <a:lumMod val="50000"/>
          </a:schemeClr>
        </a:solidFill>
        <a:round/>
      </a:ln>
    </cs:spPr>
  </cs:seriesLine>
  <cs:title>
    <cs:lnRef idx="0"/>
    <cs:fillRef idx="0"/>
    <cs:effectRef idx="0"/>
    <cs:fontRef idx="minor">
      <a:schemeClr val="lt1">
        <a:lumMod val="85000"/>
      </a:schemeClr>
    </cs:fontRef>
    <cs:defRPr sz="1400" b="1" kern="1200" cap="none" baseline="0"/>
  </cs:title>
  <cs:trendline>
    <cs:lnRef idx="0">
      <cs:styleClr val="auto"/>
    </cs:lnRef>
    <cs:fillRef idx="0"/>
    <cs:effectRef idx="0"/>
    <cs:fontRef idx="minor">
      <a:schemeClr val="lt1"/>
    </cs:fontRef>
    <cs:spPr>
      <a:ln w="25400" cap="rnd">
        <a:solidFill>
          <a:schemeClr val="phClr">
            <a:alpha val="50000"/>
          </a:schemeClr>
        </a:solidFill>
      </a:ln>
    </cs:spPr>
  </cs:trendline>
  <cs:trendlineLabel>
    <cs:lnRef idx="0"/>
    <cs:fillRef idx="0"/>
    <cs:effectRef idx="0"/>
    <cs:fontRef idx="minor">
      <a:schemeClr val="lt1">
        <a:lumMod val="75000"/>
      </a:schemeClr>
    </cs:fontRef>
    <cs:defRPr sz="900" kern="1200"/>
  </cs:trendlineLabel>
  <cs:upBar>
    <cs:lnRef idx="0"/>
    <cs:fillRef idx="0"/>
    <cs:effectRef idx="0"/>
    <cs:fontRef idx="minor">
      <a:schemeClr val="dk1"/>
    </cs:fontRef>
    <cs:spPr>
      <a:solidFill>
        <a:schemeClr val="lt1">
          <a:lumMod val="85000"/>
        </a:schemeClr>
      </a:solidFill>
      <a:ln w="9525">
        <a:solidFill>
          <a:schemeClr val="dk1">
            <a:lumMod val="50000"/>
          </a:schemeClr>
        </a:solidFill>
        <a:round/>
      </a:ln>
    </cs:spPr>
  </cs:upBar>
  <cs:valueAxis>
    <cs:lnRef idx="0"/>
    <cs:fillRef idx="0"/>
    <cs:effectRef idx="0"/>
    <cs:fontRef idx="minor">
      <a:schemeClr val="lt1">
        <a:lumMod val="75000"/>
      </a:schemeClr>
    </cs:fontRef>
    <cs:spPr>
      <a:ln w="9525" cap="flat" cmpd="sng" algn="ctr">
        <a:solidFill>
          <a:schemeClr val="lt1">
            <a:lumMod val="50000"/>
          </a:schemeClr>
        </a:solidFill>
        <a:round/>
      </a:ln>
    </cs:spPr>
    <cs:defRPr sz="900" kern="1200"/>
    <cs:bodyPr/>
  </cs:valueAxis>
  <cs:wall>
    <cs:lnRef idx="0"/>
    <cs:fillRef idx="0"/>
    <cs:effectRef idx="0"/>
    <cs:fontRef idx="minor">
      <a:schemeClr val="dk1"/>
    </cs:fontRef>
  </cs:wall>
</cs:chartStyle>
</file>

<file path=ppt/charts/style2.xml><?xml version="1.0" encoding="utf-8"?>
<cs:chartStyle xmlns:cs="http://schemas.microsoft.com/office/drawing/2012/chartStyle" xmlns:a="http://schemas.openxmlformats.org/drawingml/2006/main" id="233">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9525" cap="flat" cmpd="sng" algn="ctr">
        <a:solidFill>
          <a:schemeClr val="lt1">
            <a:lumMod val="95000"/>
            <a:alpha val="10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tx1"/>
    </cs:fontRef>
  </cs:wall>
</cs:chartStyle>
</file>

<file path=ppt/charts/style3.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charts/style4.xml><?xml version="1.0" encoding="utf-8"?>
<cs:chartStyle xmlns:cs="http://schemas.microsoft.com/office/drawing/2012/chartStyle" xmlns:a="http://schemas.openxmlformats.org/drawingml/2006/main" id="207">
  <cs:axisTitle>
    <cs:lnRef idx="0"/>
    <cs:fillRef idx="0"/>
    <cs:effectRef idx="0"/>
    <cs:fontRef idx="minor">
      <a:schemeClr val="tx2"/>
    </cs:fontRef>
    <cs:defRPr sz="1197"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7"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7" kern="1200"/>
  </cs:chartArea>
  <cs:dataLabel>
    <cs:lnRef idx="0"/>
    <cs:fillRef idx="0"/>
    <cs:effectRef idx="0"/>
    <cs:fontRef idx="minor">
      <a:schemeClr val="tx2"/>
    </cs:fontRef>
    <cs:defRPr sz="1197"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7"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7"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28"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7"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7" kern="1200"/>
  </cs:valueAxis>
  <cs:wall>
    <cs:lnRef idx="0"/>
    <cs:fillRef idx="0"/>
    <cs:effectRef idx="0"/>
    <cs:fontRef idx="minor">
      <a:schemeClr val="tx2"/>
    </cs:fontRef>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24556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26571783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673BA2-D0EA-4D53-891C-7C6A0CEAD5A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5268119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6810167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673BA2-D0EA-4D53-891C-7C6A0CEAD5A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8530175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477221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399975888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84619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2475049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F08FE0-7533-4FDB-A74B-A67AE0D4E86B}" type="datetimeFigureOut">
              <a:rPr lang="en-IN" smtClean="0"/>
              <a:t>30-06-2025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21849899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498974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F08FE0-7533-4FDB-A74B-A67AE0D4E86B}" type="datetimeFigureOut">
              <a:rPr lang="en-IN" smtClean="0"/>
              <a:t>30-06-2025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923907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F08FE0-7533-4FDB-A74B-A67AE0D4E86B}" type="datetimeFigureOut">
              <a:rPr lang="en-IN" smtClean="0"/>
              <a:t>30-06-2025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3192613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F08FE0-7533-4FDB-A74B-A67AE0D4E86B}" type="datetimeFigureOut">
              <a:rPr lang="en-IN" smtClean="0"/>
              <a:t>30-06-2025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274645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3082677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F08FE0-7533-4FDB-A74B-A67AE0D4E86B}" type="datetimeFigureOut">
              <a:rPr lang="en-IN" smtClean="0"/>
              <a:t>30-06-2025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F0673BA2-D0EA-4D53-891C-7C6A0CEAD5A8}" type="slidenum">
              <a:rPr lang="en-IN" smtClean="0"/>
              <a:t>‹#›</a:t>
            </a:fld>
            <a:endParaRPr lang="en-IN"/>
          </a:p>
        </p:txBody>
      </p:sp>
    </p:spTree>
    <p:extLst>
      <p:ext uri="{BB962C8B-B14F-4D97-AF65-F5344CB8AC3E}">
        <p14:creationId xmlns:p14="http://schemas.microsoft.com/office/powerpoint/2010/main" val="1771124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70F08FE0-7533-4FDB-A74B-A67AE0D4E86B}" type="datetimeFigureOut">
              <a:rPr lang="en-IN" smtClean="0"/>
              <a:t>30-06-2025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F0673BA2-D0EA-4D53-891C-7C6A0CEAD5A8}" type="slidenum">
              <a:rPr lang="en-IN" smtClean="0"/>
              <a:t>‹#›</a:t>
            </a:fld>
            <a:endParaRPr lang="en-IN"/>
          </a:p>
        </p:txBody>
      </p:sp>
    </p:spTree>
    <p:extLst>
      <p:ext uri="{BB962C8B-B14F-4D97-AF65-F5344CB8AC3E}">
        <p14:creationId xmlns:p14="http://schemas.microsoft.com/office/powerpoint/2010/main" val="4245436998"/>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F60B6-1CD5-0357-02D6-41C062F3B93C}"/>
              </a:ext>
            </a:extLst>
          </p:cNvPr>
          <p:cNvSpPr>
            <a:spLocks noGrp="1"/>
          </p:cNvSpPr>
          <p:nvPr>
            <p:ph type="ctrTitle"/>
          </p:nvPr>
        </p:nvSpPr>
        <p:spPr>
          <a:xfrm>
            <a:off x="1839704" y="565878"/>
            <a:ext cx="8915399" cy="2262781"/>
          </a:xfrm>
        </p:spPr>
        <p:txBody>
          <a:bodyPr>
            <a:normAutofit/>
          </a:bodyPr>
          <a:lstStyle/>
          <a:p>
            <a:r>
              <a:rPr lang="en-US" sz="2800" dirty="0">
                <a:solidFill>
                  <a:schemeClr val="accent6">
                    <a:lumMod val="75000"/>
                  </a:schemeClr>
                </a:solidFill>
                <a:latin typeface="Arial" panose="020B0604020202020204" pitchFamily="34" charset="0"/>
                <a:cs typeface="Arial" panose="020B0604020202020204" pitchFamily="34" charset="0"/>
              </a:rPr>
              <a:t>Comparative Depreciation Method Analysis</a:t>
            </a:r>
            <a:endParaRPr lang="en-IN" sz="2800" dirty="0">
              <a:solidFill>
                <a:schemeClr val="accent6">
                  <a:lumMod val="75000"/>
                </a:schemeClr>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EF13F549-20C5-38A1-73B1-4C2BEADD3472}"/>
              </a:ext>
            </a:extLst>
          </p:cNvPr>
          <p:cNvSpPr>
            <a:spLocks noGrp="1"/>
          </p:cNvSpPr>
          <p:nvPr>
            <p:ph type="subTitle" idx="1"/>
          </p:nvPr>
        </p:nvSpPr>
        <p:spPr>
          <a:xfrm>
            <a:off x="1839704" y="2903059"/>
            <a:ext cx="8915399" cy="1126283"/>
          </a:xfrm>
        </p:spPr>
        <p:txBody>
          <a:bodyPr/>
          <a:lstStyle/>
          <a:p>
            <a:r>
              <a:rPr lang="en-US" dirty="0">
                <a:solidFill>
                  <a:schemeClr val="accent6">
                    <a:lumMod val="75000"/>
                  </a:schemeClr>
                </a:solidFill>
              </a:rPr>
              <a:t>Straight Line Method vs Diminishing Balance Method</a:t>
            </a:r>
            <a:endParaRPr lang="en-IN" dirty="0">
              <a:solidFill>
                <a:schemeClr val="accent6">
                  <a:lumMod val="75000"/>
                </a:schemeClr>
              </a:solidFill>
            </a:endParaRPr>
          </a:p>
        </p:txBody>
      </p:sp>
    </p:spTree>
    <p:extLst>
      <p:ext uri="{BB962C8B-B14F-4D97-AF65-F5344CB8AC3E}">
        <p14:creationId xmlns:p14="http://schemas.microsoft.com/office/powerpoint/2010/main" val="1487557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A46F02-ACDA-53FD-660D-DEA7327DC86A}"/>
              </a:ext>
            </a:extLst>
          </p:cNvPr>
          <p:cNvSpPr>
            <a:spLocks noGrp="1"/>
          </p:cNvSpPr>
          <p:nvPr>
            <p:ph idx="1"/>
          </p:nvPr>
        </p:nvSpPr>
        <p:spPr>
          <a:xfrm>
            <a:off x="1929643" y="634582"/>
            <a:ext cx="9537831" cy="6006061"/>
          </a:xfrm>
        </p:spPr>
        <p:txBody>
          <a:bodyPr>
            <a:normAutofit/>
          </a:bodyPr>
          <a:lstStyle/>
          <a:p>
            <a:pPr marL="0" indent="0">
              <a:buNone/>
            </a:pPr>
            <a:r>
              <a:rPr lang="en-US" b="1" dirty="0">
                <a:solidFill>
                  <a:schemeClr val="accent6">
                    <a:lumMod val="75000"/>
                  </a:schemeClr>
                </a:solidFill>
                <a:latin typeface="Arial" panose="020B0604020202020204" pitchFamily="34" charset="0"/>
                <a:cs typeface="Arial" panose="020B0604020202020204" pitchFamily="34" charset="0"/>
              </a:rPr>
              <a:t>Basics Problem Statements straight line method</a:t>
            </a:r>
            <a:br>
              <a:rPr lang="en-US" b="1" dirty="0">
                <a:solidFill>
                  <a:srgbClr val="FF0000"/>
                </a:solidFill>
                <a:latin typeface="Arial" panose="020B0604020202020204" pitchFamily="34" charset="0"/>
                <a:cs typeface="Arial" panose="020B0604020202020204" pitchFamily="34" charset="0"/>
              </a:rPr>
            </a:br>
            <a:br>
              <a:rPr lang="en-US" b="1" dirty="0">
                <a:solidFill>
                  <a:srgbClr val="FF0000"/>
                </a:solidFill>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1. Calculate the Asset Price ?</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Asset Price = $4,50,000+$50,000=$5,00,000</a:t>
            </a:r>
            <a:br>
              <a:rPr lang="en-US" dirty="0">
                <a:latin typeface="Arial" panose="020B0604020202020204" pitchFamily="34" charset="0"/>
                <a:ea typeface="Times New Roman" panose="02020603050405020304" pitchFamily="18"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2. What's is the depreciation as per straight line method ?</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Depreciation per year = ($5,00,000- $50,000) / 10= $45,000. </a:t>
            </a:r>
            <a:br>
              <a:rPr lang="en-US" dirty="0">
                <a:solidFill>
                  <a:schemeClr val="tx1">
                    <a:lumMod val="95000"/>
                  </a:schemeClr>
                </a:solidFill>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3. What is the depreciation percentage for the straight-line method? </a:t>
            </a:r>
            <a:br>
              <a:rPr lang="en-US" dirty="0">
                <a:solidFill>
                  <a:schemeClr val="accent6">
                    <a:lumMod val="75000"/>
                  </a:schemeClr>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Depreciation Percentage=($45,000/$5,00,000)×10 = 9.00%</a:t>
            </a:r>
            <a:br>
              <a:rPr lang="en-US" dirty="0">
                <a:latin typeface="Arial" panose="020B0604020202020204" pitchFamily="34" charset="0"/>
                <a:ea typeface="Times New Roman" panose="02020603050405020304" pitchFamily="18"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4. What is the total depreciation for its life span ?</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Total Depreciation=$45,000 × 10= $4,50,000</a:t>
            </a:r>
            <a:br>
              <a:rPr lang="en-US" dirty="0">
                <a:latin typeface="Arial" panose="020B0604020202020204" pitchFamily="34" charset="0"/>
                <a:ea typeface="Times New Roman" panose="02020603050405020304" pitchFamily="18"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5. Find the depreciated book value after its life span ?</a:t>
            </a:r>
            <a:br>
              <a:rPr lang="en-US" dirty="0">
                <a:solidFill>
                  <a:srgbClr val="000000"/>
                </a:solidFill>
                <a:latin typeface="Arial" panose="020B0604020202020204" pitchFamily="34" charset="0"/>
                <a:cs typeface="Arial" panose="020B0604020202020204" pitchFamily="34" charset="0"/>
              </a:rPr>
            </a:br>
            <a:r>
              <a:rPr lang="en-US" dirty="0">
                <a:solidFill>
                  <a:srgbClr val="000000"/>
                </a:solidFill>
                <a:latin typeface="Arial" panose="020B0604020202020204" pitchFamily="34" charset="0"/>
                <a:cs typeface="Arial" panose="020B0604020202020204" pitchFamily="34" charset="0"/>
              </a:rPr>
              <a:t>   </a:t>
            </a:r>
            <a:r>
              <a:rPr lang="en-US" dirty="0">
                <a:latin typeface="Arial" panose="020B0604020202020204" pitchFamily="34" charset="0"/>
                <a:ea typeface="Times New Roman" panose="02020603050405020304" pitchFamily="18" charset="0"/>
                <a:cs typeface="Arial" panose="020B0604020202020204" pitchFamily="34" charset="0"/>
              </a:rPr>
              <a:t>Depreciated Book Value=$5,00,000−$4,50,000= $50,000</a:t>
            </a:r>
            <a:br>
              <a:rPr lang="en-US" dirty="0">
                <a:latin typeface="Arial" panose="020B0604020202020204" pitchFamily="34" charset="0"/>
                <a:ea typeface="Times New Roman" panose="02020603050405020304" pitchFamily="18"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6. What is the Balance amount ?</a:t>
            </a:r>
            <a:br>
              <a:rPr lang="en-US" dirty="0">
                <a:solidFill>
                  <a:srgbClr val="000000"/>
                </a:solidFill>
                <a:latin typeface="Arial" panose="020B0604020202020204" pitchFamily="34" charset="0"/>
                <a:cs typeface="Arial" panose="020B0604020202020204" pitchFamily="34" charset="0"/>
              </a:rPr>
            </a:br>
            <a:r>
              <a:rPr lang="en-US" dirty="0">
                <a:latin typeface="Arial" panose="020B0604020202020204" pitchFamily="34" charset="0"/>
                <a:ea typeface="Times New Roman" panose="02020603050405020304" pitchFamily="18" charset="0"/>
                <a:cs typeface="Arial" panose="020B0604020202020204" pitchFamily="34" charset="0"/>
              </a:rPr>
              <a:t>The balance amount typically refers to the residual value or the amount remaining after all depreciation, which in this case is the Scrap Value.= $50,000</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98698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E8D331-7E8F-9CB2-969E-77B836C93129}"/>
              </a:ext>
            </a:extLst>
          </p:cNvPr>
          <p:cNvSpPr>
            <a:spLocks noGrp="1"/>
          </p:cNvSpPr>
          <p:nvPr>
            <p:ph idx="1"/>
          </p:nvPr>
        </p:nvSpPr>
        <p:spPr>
          <a:xfrm>
            <a:off x="1869683" y="679554"/>
            <a:ext cx="10137437" cy="5991070"/>
          </a:xfrm>
        </p:spPr>
        <p:txBody>
          <a:bodyPr>
            <a:normAutofit/>
          </a:bodyPr>
          <a:lstStyle/>
          <a:p>
            <a:pPr marL="0" indent="0">
              <a:buNone/>
            </a:pPr>
            <a:r>
              <a:rPr lang="en-US" sz="2800" b="1" dirty="0">
                <a:solidFill>
                  <a:schemeClr val="accent6">
                    <a:lumMod val="75000"/>
                  </a:schemeClr>
                </a:solidFill>
                <a:latin typeface="Arial" panose="020B0604020202020204" pitchFamily="34" charset="0"/>
                <a:cs typeface="Arial" panose="020B0604020202020204" pitchFamily="34" charset="0"/>
              </a:rPr>
              <a:t>Intermediate</a:t>
            </a:r>
            <a:r>
              <a:rPr lang="en-US" b="1" dirty="0">
                <a:solidFill>
                  <a:schemeClr val="accent6">
                    <a:lumMod val="75000"/>
                  </a:schemeClr>
                </a:solidFill>
                <a:latin typeface="Arial" panose="020B0604020202020204" pitchFamily="34" charset="0"/>
                <a:cs typeface="Arial" panose="020B0604020202020204" pitchFamily="34" charset="0"/>
              </a:rPr>
              <a:t> Problem Statements </a:t>
            </a:r>
            <a:br>
              <a:rPr lang="en-US" b="1" dirty="0">
                <a:solidFill>
                  <a:schemeClr val="accent6">
                    <a:lumMod val="75000"/>
                  </a:schemeClr>
                </a:solidFill>
                <a:latin typeface="Arial" panose="020B0604020202020204" pitchFamily="34" charset="0"/>
                <a:cs typeface="Arial" panose="020B0604020202020204" pitchFamily="34" charset="0"/>
              </a:rPr>
            </a:br>
            <a:br>
              <a:rPr lang="en-US" b="1" dirty="0">
                <a:solidFill>
                  <a:schemeClr val="accent6">
                    <a:lumMod val="75000"/>
                  </a:schemeClr>
                </a:solidFill>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1. Find the Book Value for Year 1 and the after that Calculate the Year on Year Depreciation amount </a:t>
            </a:r>
          </a:p>
          <a:p>
            <a:pPr marL="0" indent="0">
              <a:buNone/>
            </a:pPr>
            <a:br>
              <a:rPr lang="en-US" dirty="0">
                <a:solidFill>
                  <a:srgbClr val="000000"/>
                </a:solidFill>
                <a:latin typeface="Arial" panose="020B0604020202020204" pitchFamily="34" charset="0"/>
                <a:cs typeface="Arial" panose="020B0604020202020204" pitchFamily="34" charset="0"/>
              </a:rPr>
            </a:br>
            <a:r>
              <a:rPr lang="en-US" sz="1600" b="1" dirty="0">
                <a:latin typeface="Arial" panose="020B0604020202020204" pitchFamily="34" charset="0"/>
                <a:ea typeface="Times New Roman" panose="02020603050405020304" pitchFamily="18" charset="0"/>
                <a:cs typeface="Arial" panose="020B0604020202020204" pitchFamily="34" charset="0"/>
              </a:rPr>
              <a:t>Depreciation Amount</a:t>
            </a:r>
            <a:br>
              <a:rPr lang="en-US"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Times New Roman" panose="02020603050405020304" pitchFamily="18" charset="0"/>
                <a:cs typeface="Arial" panose="020B0604020202020204" pitchFamily="34" charset="0"/>
              </a:rPr>
              <a:t>Depreciation Year 1=$5,00,000× 20.57%= $1,02,835.88</a:t>
            </a:r>
            <a:br>
              <a:rPr lang="en-US" sz="1600" dirty="0">
                <a:latin typeface="Arial" panose="020B0604020202020204" pitchFamily="34" charset="0"/>
                <a:ea typeface="Times New Roman" panose="02020603050405020304" pitchFamily="18" charset="0"/>
                <a:cs typeface="Arial" panose="020B0604020202020204" pitchFamily="34" charset="0"/>
              </a:rPr>
            </a:br>
            <a:r>
              <a:rPr lang="en-US" sz="1600" b="1" dirty="0">
                <a:latin typeface="Arial" panose="020B0604020202020204" pitchFamily="34" charset="0"/>
                <a:ea typeface="Times New Roman" panose="02020603050405020304" pitchFamily="18" charset="0"/>
                <a:cs typeface="Arial" panose="020B0604020202020204" pitchFamily="34" charset="0"/>
              </a:rPr>
              <a:t>Book Value after Year 1</a:t>
            </a:r>
            <a:br>
              <a:rPr lang="en-US" sz="1600" dirty="0">
                <a:latin typeface="Arial" panose="020B0604020202020204" pitchFamily="34" charset="0"/>
                <a:ea typeface="Calibri" panose="020F0502020204030204" pitchFamily="34" charset="0"/>
                <a:cs typeface="Arial" panose="020B0604020202020204" pitchFamily="34" charset="0"/>
              </a:rPr>
            </a:br>
            <a:r>
              <a:rPr lang="en-US" sz="1600" dirty="0">
                <a:latin typeface="Arial" panose="020B0604020202020204" pitchFamily="34" charset="0"/>
                <a:ea typeface="Times New Roman" panose="02020603050405020304" pitchFamily="18" charset="0"/>
                <a:cs typeface="Arial" panose="020B0604020202020204" pitchFamily="34" charset="0"/>
              </a:rPr>
              <a:t>Book Value Year 1=$5,00,000−$1,02,835.88= $3,97,164.12</a:t>
            </a:r>
            <a:br>
              <a:rPr lang="en-US" sz="1600" dirty="0">
                <a:latin typeface="Arial" panose="020B0604020202020204" pitchFamily="34" charset="0"/>
                <a:ea typeface="Times New Roman" panose="02020603050405020304" pitchFamily="18" charset="0"/>
                <a:cs typeface="Arial" panose="020B0604020202020204" pitchFamily="34" charset="0"/>
              </a:rPr>
            </a:br>
            <a:br>
              <a:rPr lang="en-US" sz="1600" dirty="0">
                <a:latin typeface="Arial" panose="020B0604020202020204" pitchFamily="34" charset="0"/>
                <a:ea typeface="Times New Roman" panose="02020603050405020304" pitchFamily="18"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2. Find the Book Value for Year2 and its Year on Year Depreciation amount for Year2 ?</a:t>
            </a:r>
          </a:p>
          <a:p>
            <a:pPr marL="0" indent="0">
              <a:buNone/>
            </a:pPr>
            <a:br>
              <a:rPr lang="en-US" dirty="0">
                <a:solidFill>
                  <a:srgbClr val="FFFF00"/>
                </a:solidFill>
                <a:latin typeface="Arial" panose="020B0604020202020204" pitchFamily="34" charset="0"/>
                <a:cs typeface="Arial" panose="020B0604020202020204" pitchFamily="34" charset="0"/>
              </a:rPr>
            </a:br>
            <a:r>
              <a:rPr lang="en-US" b="1" dirty="0">
                <a:latin typeface="Arial" panose="020B0604020202020204" pitchFamily="34" charset="0"/>
                <a:ea typeface="Times New Roman" panose="02020603050405020304" pitchFamily="18" charset="0"/>
                <a:cs typeface="Arial" panose="020B0604020202020204" pitchFamily="34" charset="0"/>
              </a:rPr>
              <a:t>Depreciation Amount:</a:t>
            </a:r>
            <a:br>
              <a:rPr lang="en-US" dirty="0">
                <a:latin typeface="Arial" panose="020B0604020202020204" pitchFamily="34" charset="0"/>
                <a:ea typeface="Calibri" panose="020F0502020204030204" pitchFamily="34" charset="0"/>
                <a:cs typeface="Arial" panose="020B0604020202020204" pitchFamily="34" charset="0"/>
              </a:rPr>
            </a:br>
            <a:r>
              <a:rPr lang="en-US" dirty="0">
                <a:latin typeface="Arial" panose="020B0604020202020204" pitchFamily="34" charset="0"/>
                <a:ea typeface="Times New Roman" panose="02020603050405020304" pitchFamily="18" charset="0"/>
                <a:cs typeface="Arial" panose="020B0604020202020204" pitchFamily="34" charset="0"/>
              </a:rPr>
              <a:t>Depreciation Year 2=$3,97,164.12×20.57%=$81,685.45</a:t>
            </a:r>
            <a:br>
              <a:rPr lang="en-US" dirty="0">
                <a:latin typeface="Arial" panose="020B0604020202020204" pitchFamily="34" charset="0"/>
                <a:ea typeface="Times New Roman" panose="02020603050405020304" pitchFamily="18" charset="0"/>
                <a:cs typeface="Arial" panose="020B0604020202020204" pitchFamily="34" charset="0"/>
              </a:rPr>
            </a:br>
            <a:r>
              <a:rPr lang="en-US" b="1" dirty="0">
                <a:latin typeface="Arial" panose="020B0604020202020204" pitchFamily="34" charset="0"/>
                <a:ea typeface="Times New Roman" panose="02020603050405020304" pitchFamily="18" charset="0"/>
                <a:cs typeface="Arial" panose="020B0604020202020204" pitchFamily="34" charset="0"/>
              </a:rPr>
              <a:t>Book Value after Year 2:</a:t>
            </a:r>
            <a:br>
              <a:rPr lang="en-US" dirty="0">
                <a:latin typeface="Arial" panose="020B0604020202020204" pitchFamily="34" charset="0"/>
                <a:ea typeface="Calibri" panose="020F0502020204030204" pitchFamily="34" charset="0"/>
                <a:cs typeface="Arial" panose="020B0604020202020204" pitchFamily="34" charset="0"/>
              </a:rPr>
            </a:br>
            <a:r>
              <a:rPr lang="en-US" dirty="0">
                <a:latin typeface="Arial" panose="020B0604020202020204" pitchFamily="34" charset="0"/>
                <a:ea typeface="Times New Roman" panose="02020603050405020304" pitchFamily="18" charset="0"/>
                <a:cs typeface="Arial" panose="020B0604020202020204" pitchFamily="34" charset="0"/>
              </a:rPr>
              <a:t>Book Value Year 2=$3,97,164.12−$81,685.45=$3,15,478.67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74291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D2174E-41B9-9850-E376-0A9B1E7447FF}"/>
              </a:ext>
            </a:extLst>
          </p:cNvPr>
          <p:cNvSpPr>
            <a:spLocks noGrp="1"/>
          </p:cNvSpPr>
          <p:nvPr>
            <p:ph idx="1"/>
          </p:nvPr>
        </p:nvSpPr>
        <p:spPr>
          <a:xfrm>
            <a:off x="1543987" y="724524"/>
            <a:ext cx="10463133" cy="5796197"/>
          </a:xfrm>
        </p:spPr>
        <p:txBody>
          <a:bodyPr>
            <a:normAutofit/>
          </a:bodyPr>
          <a:lstStyle/>
          <a:p>
            <a:pPr marL="0" indent="0">
              <a:buNone/>
            </a:pPr>
            <a:r>
              <a:rPr lang="en-US" sz="2400" b="1" dirty="0">
                <a:solidFill>
                  <a:schemeClr val="accent6">
                    <a:lumMod val="75000"/>
                  </a:schemeClr>
                </a:solidFill>
                <a:latin typeface="Arial" panose="020B0604020202020204" pitchFamily="34" charset="0"/>
                <a:cs typeface="Arial" panose="020B0604020202020204" pitchFamily="34" charset="0"/>
              </a:rPr>
              <a:t>Advanced Problem Statements </a:t>
            </a:r>
            <a:br>
              <a:rPr lang="en-US" sz="3200" b="1" dirty="0">
                <a:solidFill>
                  <a:srgbClr val="FF0000"/>
                </a:solidFill>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1) Calculate the annual depreciation amount using the straight-line method for the given asset.</a:t>
            </a:r>
            <a:br>
              <a:rPr lang="en-US" sz="6000" dirty="0">
                <a:solidFill>
                  <a:schemeClr val="accent6">
                    <a:lumMod val="75000"/>
                  </a:schemeClr>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Annual Depreciation = (Asset Price - Scrap Value) / Estimated Life Span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Annual Depreciation = ($500,000 - $50,000) / 10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Annual Depreciation = $45,000</a:t>
            </a:r>
            <a:br>
              <a:rPr lang="en-US" sz="2000"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2) What is the depreciation percentage for the straight-line method?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Depreciation Percentage = (Annual Depreciation / Asset Price) * 100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Depreciation Percentage = ($45,000 / $500,000) * 100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Depreciation Percentage = 9.00%</a:t>
            </a:r>
            <a:br>
              <a:rPr lang="en-US" sz="6000"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3) Calculate the total depreciation for the asset's entire life span using the straight-line method.</a:t>
            </a:r>
            <a:br>
              <a:rPr lang="en-US" dirty="0">
                <a:solidFill>
                  <a:schemeClr val="accent6">
                    <a:lumMod val="75000"/>
                  </a:schemeClr>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Total Depreciation = Annual Depreciation * Estimated Life Span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Total Depreciation = $45,000 * 10</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Total Depreciation = $450,000</a:t>
            </a:r>
            <a:br>
              <a:rPr lang="en-US" dirty="0">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4) What is the depreciated book value of the asset after its life span using the straight-line method?</a:t>
            </a:r>
            <a:br>
              <a:rPr lang="en-US" sz="1600" dirty="0">
                <a:solidFill>
                  <a:srgbClr val="FFFF00"/>
                </a:solidFill>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Depreciated Book Value After Its Life Span = Scrap Value</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Depreciated Book Value After Its Life Span = $50,000</a:t>
            </a:r>
            <a:br>
              <a:rPr lang="en-US" sz="1600" dirty="0">
                <a:latin typeface="Arial" panose="020B0604020202020204" pitchFamily="34" charset="0"/>
                <a:cs typeface="Arial" panose="020B0604020202020204" pitchFamily="34" charset="0"/>
              </a:rPr>
            </a:br>
            <a:r>
              <a:rPr lang="en-US" sz="1600" dirty="0">
                <a:solidFill>
                  <a:schemeClr val="accent6">
                    <a:lumMod val="75000"/>
                  </a:schemeClr>
                </a:solidFill>
                <a:latin typeface="Arial" panose="020B0604020202020204" pitchFamily="34" charset="0"/>
                <a:cs typeface="Arial" panose="020B0604020202020204" pitchFamily="34" charset="0"/>
              </a:rPr>
              <a:t>5) Calculate the rate of depreciation per year as per the diminishing balance method?</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Rate of Depreciation as per Diminishing Balance Method = (1 - (Scrap Value / Asset Price)) ^ (1 / Estimated Life Span) - 1</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Rate of Depreciation as per Diminishing Balance Method = (1 - ($50,000 / $500,000)) ^ (1 / 10) - 1</a:t>
            </a:r>
            <a:br>
              <a:rPr lang="en-US" sz="1600" dirty="0">
                <a:latin typeface="Arial" panose="020B0604020202020204" pitchFamily="34" charset="0"/>
                <a:cs typeface="Arial" panose="020B0604020202020204" pitchFamily="34" charset="0"/>
              </a:rPr>
            </a:br>
            <a:r>
              <a:rPr lang="en-US" sz="1600" dirty="0">
                <a:latin typeface="Arial" panose="020B0604020202020204" pitchFamily="34" charset="0"/>
                <a:cs typeface="Arial" panose="020B0604020202020204" pitchFamily="34" charset="0"/>
              </a:rPr>
              <a:t>Rate of Depreciation as per Diminishing Balance Method = 20.57%</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913121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5AD8C9-CF36-0E7D-546C-9005C7DC67C8}"/>
              </a:ext>
            </a:extLst>
          </p:cNvPr>
          <p:cNvSpPr>
            <a:spLocks noGrp="1"/>
          </p:cNvSpPr>
          <p:nvPr>
            <p:ph idx="1"/>
          </p:nvPr>
        </p:nvSpPr>
        <p:spPr>
          <a:xfrm>
            <a:off x="1528998" y="739514"/>
            <a:ext cx="10508104" cy="6118485"/>
          </a:xfrm>
        </p:spPr>
        <p:txBody>
          <a:bodyPr>
            <a:normAutofit/>
          </a:bodyPr>
          <a:lstStyle/>
          <a:p>
            <a:pPr marL="0" indent="0">
              <a:buNone/>
            </a:pPr>
            <a:r>
              <a:rPr lang="en-US" dirty="0">
                <a:solidFill>
                  <a:schemeClr val="accent6">
                    <a:lumMod val="75000"/>
                  </a:schemeClr>
                </a:solidFill>
                <a:latin typeface="Arial" panose="020B0604020202020204" pitchFamily="34" charset="0"/>
                <a:cs typeface="Arial" panose="020B0604020202020204" pitchFamily="34" charset="0"/>
              </a:rPr>
              <a:t>6) What is the depreciation amount for the asset in the second year according to the diminishing balance method?</a:t>
            </a:r>
          </a:p>
          <a:p>
            <a:pPr marL="0" indent="0">
              <a:buNone/>
            </a:pPr>
            <a:r>
              <a:rPr lang="en-US" dirty="0">
                <a:latin typeface="Arial" panose="020B0604020202020204" pitchFamily="34" charset="0"/>
                <a:cs typeface="Arial" panose="020B0604020202020204" pitchFamily="34" charset="0"/>
              </a:rPr>
              <a:t>Depreciation Amount in the Second Year = $500,000 * 20.57%= $102,835.88</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7) What is the book value of the asset in the fourth year using the diminishing balance method?</a:t>
            </a:r>
            <a:br>
              <a:rPr lang="en-US" dirty="0">
                <a:solidFill>
                  <a:schemeClr val="accent6">
                    <a:lumMod val="75000"/>
                  </a:schemeClr>
                </a:solidFill>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Book Value in the Fourth Year = $500,000 * (1 - 20.57%) ^ 4= $250,593.62</a:t>
            </a:r>
          </a:p>
          <a:p>
            <a:pPr marL="0" indent="0">
              <a:buNone/>
            </a:pPr>
            <a:br>
              <a:rPr lang="en-US"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 8) Calculate the total depreciation for the asset's entire life span using the diminishing balance method.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Total Depreciation = $500,000 - $50,000= $450,000</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9) What is the book value of the asset after its life span using the diminishing balance method?</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Book Value after Its Life Span = $50,000</a:t>
            </a:r>
            <a:br>
              <a:rPr lang="en-US" dirty="0">
                <a:latin typeface="Arial" panose="020B0604020202020204" pitchFamily="34" charset="0"/>
                <a:cs typeface="Arial" panose="020B0604020202020204" pitchFamily="34" charset="0"/>
              </a:rPr>
            </a:br>
            <a:br>
              <a:rPr lang="en-US" dirty="0">
                <a:latin typeface="Arial" panose="020B0604020202020204" pitchFamily="34" charset="0"/>
                <a:cs typeface="Arial" panose="020B0604020202020204" pitchFamily="34" charset="0"/>
              </a:rPr>
            </a:br>
            <a:r>
              <a:rPr lang="en-US" dirty="0">
                <a:solidFill>
                  <a:schemeClr val="accent6">
                    <a:lumMod val="75000"/>
                  </a:schemeClr>
                </a:solidFill>
                <a:latin typeface="Arial" panose="020B0604020202020204" pitchFamily="34" charset="0"/>
                <a:cs typeface="Arial" panose="020B0604020202020204" pitchFamily="34" charset="0"/>
              </a:rPr>
              <a:t>10) Which method results in higher total depreciation?</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Both methods result in the same total depreciation of $450,000.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6980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D1D181-0B76-DD40-2A75-73CB9BC51A28}"/>
              </a:ext>
            </a:extLst>
          </p:cNvPr>
          <p:cNvSpPr>
            <a:spLocks noGrp="1"/>
          </p:cNvSpPr>
          <p:nvPr>
            <p:ph idx="1"/>
          </p:nvPr>
        </p:nvSpPr>
        <p:spPr>
          <a:xfrm>
            <a:off x="1824714" y="784484"/>
            <a:ext cx="8915400" cy="5766217"/>
          </a:xfrm>
        </p:spPr>
        <p:txBody>
          <a:bodyPr>
            <a:normAutofit/>
          </a:bodyPr>
          <a:lstStyle/>
          <a:p>
            <a:pPr marL="0" indent="0">
              <a:buNone/>
            </a:pPr>
            <a:r>
              <a:rPr lang="en-US" sz="2400" b="1" dirty="0">
                <a:solidFill>
                  <a:schemeClr val="accent6">
                    <a:lumMod val="75000"/>
                  </a:schemeClr>
                </a:solidFill>
                <a:latin typeface="Arial" panose="020B0604020202020204" pitchFamily="34" charset="0"/>
                <a:cs typeface="Arial" panose="020B0604020202020204" pitchFamily="34" charset="0"/>
              </a:rPr>
              <a:t>Conclusion </a:t>
            </a:r>
          </a:p>
          <a:p>
            <a:pPr marL="0" indent="0">
              <a:buNone/>
            </a:pPr>
            <a:br>
              <a:rPr lang="en-US" sz="4400" b="1" dirty="0">
                <a:solidFill>
                  <a:srgbClr val="FF00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Summary of Findings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a:solidFill>
                  <a:schemeClr val="tx1"/>
                </a:solidFill>
                <a:latin typeface="Arial" panose="020B0604020202020204" pitchFamily="34" charset="0"/>
                <a:cs typeface="Arial" panose="020B0604020202020204" pitchFamily="34" charset="0"/>
              </a:rPr>
              <a:t>Both methods have their own merits and are suitable for different types of assets and business scenarios. The choice of method depends on the nature of the asset and the business's financial strategy </a:t>
            </a:r>
            <a:br>
              <a:rPr lang="en-US" dirty="0">
                <a:solidFill>
                  <a:schemeClr val="tx1"/>
                </a:solidFill>
                <a:latin typeface="Arial" panose="020B0604020202020204" pitchFamily="34" charset="0"/>
                <a:cs typeface="Arial" panose="020B0604020202020204" pitchFamily="34" charset="0"/>
              </a:rPr>
            </a:br>
            <a:br>
              <a:rPr lang="en-US" dirty="0">
                <a:solidFill>
                  <a:schemeClr val="tx1"/>
                </a:solidFill>
                <a:latin typeface="Arial" panose="020B0604020202020204" pitchFamily="34" charset="0"/>
                <a:cs typeface="Arial" panose="020B0604020202020204" pitchFamily="34" charset="0"/>
              </a:rPr>
            </a:br>
            <a:br>
              <a:rPr lang="en-US" dirty="0">
                <a:solidFill>
                  <a:schemeClr val="tx1"/>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Recommendations</a:t>
            </a:r>
            <a:r>
              <a:rPr lang="en-US" dirty="0">
                <a:solidFill>
                  <a:schemeClr val="accent6">
                    <a:lumMod val="75000"/>
                  </a:schemeClr>
                </a:solidFill>
                <a:latin typeface="Arial" panose="020B0604020202020204" pitchFamily="34" charset="0"/>
                <a:cs typeface="Arial" panose="020B0604020202020204" pitchFamily="34" charset="0"/>
              </a:rPr>
              <a:t>:</a:t>
            </a:r>
          </a:p>
          <a:p>
            <a:pPr marL="0" indent="0">
              <a:buNone/>
            </a:pPr>
            <a:r>
              <a:rPr lang="en-US" dirty="0">
                <a:solidFill>
                  <a:schemeClr val="accent6">
                    <a:lumMod val="75000"/>
                  </a:schemeClr>
                </a:solidFill>
                <a:latin typeface="Arial" panose="020B0604020202020204" pitchFamily="34" charset="0"/>
                <a:cs typeface="Arial" panose="020B0604020202020204" pitchFamily="34" charset="0"/>
              </a:rPr>
              <a:t> </a:t>
            </a:r>
            <a:br>
              <a:rPr lang="en-US" dirty="0">
                <a:solidFill>
                  <a:srgbClr val="FFFF00"/>
                </a:solidFill>
                <a:latin typeface="Arial" panose="020B0604020202020204" pitchFamily="34" charset="0"/>
                <a:cs typeface="Arial" panose="020B0604020202020204" pitchFamily="34" charset="0"/>
              </a:rPr>
            </a:br>
            <a:r>
              <a:rPr lang="en-US" dirty="0">
                <a:solidFill>
                  <a:schemeClr val="tx1">
                    <a:lumMod val="95000"/>
                  </a:schemeClr>
                </a:solidFill>
                <a:latin typeface="Arial" panose="020B0604020202020204" pitchFamily="34" charset="0"/>
                <a:cs typeface="Arial" panose="020B0604020202020204" pitchFamily="34" charset="0"/>
              </a:rPr>
              <a:t>For assets that provide consistent utility over time, the Straight- Line method is recommended due to its simplicity and uniform expense allocation. </a:t>
            </a:r>
            <a:br>
              <a:rPr lang="en-US" dirty="0">
                <a:solidFill>
                  <a:schemeClr val="tx1">
                    <a:lumMod val="95000"/>
                  </a:schemeClr>
                </a:solidFill>
                <a:latin typeface="Arial" panose="020B0604020202020204" pitchFamily="34" charset="0"/>
                <a:cs typeface="Arial" panose="020B0604020202020204" pitchFamily="34" charset="0"/>
              </a:rPr>
            </a:br>
            <a:br>
              <a:rPr lang="en-US" dirty="0">
                <a:solidFill>
                  <a:schemeClr val="tx1">
                    <a:lumMod val="95000"/>
                  </a:schemeClr>
                </a:solidFill>
                <a:latin typeface="Arial" panose="020B0604020202020204" pitchFamily="34" charset="0"/>
                <a:cs typeface="Arial" panose="020B0604020202020204" pitchFamily="34" charset="0"/>
              </a:rPr>
            </a:br>
            <a:r>
              <a:rPr lang="en-US" dirty="0">
                <a:solidFill>
                  <a:schemeClr val="tx1">
                    <a:lumMod val="95000"/>
                  </a:schemeClr>
                </a:solidFill>
                <a:latin typeface="Arial" panose="020B0604020202020204" pitchFamily="34" charset="0"/>
                <a:cs typeface="Arial" panose="020B0604020202020204" pitchFamily="34" charset="0"/>
              </a:rPr>
              <a:t>For assets that lose value quickly or become obsolete faster, the Diminishing Balance method is recommended to better match expense with asset usage.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799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627AD-BD99-2BE1-2F2D-D7385F8691D6}"/>
              </a:ext>
            </a:extLst>
          </p:cNvPr>
          <p:cNvSpPr>
            <a:spLocks noGrp="1"/>
          </p:cNvSpPr>
          <p:nvPr>
            <p:ph type="title"/>
          </p:nvPr>
        </p:nvSpPr>
        <p:spPr>
          <a:xfrm>
            <a:off x="2592924" y="624109"/>
            <a:ext cx="8911687" cy="4427575"/>
          </a:xfrm>
        </p:spPr>
        <p:txBody>
          <a:bodyPr/>
          <a:lstStyle/>
          <a:p>
            <a:r>
              <a:rPr lang="en-US" dirty="0"/>
              <a:t>                    </a:t>
            </a:r>
            <a:br>
              <a:rPr lang="en-US" dirty="0"/>
            </a:br>
            <a:br>
              <a:rPr lang="en-US" dirty="0"/>
            </a:br>
            <a:br>
              <a:rPr lang="en-US" dirty="0"/>
            </a:br>
            <a:r>
              <a:rPr lang="en-US" sz="5400" dirty="0"/>
              <a:t>              </a:t>
            </a:r>
            <a:r>
              <a:rPr lang="en-US" sz="5400" dirty="0">
                <a:solidFill>
                  <a:schemeClr val="accent6">
                    <a:lumMod val="75000"/>
                  </a:schemeClr>
                </a:solidFill>
                <a:latin typeface="Arial" panose="020B0604020202020204" pitchFamily="34" charset="0"/>
                <a:cs typeface="Arial" panose="020B0604020202020204" pitchFamily="34" charset="0"/>
              </a:rPr>
              <a:t>Thank You</a:t>
            </a:r>
            <a:endParaRPr lang="en-IN" sz="5400" dirty="0">
              <a:solidFill>
                <a:schemeClr val="accent6">
                  <a:lumMod val="7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234743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CE809E-093F-03E4-9780-66A8D87E7B10}"/>
              </a:ext>
            </a:extLst>
          </p:cNvPr>
          <p:cNvSpPr>
            <a:spLocks noGrp="1"/>
          </p:cNvSpPr>
          <p:nvPr>
            <p:ph idx="1"/>
          </p:nvPr>
        </p:nvSpPr>
        <p:spPr>
          <a:xfrm>
            <a:off x="2589212" y="479685"/>
            <a:ext cx="9342958" cy="6265889"/>
          </a:xfrm>
        </p:spPr>
        <p:txBody>
          <a:bodyPr>
            <a:normAutofit/>
          </a:bodyPr>
          <a:lstStyle/>
          <a:p>
            <a:pPr marL="0" indent="0">
              <a:buNone/>
            </a:pPr>
            <a:br>
              <a:rPr lang="en-US" sz="2400" dirty="0">
                <a:solidFill>
                  <a:srgbClr val="FF0000"/>
                </a:solidFill>
                <a:latin typeface="Times New Roman" panose="02020603050405020304" pitchFamily="18" charset="0"/>
              </a:rPr>
            </a:br>
            <a:r>
              <a:rPr lang="en-US" dirty="0">
                <a:latin typeface="Arial" panose="020B0604020202020204" pitchFamily="34" charset="0"/>
                <a:ea typeface="Times New Roman" panose="02020603050405020304" pitchFamily="18" charset="0"/>
                <a:cs typeface="Arial" panose="020B0604020202020204" pitchFamily="34" charset="0"/>
              </a:rPr>
              <a:t>Purpose and importance of depreciation in financial analysis.</a:t>
            </a:r>
            <a:br>
              <a:rPr lang="en-US" dirty="0">
                <a:solidFill>
                  <a:schemeClr val="tx1">
                    <a:lumMod val="95000"/>
                  </a:schemeClr>
                </a:solidFill>
                <a:latin typeface="Arial" panose="020B0604020202020204" pitchFamily="34" charset="0"/>
                <a:ea typeface="Times New Roman" panose="02020603050405020304" pitchFamily="18" charset="0"/>
                <a:cs typeface="Arial" panose="020B0604020202020204" pitchFamily="34" charset="0"/>
              </a:rPr>
            </a:br>
            <a:r>
              <a:rPr lang="en-US" dirty="0">
                <a:solidFill>
                  <a:schemeClr val="tx1">
                    <a:lumMod val="95000"/>
                  </a:schemeClr>
                </a:solidFill>
                <a:latin typeface="Arial" panose="020B0604020202020204" pitchFamily="34" charset="0"/>
                <a:cs typeface="Arial" panose="020B0604020202020204" pitchFamily="34" charset="0"/>
              </a:rPr>
              <a:t>The scope of this comparative analysis includes understanding the key differences between the Straight-Line and Diminishing Balance methods of depreciation. This analysis will help determine which method is more suitable under different circumstances, considering factors like asset cost, additional costs, asset lifespan, and salvage value. </a:t>
            </a:r>
            <a:br>
              <a:rPr lang="en-US" dirty="0">
                <a:solidFill>
                  <a:schemeClr val="tx1">
                    <a:lumMod val="95000"/>
                  </a:schemeClr>
                </a:solidFill>
                <a:latin typeface="Arial" panose="020B0604020202020204" pitchFamily="34" charset="0"/>
                <a:cs typeface="Arial" panose="020B0604020202020204" pitchFamily="34" charset="0"/>
              </a:rPr>
            </a:b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Definition of Depreciation</a:t>
            </a:r>
          </a:p>
          <a:p>
            <a:pPr marL="0" indent="0">
              <a:buNone/>
            </a:pPr>
            <a:br>
              <a:rPr lang="en-US" dirty="0">
                <a:solidFill>
                  <a:srgbClr val="000000"/>
                </a:solidFill>
                <a:latin typeface="Arial" panose="020B0604020202020204" pitchFamily="34" charset="0"/>
                <a:cs typeface="Arial" panose="020B0604020202020204" pitchFamily="34" charset="0"/>
              </a:rPr>
            </a:br>
            <a:r>
              <a:rPr lang="en-US" dirty="0" err="1">
                <a:solidFill>
                  <a:schemeClr val="tx1">
                    <a:lumMod val="95000"/>
                  </a:schemeClr>
                </a:solidFill>
                <a:latin typeface="Arial" panose="020B0604020202020204" pitchFamily="34" charset="0"/>
                <a:cs typeface="Arial" panose="020B0604020202020204" pitchFamily="34" charset="0"/>
              </a:rPr>
              <a:t>Depreciation</a:t>
            </a:r>
            <a:r>
              <a:rPr lang="en-US" dirty="0">
                <a:solidFill>
                  <a:schemeClr val="tx1">
                    <a:lumMod val="95000"/>
                  </a:schemeClr>
                </a:solidFill>
                <a:latin typeface="Arial" panose="020B0604020202020204" pitchFamily="34" charset="0"/>
                <a:cs typeface="Arial" panose="020B0604020202020204" pitchFamily="34" charset="0"/>
              </a:rPr>
              <a:t> is the systematic allocation of the cost of a tangible asset over its useful life. It reflects the reduction in value of an asset as it is used over time. </a:t>
            </a:r>
            <a:br>
              <a:rPr lang="en-US" dirty="0">
                <a:solidFill>
                  <a:srgbClr val="000000"/>
                </a:solidFill>
                <a:latin typeface="Arial" panose="020B0604020202020204" pitchFamily="34" charset="0"/>
                <a:cs typeface="Arial" panose="020B0604020202020204" pitchFamily="34" charset="0"/>
              </a:rPr>
            </a:br>
            <a:br>
              <a:rPr lang="en-US" dirty="0">
                <a:solidFill>
                  <a:srgbClr val="FFFF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Importance of Depreciation in Accounting</a:t>
            </a:r>
            <a:br>
              <a:rPr lang="en-US" dirty="0">
                <a:solidFill>
                  <a:srgbClr val="FF0000"/>
                </a:solidFill>
                <a:latin typeface="Arial" panose="020B0604020202020204" pitchFamily="34" charset="0"/>
                <a:cs typeface="Arial" panose="020B0604020202020204" pitchFamily="34" charset="0"/>
              </a:rPr>
            </a:br>
            <a:r>
              <a:rPr lang="en-US" dirty="0">
                <a:solidFill>
                  <a:schemeClr val="tx1">
                    <a:lumMod val="95000"/>
                  </a:schemeClr>
                </a:solidFill>
                <a:latin typeface="Arial" panose="020B0604020202020204" pitchFamily="34" charset="0"/>
                <a:cs typeface="Arial" panose="020B0604020202020204" pitchFamily="34" charset="0"/>
              </a:rPr>
              <a:t>Depreciation helps in matching the cost of the asset with the revenue it generates. It provides a method to allocate the cost of the asset over its useful life, impacting both the income statement and the balance sheet. Depreciation also helps in tax deduction, as it is considered an expense.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06529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CA5F7C-7E02-6137-24F8-899DFC457114}"/>
              </a:ext>
            </a:extLst>
          </p:cNvPr>
          <p:cNvSpPr>
            <a:spLocks noGrp="1"/>
          </p:cNvSpPr>
          <p:nvPr>
            <p:ph idx="1"/>
          </p:nvPr>
        </p:nvSpPr>
        <p:spPr>
          <a:xfrm>
            <a:off x="1648918" y="344773"/>
            <a:ext cx="9855694" cy="6355829"/>
          </a:xfrm>
        </p:spPr>
        <p:txBody>
          <a:bodyPr>
            <a:normAutofit lnSpcReduction="10000"/>
          </a:bodyPr>
          <a:lstStyle/>
          <a:p>
            <a:pPr marL="0" indent="0">
              <a:buNone/>
            </a:pPr>
            <a:r>
              <a:rPr lang="en-US" sz="2400" b="1" dirty="0">
                <a:solidFill>
                  <a:schemeClr val="accent6">
                    <a:lumMod val="75000"/>
                  </a:schemeClr>
                </a:solidFill>
                <a:latin typeface="Arial" panose="020B0604020202020204" pitchFamily="34" charset="0"/>
                <a:cs typeface="Arial" panose="020B0604020202020204" pitchFamily="34" charset="0"/>
              </a:rPr>
              <a:t>Terminologies </a:t>
            </a:r>
          </a:p>
          <a:p>
            <a:pPr marL="0" indent="0">
              <a:buNone/>
            </a:pPr>
            <a:br>
              <a:rPr lang="en-US" b="1" dirty="0">
                <a:solidFill>
                  <a:srgbClr val="FF0000"/>
                </a:solidFill>
                <a:latin typeface="Times New Roman" panose="02020603050405020304" pitchFamily="18" charset="0"/>
              </a:rPr>
            </a:br>
            <a:r>
              <a:rPr lang="en-US" b="1" dirty="0">
                <a:solidFill>
                  <a:schemeClr val="accent6">
                    <a:lumMod val="75000"/>
                  </a:schemeClr>
                </a:solidFill>
                <a:latin typeface="Arial" panose="020B0604020202020204" pitchFamily="34" charset="0"/>
                <a:cs typeface="Arial" panose="020B0604020202020204" pitchFamily="34" charset="0"/>
              </a:rPr>
              <a:t>Asset Cost</a:t>
            </a:r>
            <a:r>
              <a:rPr lang="en-US" dirty="0">
                <a:solidFill>
                  <a:srgbClr val="FFFF00"/>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initial cost of the asset. </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Additional Asset Cost</a:t>
            </a:r>
            <a:r>
              <a:rPr lang="en-US" dirty="0">
                <a:solidFill>
                  <a:srgbClr val="FFFF00"/>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Any additional costs incurred in acquiring the asset, such as transportation, installation, and setup costs.</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Asset Price</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total cost of the asset, including any additional costs.</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Scrap Value</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estimated residual or salvage value of the asset at the end of its useful life. </a:t>
            </a:r>
            <a:r>
              <a:rPr lang="en-US" b="1" dirty="0">
                <a:solidFill>
                  <a:schemeClr val="accent6">
                    <a:lumMod val="75000"/>
                  </a:schemeClr>
                </a:solidFill>
                <a:latin typeface="Arial" panose="020B0604020202020204" pitchFamily="34" charset="0"/>
                <a:cs typeface="Arial" panose="020B0604020202020204" pitchFamily="34" charset="0"/>
              </a:rPr>
              <a:t>Estimated Life Span (Years)</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expected number of years over which the asset will be depreciated. </a:t>
            </a:r>
            <a:br>
              <a:rPr lang="en-US" dirty="0">
                <a:solidFill>
                  <a:srgbClr val="FFFF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Depreciation/Year as per Straight Line Method</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amount of depreciation allocated to each year of the asset's useful life, calculated as (Asset Price - Scrap Value) / Estimated Life Span. </a:t>
            </a:r>
            <a:r>
              <a:rPr lang="en-US" b="1" dirty="0">
                <a:solidFill>
                  <a:schemeClr val="accent6">
                    <a:lumMod val="75000"/>
                  </a:schemeClr>
                </a:solidFill>
                <a:latin typeface="Arial" panose="020B0604020202020204" pitchFamily="34" charset="0"/>
                <a:cs typeface="Arial" panose="020B0604020202020204" pitchFamily="34" charset="0"/>
              </a:rPr>
              <a:t>Depreciation Percentage</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annual depreciation rate, calculated as (Depreciation/Year as per Straight Line Method) / Asset Price. </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Total Depreciation For Its Life Span</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total depreciation expense over the asset's entire useful life, calculated as (Depreciation/Year as per Straight Line Method) * Estimated Life Span. </a:t>
            </a:r>
            <a:r>
              <a:rPr lang="en-US" b="1" dirty="0">
                <a:solidFill>
                  <a:schemeClr val="accent6">
                    <a:lumMod val="75000"/>
                  </a:schemeClr>
                </a:solidFill>
                <a:latin typeface="Arial" panose="020B0604020202020204" pitchFamily="34" charset="0"/>
                <a:cs typeface="Arial" panose="020B0604020202020204" pitchFamily="34" charset="0"/>
              </a:rPr>
              <a:t>Depreciated Book Value After Its Life Span</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value of the asset after it has been fully depreciated, equal to the scrap value. </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Balance Amount</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Any remaining balance after fully depreciating the asset, which should ideally be zero. </a:t>
            </a:r>
            <a:br>
              <a:rPr lang="en-US" dirty="0">
                <a:solidFill>
                  <a:schemeClr val="tx1">
                    <a:lumMod val="95000"/>
                  </a:schemeClr>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Rate of Depreciation as per Diminishing Balance Method</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The annual depreciation rate calculated based on the diminishing balance method.</a:t>
            </a:r>
            <a:br>
              <a:rPr lang="en-US" dirty="0">
                <a:solidFill>
                  <a:schemeClr val="tx1">
                    <a:lumMod val="95000"/>
                  </a:schemeClr>
                </a:solidFill>
                <a:latin typeface="Arial" panose="020B0604020202020204" pitchFamily="34" charset="0"/>
                <a:cs typeface="Arial" panose="020B0604020202020204" pitchFamily="34" charset="0"/>
              </a:rPr>
            </a:br>
            <a:r>
              <a:rPr lang="en-US" dirty="0">
                <a:solidFill>
                  <a:schemeClr val="tx1">
                    <a:lumMod val="95000"/>
                  </a:schemeClr>
                </a:solidFill>
                <a:latin typeface="Arial" panose="020B0604020202020204" pitchFamily="34" charset="0"/>
                <a:cs typeface="Arial" panose="020B0604020202020204" pitchFamily="34" charset="0"/>
              </a:rPr>
              <a:t> </a:t>
            </a:r>
            <a:r>
              <a:rPr lang="en-US" b="1" dirty="0">
                <a:solidFill>
                  <a:schemeClr val="accent6">
                    <a:lumMod val="75000"/>
                  </a:schemeClr>
                </a:solidFill>
                <a:latin typeface="Arial" panose="020B0604020202020204" pitchFamily="34" charset="0"/>
                <a:cs typeface="Arial" panose="020B0604020202020204" pitchFamily="34" charset="0"/>
              </a:rPr>
              <a:t>Depreciation Schedule</a:t>
            </a:r>
            <a:r>
              <a:rPr lang="en-US" dirty="0">
                <a:solidFill>
                  <a:srgbClr val="FFFF00"/>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A table showing the year-by-year depreciation amounts and the corresponding book values of the asset.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9666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3DBE3-CB7C-13E1-846D-3A91F09D493C}"/>
              </a:ext>
            </a:extLst>
          </p:cNvPr>
          <p:cNvSpPr>
            <a:spLocks noGrp="1"/>
          </p:cNvSpPr>
          <p:nvPr>
            <p:ph idx="1"/>
          </p:nvPr>
        </p:nvSpPr>
        <p:spPr>
          <a:xfrm>
            <a:off x="1779743" y="642079"/>
            <a:ext cx="10412257" cy="6215921"/>
          </a:xfrm>
        </p:spPr>
        <p:txBody>
          <a:bodyPr>
            <a:normAutofit/>
          </a:bodyPr>
          <a:lstStyle/>
          <a:p>
            <a:pPr marL="0" indent="0">
              <a:buNone/>
            </a:pPr>
            <a:r>
              <a:rPr lang="en-US" sz="2400" b="1" dirty="0">
                <a:solidFill>
                  <a:schemeClr val="accent6">
                    <a:lumMod val="75000"/>
                  </a:schemeClr>
                </a:solidFill>
                <a:latin typeface="Arial" panose="020B0604020202020204" pitchFamily="34" charset="0"/>
                <a:cs typeface="Arial" panose="020B0604020202020204" pitchFamily="34" charset="0"/>
              </a:rPr>
              <a:t>Formula </a:t>
            </a:r>
            <a:br>
              <a:rPr lang="en-US" b="1" dirty="0">
                <a:solidFill>
                  <a:schemeClr val="accent6">
                    <a:lumMod val="75000"/>
                  </a:schemeClr>
                </a:solidFill>
                <a:latin typeface="Times New Roman" panose="02020603050405020304" pitchFamily="18" charset="0"/>
              </a:rPr>
            </a:br>
            <a:br>
              <a:rPr lang="en-US" b="1" dirty="0">
                <a:solidFill>
                  <a:schemeClr val="accent6">
                    <a:lumMod val="75000"/>
                  </a:schemeClr>
                </a:solidFill>
                <a:latin typeface="Times New Roman" panose="02020603050405020304" pitchFamily="18" charset="0"/>
              </a:rPr>
            </a:br>
            <a:r>
              <a:rPr lang="en-US" b="1" dirty="0">
                <a:solidFill>
                  <a:schemeClr val="accent6">
                    <a:lumMod val="75000"/>
                  </a:schemeClr>
                </a:solidFill>
                <a:latin typeface="Arial" panose="020B0604020202020204" pitchFamily="34" charset="0"/>
                <a:cs typeface="Arial" panose="020B0604020202020204" pitchFamily="34" charset="0"/>
              </a:rPr>
              <a:t>Straight-Line Method </a:t>
            </a:r>
            <a:br>
              <a:rPr lang="en-US" b="1" dirty="0">
                <a:solidFill>
                  <a:srgbClr val="5F4879"/>
                </a:solidFill>
                <a:latin typeface="Arial" panose="020B0604020202020204" pitchFamily="34" charset="0"/>
                <a:cs typeface="Arial" panose="020B0604020202020204" pitchFamily="34" charset="0"/>
              </a:rPr>
            </a:br>
            <a:r>
              <a:rPr lang="en-US" b="1" dirty="0">
                <a:solidFill>
                  <a:schemeClr val="tx1">
                    <a:lumMod val="95000"/>
                    <a:lumOff val="5000"/>
                  </a:schemeClr>
                </a:solidFill>
                <a:latin typeface="Arial" panose="020B0604020202020204" pitchFamily="34" charset="0"/>
                <a:cs typeface="Arial" panose="020B0604020202020204" pitchFamily="34" charset="0"/>
              </a:rPr>
              <a:t>Calculation Formula</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Depreciation per year = (Asset Price - Scrap Value) / Estimated life Span. </a:t>
            </a:r>
            <a:br>
              <a:rPr lang="en-US" dirty="0">
                <a:solidFill>
                  <a:schemeClr val="tx1">
                    <a:lumMod val="95000"/>
                  </a:schemeClr>
                </a:solidFill>
                <a:latin typeface="Arial" panose="020B0604020202020204" pitchFamily="34" charset="0"/>
                <a:cs typeface="Arial" panose="020B0604020202020204" pitchFamily="34" charset="0"/>
              </a:rPr>
            </a:br>
            <a:br>
              <a:rPr lang="en-US" dirty="0">
                <a:solidFill>
                  <a:srgbClr val="0000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Diminishing Balance Method </a:t>
            </a:r>
            <a:br>
              <a:rPr lang="en-US" b="1" dirty="0">
                <a:solidFill>
                  <a:srgbClr val="5F4879"/>
                </a:solidFill>
                <a:latin typeface="Arial" panose="020B0604020202020204" pitchFamily="34" charset="0"/>
                <a:cs typeface="Arial" panose="020B0604020202020204" pitchFamily="34" charset="0"/>
              </a:rPr>
            </a:br>
            <a:r>
              <a:rPr lang="en-US" b="1" dirty="0">
                <a:solidFill>
                  <a:schemeClr val="tx1">
                    <a:lumMod val="95000"/>
                    <a:lumOff val="5000"/>
                  </a:schemeClr>
                </a:solidFill>
                <a:latin typeface="Arial" panose="020B0604020202020204" pitchFamily="34" charset="0"/>
                <a:cs typeface="Arial" panose="020B0604020202020204" pitchFamily="34" charset="0"/>
              </a:rPr>
              <a:t>Calculation Formula</a:t>
            </a:r>
            <a:r>
              <a:rPr lang="en-US" dirty="0">
                <a:solidFill>
                  <a:schemeClr val="tx1">
                    <a:lumMod val="95000"/>
                    <a:lumOff val="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Depreciation per year = Book Value at Beginning of Year * Depreciation Rate. </a:t>
            </a:r>
            <a:br>
              <a:rPr lang="en-US" b="1" dirty="0">
                <a:solidFill>
                  <a:schemeClr val="tx1">
                    <a:lumMod val="95000"/>
                  </a:schemeClr>
                </a:solidFill>
                <a:latin typeface="Arial" panose="020B0604020202020204" pitchFamily="34" charset="0"/>
                <a:cs typeface="Arial" panose="020B0604020202020204" pitchFamily="34" charset="0"/>
              </a:rPr>
            </a:br>
            <a:br>
              <a:rPr lang="en-US" b="1" dirty="0">
                <a:solidFill>
                  <a:schemeClr val="tx1">
                    <a:lumMod val="95000"/>
                  </a:schemeClr>
                </a:solidFill>
                <a:latin typeface="Arial" panose="020B0604020202020204" pitchFamily="34" charset="0"/>
                <a:cs typeface="Arial" panose="020B0604020202020204" pitchFamily="34" charset="0"/>
              </a:rPr>
            </a:br>
            <a:r>
              <a:rPr lang="en-US" b="1" dirty="0">
                <a:solidFill>
                  <a:schemeClr val="tx1">
                    <a:lumMod val="95000"/>
                    <a:lumOff val="5000"/>
                  </a:schemeClr>
                </a:solidFill>
                <a:latin typeface="Arial" panose="020B0604020202020204" pitchFamily="34" charset="0"/>
                <a:cs typeface="Arial" panose="020B0604020202020204" pitchFamily="34" charset="0"/>
              </a:rPr>
              <a:t>Annual Depreciation </a:t>
            </a:r>
            <a:r>
              <a:rPr lang="en-US" dirty="0">
                <a:latin typeface="Arial" panose="020B0604020202020204" pitchFamily="34" charset="0"/>
                <a:cs typeface="Arial" panose="020B0604020202020204" pitchFamily="34" charset="0"/>
              </a:rPr>
              <a:t>= (Asset Price - Scrap Value) / Estimated Life Span</a:t>
            </a:r>
            <a:br>
              <a:rPr lang="en-US"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Depreciation Percentage</a:t>
            </a:r>
            <a:r>
              <a:rPr lang="en-US" dirty="0">
                <a:latin typeface="Arial" panose="020B0604020202020204" pitchFamily="34" charset="0"/>
                <a:cs typeface="Arial" panose="020B0604020202020204" pitchFamily="34" charset="0"/>
              </a:rPr>
              <a:t> = (Annual Depreciation / Asset Price) * 100</a:t>
            </a:r>
            <a:br>
              <a:rPr lang="en-US" b="1" dirty="0">
                <a:solidFill>
                  <a:srgbClr val="000000"/>
                </a:solidFill>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Depreciated Book Value After Its Life Span = Scrap Value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062040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10">
            <a:extLst>
              <a:ext uri="{FF2B5EF4-FFF2-40B4-BE49-F238E27FC236}">
                <a16:creationId xmlns:a16="http://schemas.microsoft.com/office/drawing/2014/main" id="{D4678A46-886F-503C-AB80-F96BF8B7D6B4}"/>
              </a:ext>
            </a:extLst>
          </p:cNvPr>
          <p:cNvPicPr>
            <a:picLocks noGrp="1" noChangeAspect="1"/>
          </p:cNvPicPr>
          <p:nvPr>
            <p:ph idx="1"/>
          </p:nvPr>
        </p:nvPicPr>
        <p:blipFill>
          <a:blip r:embed="rId2"/>
          <a:stretch>
            <a:fillRect/>
          </a:stretch>
        </p:blipFill>
        <p:spPr>
          <a:xfrm>
            <a:off x="1768840" y="0"/>
            <a:ext cx="8724276" cy="6858000"/>
          </a:xfrm>
          <a:prstGeom prst="rect">
            <a:avLst/>
          </a:prstGeom>
        </p:spPr>
      </p:pic>
    </p:spTree>
    <p:extLst>
      <p:ext uri="{BB962C8B-B14F-4D97-AF65-F5344CB8AC3E}">
        <p14:creationId xmlns:p14="http://schemas.microsoft.com/office/powerpoint/2010/main" val="350214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6AE76-E4F0-7103-EC31-77AD7242EEEA}"/>
              </a:ext>
            </a:extLst>
          </p:cNvPr>
          <p:cNvSpPr>
            <a:spLocks noGrp="1"/>
          </p:cNvSpPr>
          <p:nvPr>
            <p:ph type="title"/>
          </p:nvPr>
        </p:nvSpPr>
        <p:spPr>
          <a:xfrm>
            <a:off x="2592925" y="624110"/>
            <a:ext cx="8911687" cy="550640"/>
          </a:xfrm>
        </p:spPr>
        <p:txBody>
          <a:bodyPr>
            <a:normAutofit/>
          </a:bodyPr>
          <a:lstStyle/>
          <a:p>
            <a:r>
              <a:rPr lang="en-US" sz="2400" dirty="0">
                <a:solidFill>
                  <a:schemeClr val="accent6">
                    <a:lumMod val="75000"/>
                  </a:schemeClr>
                </a:solidFill>
                <a:latin typeface="Arial" panose="020B0604020202020204" pitchFamily="34" charset="0"/>
                <a:cs typeface="Arial" panose="020B0604020202020204" pitchFamily="34" charset="0"/>
              </a:rPr>
              <a:t>Year on Year Depreciation- Diminishing Method</a:t>
            </a:r>
            <a:endParaRPr lang="en-IN" sz="2400"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F9F5FCB0-A466-8B91-E103-93F59DD3E91A}"/>
              </a:ext>
            </a:extLst>
          </p:cNvPr>
          <p:cNvGraphicFramePr>
            <a:graphicFrameLocks noGrp="1"/>
          </p:cNvGraphicFramePr>
          <p:nvPr>
            <p:ph idx="1"/>
            <p:extLst>
              <p:ext uri="{D42A27DB-BD31-4B8C-83A1-F6EECF244321}">
                <p14:modId xmlns:p14="http://schemas.microsoft.com/office/powerpoint/2010/main" val="958022807"/>
              </p:ext>
            </p:extLst>
          </p:nvPr>
        </p:nvGraphicFramePr>
        <p:xfrm>
          <a:off x="2228850" y="1174750"/>
          <a:ext cx="9688330" cy="54059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384710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7C8FC-63CB-3392-8FD8-61442AA55E6A}"/>
              </a:ext>
            </a:extLst>
          </p:cNvPr>
          <p:cNvSpPr>
            <a:spLocks noGrp="1"/>
          </p:cNvSpPr>
          <p:nvPr>
            <p:ph type="title"/>
          </p:nvPr>
        </p:nvSpPr>
        <p:spPr>
          <a:xfrm>
            <a:off x="2592925" y="624110"/>
            <a:ext cx="8911687" cy="322668"/>
          </a:xfrm>
        </p:spPr>
        <p:txBody>
          <a:bodyPr>
            <a:noAutofit/>
          </a:bodyPr>
          <a:lstStyle/>
          <a:p>
            <a:r>
              <a:rPr lang="en-US" sz="2400" dirty="0">
                <a:solidFill>
                  <a:schemeClr val="accent6">
                    <a:lumMod val="75000"/>
                  </a:schemeClr>
                </a:solidFill>
                <a:latin typeface="Arial" panose="020B0604020202020204" pitchFamily="34" charset="0"/>
                <a:cs typeface="Arial" panose="020B0604020202020204" pitchFamily="34" charset="0"/>
              </a:rPr>
              <a:t>Book Value Over Time</a:t>
            </a:r>
            <a:endParaRPr lang="en-IN" sz="2400"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B5DCA24B-D4D7-45CD-8027-12203FAD1F06}"/>
              </a:ext>
            </a:extLst>
          </p:cNvPr>
          <p:cNvGraphicFramePr>
            <a:graphicFrameLocks noGrp="1"/>
          </p:cNvGraphicFramePr>
          <p:nvPr>
            <p:ph idx="1"/>
            <p:extLst>
              <p:ext uri="{D42A27DB-BD31-4B8C-83A1-F6EECF244321}">
                <p14:modId xmlns:p14="http://schemas.microsoft.com/office/powerpoint/2010/main" val="2629568140"/>
              </p:ext>
            </p:extLst>
          </p:nvPr>
        </p:nvGraphicFramePr>
        <p:xfrm>
          <a:off x="2093912" y="1189038"/>
          <a:ext cx="9628395" cy="555653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72574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A6877-2AF5-E0C7-2C75-05E54DEBFDEC}"/>
              </a:ext>
            </a:extLst>
          </p:cNvPr>
          <p:cNvSpPr>
            <a:spLocks noGrp="1"/>
          </p:cNvSpPr>
          <p:nvPr>
            <p:ph type="title"/>
          </p:nvPr>
        </p:nvSpPr>
        <p:spPr/>
        <p:txBody>
          <a:bodyPr>
            <a:normAutofit/>
          </a:bodyPr>
          <a:lstStyle/>
          <a:p>
            <a:r>
              <a:rPr lang="en-US" sz="2400" dirty="0">
                <a:solidFill>
                  <a:schemeClr val="accent6">
                    <a:lumMod val="75000"/>
                  </a:schemeClr>
                </a:solidFill>
                <a:latin typeface="Arial" panose="020B0604020202020204" pitchFamily="34" charset="0"/>
                <a:cs typeface="Arial" panose="020B0604020202020204" pitchFamily="34" charset="0"/>
              </a:rPr>
              <a:t>Chart for Total Depreciation for both the methods</a:t>
            </a:r>
            <a:endParaRPr lang="en-IN" sz="2400" dirty="0">
              <a:solidFill>
                <a:schemeClr val="accent6">
                  <a:lumMod val="75000"/>
                </a:schemeClr>
              </a:solidFill>
              <a:latin typeface="Arial" panose="020B0604020202020204" pitchFamily="34" charset="0"/>
              <a:cs typeface="Arial" panose="020B0604020202020204" pitchFamily="34" charset="0"/>
            </a:endParaRPr>
          </a:p>
        </p:txBody>
      </p:sp>
      <p:graphicFrame>
        <p:nvGraphicFramePr>
          <p:cNvPr id="4" name="Content Placeholder 3">
            <a:extLst>
              <a:ext uri="{FF2B5EF4-FFF2-40B4-BE49-F238E27FC236}">
                <a16:creationId xmlns:a16="http://schemas.microsoft.com/office/drawing/2014/main" id="{EDF5F30F-7833-9073-8F00-ED0889527DBF}"/>
              </a:ext>
            </a:extLst>
          </p:cNvPr>
          <p:cNvGraphicFramePr>
            <a:graphicFrameLocks noGrp="1"/>
          </p:cNvGraphicFramePr>
          <p:nvPr>
            <p:ph sz="half" idx="2"/>
            <p:extLst>
              <p:ext uri="{D42A27DB-BD31-4B8C-83A1-F6EECF244321}">
                <p14:modId xmlns:p14="http://schemas.microsoft.com/office/powerpoint/2010/main" val="3646622509"/>
              </p:ext>
            </p:extLst>
          </p:nvPr>
        </p:nvGraphicFramePr>
        <p:xfrm>
          <a:off x="1749764" y="960566"/>
          <a:ext cx="10442236" cy="3806306"/>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9" name="Content Placeholder 8">
            <a:extLst>
              <a:ext uri="{FF2B5EF4-FFF2-40B4-BE49-F238E27FC236}">
                <a16:creationId xmlns:a16="http://schemas.microsoft.com/office/drawing/2014/main" id="{C1EC46E3-B0D9-B17F-6B01-64DA5287D6C7}"/>
              </a:ext>
            </a:extLst>
          </p:cNvPr>
          <p:cNvGraphicFramePr>
            <a:graphicFrameLocks noGrp="1"/>
          </p:cNvGraphicFramePr>
          <p:nvPr>
            <p:ph sz="quarter" idx="4"/>
            <p:extLst>
              <p:ext uri="{D42A27DB-BD31-4B8C-83A1-F6EECF244321}">
                <p14:modId xmlns:p14="http://schemas.microsoft.com/office/powerpoint/2010/main" val="405351296"/>
              </p:ext>
            </p:extLst>
          </p:nvPr>
        </p:nvGraphicFramePr>
        <p:xfrm>
          <a:off x="2379350" y="4463269"/>
          <a:ext cx="8911687" cy="22673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699658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BDEAAAA8-D374-C5BF-1104-C5B008E1099C}"/>
              </a:ext>
            </a:extLst>
          </p:cNvPr>
          <p:cNvSpPr>
            <a:spLocks noGrp="1"/>
          </p:cNvSpPr>
          <p:nvPr>
            <p:ph idx="1"/>
          </p:nvPr>
        </p:nvSpPr>
        <p:spPr>
          <a:xfrm>
            <a:off x="1854693" y="709535"/>
            <a:ext cx="9942566" cy="5931108"/>
          </a:xfrm>
        </p:spPr>
        <p:txBody>
          <a:bodyPr>
            <a:normAutofit/>
          </a:bodyPr>
          <a:lstStyle/>
          <a:p>
            <a:pPr marL="0" indent="0">
              <a:buNone/>
            </a:pPr>
            <a:r>
              <a:rPr lang="en-US" sz="2400" b="1" dirty="0">
                <a:solidFill>
                  <a:schemeClr val="accent6">
                    <a:lumMod val="75000"/>
                  </a:schemeClr>
                </a:solidFill>
                <a:latin typeface="Arial" panose="020B0604020202020204" pitchFamily="34" charset="0"/>
                <a:cs typeface="Arial" panose="020B0604020202020204" pitchFamily="34" charset="0"/>
              </a:rPr>
              <a:t>Key Findings</a:t>
            </a:r>
            <a:br>
              <a:rPr lang="en-US" b="1" dirty="0">
                <a:solidFill>
                  <a:srgbClr val="FF0000"/>
                </a:solidFill>
              </a:rPr>
            </a:br>
            <a:br>
              <a:rPr lang="en-US" dirty="0">
                <a:solidFill>
                  <a:srgbClr val="FF0000"/>
                </a:solidFill>
              </a:rPr>
            </a:br>
            <a:r>
              <a:rPr lang="en-US" b="1" dirty="0">
                <a:solidFill>
                  <a:schemeClr val="accent6">
                    <a:lumMod val="75000"/>
                  </a:schemeClr>
                </a:solidFill>
                <a:latin typeface="Arial" panose="020B0604020202020204" pitchFamily="34" charset="0"/>
                <a:cs typeface="Arial" panose="020B0604020202020204" pitchFamily="34" charset="0"/>
              </a:rPr>
              <a:t>Comparative Analysis of Both Methods:</a:t>
            </a:r>
            <a:br>
              <a:rPr lang="en-US" b="1" dirty="0">
                <a:solidFill>
                  <a:srgbClr val="5F4879"/>
                </a:solidFill>
                <a:latin typeface="Times New Roman" panose="02020603050405020304" pitchFamily="18" charset="0"/>
              </a:rPr>
            </a:br>
            <a:br>
              <a:rPr lang="en-US" dirty="0">
                <a:solidFill>
                  <a:schemeClr val="tx1"/>
                </a:solidFill>
                <a:latin typeface="Times New Roman" panose="02020603050405020304" pitchFamily="18" charset="0"/>
              </a:rPr>
            </a:br>
            <a:r>
              <a:rPr lang="en-US" dirty="0">
                <a:solidFill>
                  <a:schemeClr val="tx1"/>
                </a:solidFill>
                <a:latin typeface="Arial" panose="020B0604020202020204" pitchFamily="34" charset="0"/>
                <a:cs typeface="Arial" panose="020B0604020202020204" pitchFamily="34" charset="0"/>
              </a:rPr>
              <a:t>The Straight-Line method provides a consistent annual depreciation expense, which is simple to calculate and understand. It is suitable for assets that provide consistent utility over time. The Diminishing Balance method provides higher depreciation expense in the earlier years and lower expense in the later years. It is suitable for assets that lose value quickly or become obsolete faster. </a:t>
            </a:r>
          </a:p>
          <a:p>
            <a:pPr marL="0" indent="0">
              <a:buNone/>
            </a:pPr>
            <a:br>
              <a:rPr lang="en-US" dirty="0">
                <a:solidFill>
                  <a:schemeClr val="tx1"/>
                </a:solidFill>
                <a:latin typeface="Arial" panose="020B0604020202020204" pitchFamily="34" charset="0"/>
                <a:cs typeface="Arial" panose="020B0604020202020204" pitchFamily="34" charset="0"/>
              </a:rPr>
            </a:br>
            <a:r>
              <a:rPr lang="en-US" sz="2400" b="1" dirty="0">
                <a:solidFill>
                  <a:schemeClr val="accent6">
                    <a:lumMod val="75000"/>
                  </a:schemeClr>
                </a:solidFill>
                <a:latin typeface="Arial" panose="020B0604020202020204" pitchFamily="34" charset="0"/>
                <a:cs typeface="Arial" panose="020B0604020202020204" pitchFamily="34" charset="0"/>
              </a:rPr>
              <a:t>Advantages and Disadvantages </a:t>
            </a:r>
            <a:br>
              <a:rPr lang="en-US" sz="2800" b="1" dirty="0">
                <a:solidFill>
                  <a:srgbClr val="FF0000"/>
                </a:solidFill>
                <a:latin typeface="Arial" panose="020B0604020202020204" pitchFamily="34" charset="0"/>
                <a:cs typeface="Arial" panose="020B0604020202020204" pitchFamily="34" charset="0"/>
              </a:rPr>
            </a:br>
            <a:br>
              <a:rPr lang="en-US" b="1" dirty="0">
                <a:solidFill>
                  <a:srgbClr val="FF00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Straight-Line Method</a:t>
            </a:r>
            <a:r>
              <a:rPr lang="en-US" dirty="0">
                <a:solidFill>
                  <a:schemeClr val="accent6">
                    <a:lumMod val="75000"/>
                  </a:schemeClr>
                </a:solidFill>
                <a:latin typeface="Arial" panose="020B0604020202020204" pitchFamily="34" charset="0"/>
                <a:cs typeface="Arial" panose="020B0604020202020204" pitchFamily="34" charset="0"/>
              </a:rPr>
              <a:t>: </a:t>
            </a:r>
            <a:br>
              <a:rPr lang="en-US" dirty="0">
                <a:solidFill>
                  <a:srgbClr val="FFFF00"/>
                </a:solidFill>
                <a:latin typeface="Arial" panose="020B0604020202020204" pitchFamily="34" charset="0"/>
                <a:cs typeface="Arial" panose="020B0604020202020204" pitchFamily="34" charset="0"/>
              </a:rPr>
            </a:br>
            <a:r>
              <a:rPr lang="en-US" i="1" dirty="0">
                <a:solidFill>
                  <a:schemeClr val="accent6">
                    <a:lumMod val="75000"/>
                  </a:schemeClr>
                </a:solidFill>
                <a:latin typeface="Arial" panose="020B0604020202020204" pitchFamily="34" charset="0"/>
                <a:cs typeface="Arial" panose="020B0604020202020204" pitchFamily="34" charset="0"/>
              </a:rPr>
              <a:t>Advantages</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Simplicity, consistency in expense. </a:t>
            </a:r>
            <a:br>
              <a:rPr lang="en-US" dirty="0">
                <a:solidFill>
                  <a:schemeClr val="tx1">
                    <a:lumMod val="95000"/>
                  </a:schemeClr>
                </a:solidFill>
                <a:latin typeface="Arial" panose="020B0604020202020204" pitchFamily="34" charset="0"/>
                <a:cs typeface="Arial" panose="020B0604020202020204" pitchFamily="34" charset="0"/>
              </a:rPr>
            </a:br>
            <a:r>
              <a:rPr lang="en-US" i="1" dirty="0">
                <a:solidFill>
                  <a:schemeClr val="accent6">
                    <a:lumMod val="75000"/>
                  </a:schemeClr>
                </a:solidFill>
                <a:latin typeface="Arial" panose="020B0604020202020204" pitchFamily="34" charset="0"/>
                <a:cs typeface="Arial" panose="020B0604020202020204" pitchFamily="34" charset="0"/>
              </a:rPr>
              <a:t>Disadvantages</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Does not reflect the accelerated loss of value for some assets.</a:t>
            </a:r>
            <a:br>
              <a:rPr lang="en-US" dirty="0">
                <a:solidFill>
                  <a:schemeClr val="tx1">
                    <a:lumMod val="95000"/>
                  </a:schemeClr>
                </a:solidFill>
                <a:latin typeface="Arial" panose="020B0604020202020204" pitchFamily="34" charset="0"/>
                <a:cs typeface="Arial" panose="020B0604020202020204" pitchFamily="34" charset="0"/>
              </a:rPr>
            </a:br>
            <a:br>
              <a:rPr lang="en-US" dirty="0">
                <a:solidFill>
                  <a:schemeClr val="tx1">
                    <a:lumMod val="95000"/>
                  </a:schemeClr>
                </a:solidFill>
                <a:latin typeface="Arial" panose="020B0604020202020204" pitchFamily="34" charset="0"/>
                <a:cs typeface="Arial" panose="020B0604020202020204" pitchFamily="34" charset="0"/>
              </a:rPr>
            </a:br>
            <a:br>
              <a:rPr lang="en-US" dirty="0">
                <a:solidFill>
                  <a:srgbClr val="000000"/>
                </a:solidFill>
                <a:latin typeface="Arial" panose="020B0604020202020204" pitchFamily="34" charset="0"/>
                <a:cs typeface="Arial" panose="020B0604020202020204" pitchFamily="34" charset="0"/>
              </a:rPr>
            </a:br>
            <a:r>
              <a:rPr lang="en-US" b="1" dirty="0">
                <a:solidFill>
                  <a:schemeClr val="accent6">
                    <a:lumMod val="75000"/>
                  </a:schemeClr>
                </a:solidFill>
                <a:latin typeface="Arial" panose="020B0604020202020204" pitchFamily="34" charset="0"/>
                <a:cs typeface="Arial" panose="020B0604020202020204" pitchFamily="34" charset="0"/>
              </a:rPr>
              <a:t>Diminishing Balance Method: </a:t>
            </a:r>
            <a:br>
              <a:rPr lang="en-US" b="1" dirty="0">
                <a:solidFill>
                  <a:srgbClr val="FFFF00"/>
                </a:solidFill>
                <a:latin typeface="Arial" panose="020B0604020202020204" pitchFamily="34" charset="0"/>
                <a:cs typeface="Arial" panose="020B0604020202020204" pitchFamily="34" charset="0"/>
              </a:rPr>
            </a:br>
            <a:r>
              <a:rPr lang="en-US" i="1" dirty="0">
                <a:solidFill>
                  <a:schemeClr val="accent6">
                    <a:lumMod val="75000"/>
                  </a:schemeClr>
                </a:solidFill>
                <a:latin typeface="Arial" panose="020B0604020202020204" pitchFamily="34" charset="0"/>
                <a:cs typeface="Arial" panose="020B0604020202020204" pitchFamily="34" charset="0"/>
              </a:rPr>
              <a:t>Advantages</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Better reflects the actual usage and value loss of some assets.</a:t>
            </a:r>
            <a:br>
              <a:rPr lang="en-US" dirty="0">
                <a:solidFill>
                  <a:srgbClr val="000000"/>
                </a:solidFill>
                <a:latin typeface="Arial" panose="020B0604020202020204" pitchFamily="34" charset="0"/>
                <a:cs typeface="Arial" panose="020B0604020202020204" pitchFamily="34" charset="0"/>
              </a:rPr>
            </a:br>
            <a:r>
              <a:rPr lang="en-US" i="1" dirty="0">
                <a:solidFill>
                  <a:schemeClr val="accent6">
                    <a:lumMod val="75000"/>
                  </a:schemeClr>
                </a:solidFill>
                <a:latin typeface="Arial" panose="020B0604020202020204" pitchFamily="34" charset="0"/>
                <a:cs typeface="Arial" panose="020B0604020202020204" pitchFamily="34" charset="0"/>
              </a:rPr>
              <a:t>Disadvantages</a:t>
            </a:r>
            <a:r>
              <a:rPr lang="en-US" dirty="0">
                <a:solidFill>
                  <a:schemeClr val="accent6">
                    <a:lumMod val="75000"/>
                  </a:schemeClr>
                </a:solidFill>
                <a:latin typeface="Arial" panose="020B0604020202020204" pitchFamily="34" charset="0"/>
                <a:cs typeface="Arial" panose="020B0604020202020204" pitchFamily="34" charset="0"/>
              </a:rPr>
              <a:t>: </a:t>
            </a:r>
            <a:r>
              <a:rPr lang="en-US" dirty="0">
                <a:solidFill>
                  <a:schemeClr val="tx1">
                    <a:lumMod val="95000"/>
                  </a:schemeClr>
                </a:solidFill>
                <a:latin typeface="Arial" panose="020B0604020202020204" pitchFamily="34" charset="0"/>
                <a:cs typeface="Arial" panose="020B0604020202020204" pitchFamily="34" charset="0"/>
              </a:rPr>
              <a:t>More complex calculation, results in lower book values in later years.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914414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107</TotalTime>
  <Words>1540</Words>
  <Application>Microsoft Office PowerPoint</Application>
  <PresentationFormat>Widescreen</PresentationFormat>
  <Paragraphs>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Century Gothic</vt:lpstr>
      <vt:lpstr>Times New Roman</vt:lpstr>
      <vt:lpstr>Wingdings 3</vt:lpstr>
      <vt:lpstr>Wisp</vt:lpstr>
      <vt:lpstr>Comparative Depreciation Method Analysis</vt:lpstr>
      <vt:lpstr>PowerPoint Presentation</vt:lpstr>
      <vt:lpstr>PowerPoint Presentation</vt:lpstr>
      <vt:lpstr>PowerPoint Presentation</vt:lpstr>
      <vt:lpstr>PowerPoint Presentation</vt:lpstr>
      <vt:lpstr>Year on Year Depreciation- Diminishing Method</vt:lpstr>
      <vt:lpstr>Book Value Over Time</vt:lpstr>
      <vt:lpstr>Chart for Total Depreciation for both the methods</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Admin-1</dc:creator>
  <cp:lastModifiedBy>Admin-1</cp:lastModifiedBy>
  <cp:revision>2</cp:revision>
  <dcterms:created xsi:type="dcterms:W3CDTF">2025-06-30T13:33:26Z</dcterms:created>
  <dcterms:modified xsi:type="dcterms:W3CDTF">2025-06-30T15:21:03Z</dcterms:modified>
</cp:coreProperties>
</file>