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8248-D3C4-41D4-A41C-3C14CBAD5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00299-B090-4297-AFB0-82AB84AEF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84DA8-4AC0-4026-AD70-A4D436F7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CA810-669D-4C7B-A29B-8E31C0C9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8B57-0239-410A-81AE-175FD905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1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3743-C6C4-48FD-BDF9-C0051A6D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D6D54-7CAB-4ABF-ABCD-42C26B566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3CDC-D4CA-4761-8F21-0E681CA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02D1F-5C14-421F-871D-E34DCB02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FC2A-030F-4A38-9573-482B60FC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4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92F7D-09AF-4D55-8A49-5DC72888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C68A8-FEF7-4A3F-9275-FF4E51EA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F16BC-A1E1-4D94-9149-99CCD478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1149-13D1-4501-A2BE-3A25DCC9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E032-F907-4BAC-8D36-CE37A52D3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8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9046-1B01-4330-BF9E-F95A9727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5E3EE-1458-4A85-BCE1-2CE7CF63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2535-48C7-45BB-BB4D-43E77FA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70BE-0EF2-4589-BEA8-EDC6B906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E6E9C-AC44-4623-B00E-9D11688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2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A1BB-A95C-4723-BD72-B5DE586B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9C294-3E65-4726-9251-4B195225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48A1B-6DDE-44A2-BAE1-A53C35FF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5495-E671-4EA9-9B99-11890670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9915-60C5-47B5-925A-22813ED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7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E4CD-CEB2-4FAF-BCDD-44EBB4B5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212D-AB5D-48E3-8C3B-CF191A830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F50D1-91AE-4AA1-910E-4AFD9579A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9EDF-6121-49E4-A70C-BF2EB20D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DE148-BCD1-44B0-915A-42F8D020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67E13-C936-4C11-88F8-7C3F9CA6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0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838A-E8C3-4106-A301-F60800FF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E08C-2A4D-4F93-B2F7-A268658B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25A80-3944-420C-B2AD-C342960C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90D15-AE49-441A-97FF-40F33DEBE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54B2B-1BE5-4F2D-8F52-F067284D5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567F9-59C1-4E32-9A97-99E1EE17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5603A-969C-435A-9550-0EC5355C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D71A00-74DF-42AC-82CE-8F8621F0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0A4E-8AFF-482C-8778-1ECAB71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6D5E9-222D-40F2-B81E-BF0834EA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9C2BF-0444-45D8-A6B7-DAF74F35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85D4A-1FEE-49CE-B014-15F9E976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88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BFB08-718D-4ABE-8AA8-B796D02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D6423A-A761-4992-9899-AAAC0B5B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F01E3-C15C-454E-A07C-A09C4D97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9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C68D-D66B-4061-A817-9C6501B3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28DF5-AE68-410D-ACE5-7459871C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0F7EA-F09B-4F3A-B05D-972367FCF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D5333-6579-4C7D-A8E4-F338CED0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AC4A-9058-47E0-8D69-A62312B1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1A07-D004-4740-8A10-EDB2065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8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8128-1B0E-4A0E-ADD3-035442E6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F7F46-2C83-40DE-9698-E3A183299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125B-CAFB-430B-9847-655A7ACC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AA63C-C350-45BE-8B17-E79663FB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D5E96-CF2E-46F4-AFC8-5B936DC61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8A73D-11BB-4902-84F2-49AF6AFD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2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59D32-4EB5-4CD4-83FF-C1AAD5DF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B3F2-98B6-4FE5-A722-9116807C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FE9DE-6160-4D70-8419-3FC7FC7F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2CAD-0687-407B-8D67-D202A3AC4FB3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637D0-3F83-4D81-B0C5-A52A6E950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FC1C7-F104-4D0A-88CC-E2A51A2A3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7E5E-5EAB-4AB5-B321-78934654A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4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D9FDEE6-6051-4A5F-8860-6D4E86756D30}"/>
              </a:ext>
            </a:extLst>
          </p:cNvPr>
          <p:cNvGrpSpPr/>
          <p:nvPr/>
        </p:nvGrpSpPr>
        <p:grpSpPr>
          <a:xfrm>
            <a:off x="-12872" y="-1"/>
            <a:ext cx="12204872" cy="6858001"/>
            <a:chOff x="-12872" y="-1"/>
            <a:chExt cx="12204872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C8604F-C042-4A1E-A902-73BF0080A897}"/>
                </a:ext>
              </a:extLst>
            </p:cNvPr>
            <p:cNvSpPr/>
            <p:nvPr/>
          </p:nvSpPr>
          <p:spPr>
            <a:xfrm>
              <a:off x="-12872" y="0"/>
              <a:ext cx="240956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A2881B-405F-45DA-9399-97063B89F239}"/>
                </a:ext>
              </a:extLst>
            </p:cNvPr>
            <p:cNvSpPr/>
            <p:nvPr/>
          </p:nvSpPr>
          <p:spPr>
            <a:xfrm>
              <a:off x="2409568" y="-1"/>
              <a:ext cx="9782432" cy="67962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B22FE5-938F-40DF-AECB-30C091802BBF}"/>
                </a:ext>
              </a:extLst>
            </p:cNvPr>
            <p:cNvSpPr/>
            <p:nvPr/>
          </p:nvSpPr>
          <p:spPr>
            <a:xfrm>
              <a:off x="2409568" y="679620"/>
              <a:ext cx="9782432" cy="1865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44B70-936B-423F-B74E-38C2560FCBD9}"/>
                </a:ext>
              </a:extLst>
            </p:cNvPr>
            <p:cNvSpPr/>
            <p:nvPr/>
          </p:nvSpPr>
          <p:spPr>
            <a:xfrm>
              <a:off x="2409568" y="2557849"/>
              <a:ext cx="9782432" cy="430015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FB260248-207F-415E-A015-F9CF7F0DE154}"/>
                </a:ext>
              </a:extLst>
            </p:cNvPr>
            <p:cNvSpPr/>
            <p:nvPr/>
          </p:nvSpPr>
          <p:spPr>
            <a:xfrm>
              <a:off x="2619632" y="2990906"/>
              <a:ext cx="4201297" cy="378059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F6DCAF8-7D39-494D-8F94-54AF060CF107}"/>
                </a:ext>
              </a:extLst>
            </p:cNvPr>
            <p:cNvGrpSpPr/>
            <p:nvPr/>
          </p:nvGrpSpPr>
          <p:grpSpPr>
            <a:xfrm>
              <a:off x="6956854" y="2748807"/>
              <a:ext cx="5090984" cy="1915297"/>
              <a:chOff x="6956854" y="2557849"/>
              <a:chExt cx="5090984" cy="191529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4547CA38-877D-4721-97ED-268129104054}"/>
                  </a:ext>
                </a:extLst>
              </p:cNvPr>
              <p:cNvSpPr/>
              <p:nvPr/>
            </p:nvSpPr>
            <p:spPr>
              <a:xfrm>
                <a:off x="6956854" y="2557849"/>
                <a:ext cx="5090984" cy="420130"/>
              </a:xfrm>
              <a:prstGeom prst="round2SameRect">
                <a:avLst>
                  <a:gd name="adj1" fmla="val 41177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05230423-7D9A-4348-A6C2-7804584EB759}"/>
                  </a:ext>
                </a:extLst>
              </p:cNvPr>
              <p:cNvSpPr/>
              <p:nvPr/>
            </p:nvSpPr>
            <p:spPr>
              <a:xfrm>
                <a:off x="6956854" y="2990336"/>
                <a:ext cx="5090984" cy="148281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B77D02C-2D6A-4F31-8C12-7C23A82B9BCB}"/>
                </a:ext>
              </a:extLst>
            </p:cNvPr>
            <p:cNvGrpSpPr/>
            <p:nvPr/>
          </p:nvGrpSpPr>
          <p:grpSpPr>
            <a:xfrm>
              <a:off x="6956854" y="4856204"/>
              <a:ext cx="5090984" cy="1915297"/>
              <a:chOff x="6956854" y="2557849"/>
              <a:chExt cx="5090984" cy="1915297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Rectangle: Top Corners Rounded 35">
                <a:extLst>
                  <a:ext uri="{FF2B5EF4-FFF2-40B4-BE49-F238E27FC236}">
                    <a16:creationId xmlns:a16="http://schemas.microsoft.com/office/drawing/2014/main" id="{3401831D-11B2-48DB-A9F9-F27427972A88}"/>
                  </a:ext>
                </a:extLst>
              </p:cNvPr>
              <p:cNvSpPr/>
              <p:nvPr/>
            </p:nvSpPr>
            <p:spPr>
              <a:xfrm>
                <a:off x="6956854" y="2557849"/>
                <a:ext cx="5090984" cy="420130"/>
              </a:xfrm>
              <a:prstGeom prst="round2SameRect">
                <a:avLst>
                  <a:gd name="adj1" fmla="val 41177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: Top Corners Rounded 36">
                <a:extLst>
                  <a:ext uri="{FF2B5EF4-FFF2-40B4-BE49-F238E27FC236}">
                    <a16:creationId xmlns:a16="http://schemas.microsoft.com/office/drawing/2014/main" id="{F59632D5-9924-4A07-9C96-B7D599EB9BC7}"/>
                  </a:ext>
                </a:extLst>
              </p:cNvPr>
              <p:cNvSpPr/>
              <p:nvPr/>
            </p:nvSpPr>
            <p:spPr>
              <a:xfrm>
                <a:off x="6956854" y="2990336"/>
                <a:ext cx="5090984" cy="148281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B932C1-8705-40F0-A489-74B1666EE2D5}"/>
                </a:ext>
              </a:extLst>
            </p:cNvPr>
            <p:cNvGrpSpPr/>
            <p:nvPr/>
          </p:nvGrpSpPr>
          <p:grpSpPr>
            <a:xfrm>
              <a:off x="2611395" y="2780325"/>
              <a:ext cx="4201298" cy="4040604"/>
              <a:chOff x="2611395" y="2822947"/>
              <a:chExt cx="4201298" cy="399798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9F955424-58AD-4DF6-B1CA-66C5076038AA}"/>
                  </a:ext>
                </a:extLst>
              </p:cNvPr>
              <p:cNvSpPr/>
              <p:nvPr/>
            </p:nvSpPr>
            <p:spPr>
              <a:xfrm>
                <a:off x="2611395" y="2822947"/>
                <a:ext cx="4201297" cy="4077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E747C3BC-1B69-4B5D-8332-E693E3D32F05}"/>
                  </a:ext>
                </a:extLst>
              </p:cNvPr>
              <p:cNvSpPr/>
              <p:nvPr/>
            </p:nvSpPr>
            <p:spPr>
              <a:xfrm>
                <a:off x="2611395" y="3243077"/>
                <a:ext cx="4201298" cy="3577852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181353-CF85-41F7-A51C-B59E810190AF}"/>
                  </a:ext>
                </a:extLst>
              </p:cNvPr>
              <p:cNvSpPr txBox="1"/>
              <p:nvPr/>
            </p:nvSpPr>
            <p:spPr>
              <a:xfrm>
                <a:off x="3120082" y="2849145"/>
                <a:ext cx="33981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Net Revenue by Country and City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569E910-C922-47B1-B45E-0981FAB4DC9C}"/>
                </a:ext>
              </a:extLst>
            </p:cNvPr>
            <p:cNvSpPr txBox="1"/>
            <p:nvPr/>
          </p:nvSpPr>
          <p:spPr>
            <a:xfrm>
              <a:off x="7386252" y="2780325"/>
              <a:ext cx="4240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>
                  <a:solidFill>
                    <a:schemeClr val="bg1"/>
                  </a:solidFill>
                </a:rPr>
                <a:t>Total Orders </a:t>
              </a:r>
              <a:r>
                <a:rPr lang="en-IN" dirty="0">
                  <a:solidFill>
                    <a:schemeClr val="bg1"/>
                  </a:solidFill>
                </a:rPr>
                <a:t>VS Gross Revenue by Month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3441C3-FDE6-43FA-80F5-DB43B020A316}"/>
                </a:ext>
              </a:extLst>
            </p:cNvPr>
            <p:cNvSpPr txBox="1"/>
            <p:nvPr/>
          </p:nvSpPr>
          <p:spPr>
            <a:xfrm>
              <a:off x="7386253" y="4881603"/>
              <a:ext cx="42404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Average Days to ship by Shipping Company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8FB83F1-96F2-416D-BF23-8F08699AAA7B}"/>
                </a:ext>
              </a:extLst>
            </p:cNvPr>
            <p:cNvSpPr/>
            <p:nvPr/>
          </p:nvSpPr>
          <p:spPr>
            <a:xfrm>
              <a:off x="189301" y="86261"/>
              <a:ext cx="1948418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Northwind</a:t>
              </a:r>
            </a:p>
            <a:p>
              <a:pPr algn="ctr"/>
              <a:r>
                <a:rPr lang="en-US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Dashboard</a:t>
              </a:r>
              <a:endPara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BD635E-CA95-45D2-8FF7-151A2A343802}"/>
                </a:ext>
              </a:extLst>
            </p:cNvPr>
            <p:cNvSpPr/>
            <p:nvPr/>
          </p:nvSpPr>
          <p:spPr>
            <a:xfrm>
              <a:off x="121338" y="5427496"/>
              <a:ext cx="2084342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By</a:t>
              </a:r>
            </a:p>
            <a:p>
              <a:pPr algn="ctr"/>
              <a:r>
                <a:rPr lang="en-US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Rohan Patil</a:t>
              </a:r>
              <a:endPara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28E7DF-597F-470F-8211-931E94F3F5D7}"/>
                </a:ext>
              </a:extLst>
            </p:cNvPr>
            <p:cNvSpPr txBox="1"/>
            <p:nvPr/>
          </p:nvSpPr>
          <p:spPr>
            <a:xfrm>
              <a:off x="-8235" y="1612555"/>
              <a:ext cx="2404932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Overview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852C53-791D-41C1-9841-6E1E20B145E6}"/>
                </a:ext>
              </a:extLst>
            </p:cNvPr>
            <p:cNvSpPr txBox="1"/>
            <p:nvPr/>
          </p:nvSpPr>
          <p:spPr>
            <a:xfrm>
              <a:off x="0" y="2174846"/>
              <a:ext cx="240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Category &amp; Product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A8F262-FA95-4C83-A870-720E79A5121B}"/>
                </a:ext>
              </a:extLst>
            </p:cNvPr>
            <p:cNvSpPr txBox="1"/>
            <p:nvPr/>
          </p:nvSpPr>
          <p:spPr>
            <a:xfrm>
              <a:off x="-8236" y="2737137"/>
              <a:ext cx="241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Employees</a:t>
              </a:r>
            </a:p>
          </p:txBody>
        </p:sp>
      </p:grpSp>
      <p:pic>
        <p:nvPicPr>
          <p:cNvPr id="1026" name="Picture 2" descr="LinkedIn logo PNG">
            <a:extLst>
              <a:ext uri="{FF2B5EF4-FFF2-40B4-BE49-F238E27FC236}">
                <a16:creationId xmlns:a16="http://schemas.microsoft.com/office/drawing/2014/main" id="{BE820D63-70CF-4553-A29A-36C488060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5" y="6273112"/>
            <a:ext cx="498389" cy="49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340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DF2E24-A7B8-4496-BA96-A9611174B2DC}"/>
              </a:ext>
            </a:extLst>
          </p:cNvPr>
          <p:cNvGrpSpPr/>
          <p:nvPr/>
        </p:nvGrpSpPr>
        <p:grpSpPr>
          <a:xfrm>
            <a:off x="-12872" y="-1"/>
            <a:ext cx="12204872" cy="6858001"/>
            <a:chOff x="-12872" y="-1"/>
            <a:chExt cx="12204872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C8604F-C042-4A1E-A902-73BF0080A897}"/>
                </a:ext>
              </a:extLst>
            </p:cNvPr>
            <p:cNvSpPr/>
            <p:nvPr/>
          </p:nvSpPr>
          <p:spPr>
            <a:xfrm>
              <a:off x="-12872" y="0"/>
              <a:ext cx="240956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A2881B-405F-45DA-9399-97063B89F239}"/>
                </a:ext>
              </a:extLst>
            </p:cNvPr>
            <p:cNvSpPr/>
            <p:nvPr/>
          </p:nvSpPr>
          <p:spPr>
            <a:xfrm>
              <a:off x="2409568" y="-1"/>
              <a:ext cx="9782432" cy="67962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44B70-936B-423F-B74E-38C2560FCBD9}"/>
                </a:ext>
              </a:extLst>
            </p:cNvPr>
            <p:cNvSpPr/>
            <p:nvPr/>
          </p:nvSpPr>
          <p:spPr>
            <a:xfrm>
              <a:off x="2409568" y="788371"/>
              <a:ext cx="9782432" cy="606962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3DFC4F-1873-4D04-9CC1-FCCA450F7E54}"/>
                </a:ext>
              </a:extLst>
            </p:cNvPr>
            <p:cNvGrpSpPr/>
            <p:nvPr/>
          </p:nvGrpSpPr>
          <p:grpSpPr>
            <a:xfrm>
              <a:off x="2483707" y="749816"/>
              <a:ext cx="4003587" cy="3659484"/>
              <a:chOff x="2483707" y="749816"/>
              <a:chExt cx="4003587" cy="365948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9F955424-58AD-4DF6-B1CA-66C5076038AA}"/>
                  </a:ext>
                </a:extLst>
              </p:cNvPr>
              <p:cNvSpPr/>
              <p:nvPr/>
            </p:nvSpPr>
            <p:spPr>
              <a:xfrm>
                <a:off x="2483707" y="749816"/>
                <a:ext cx="4003586" cy="4077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E747C3BC-1B69-4B5D-8332-E693E3D32F05}"/>
                  </a:ext>
                </a:extLst>
              </p:cNvPr>
              <p:cNvSpPr/>
              <p:nvPr/>
            </p:nvSpPr>
            <p:spPr>
              <a:xfrm>
                <a:off x="2483707" y="1169946"/>
                <a:ext cx="4003587" cy="323935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181353-CF85-41F7-A51C-B59E810190AF}"/>
                  </a:ext>
                </a:extLst>
              </p:cNvPr>
              <p:cNvSpPr txBox="1"/>
              <p:nvPr/>
            </p:nvSpPr>
            <p:spPr>
              <a:xfrm>
                <a:off x="2968455" y="776014"/>
                <a:ext cx="32381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Top/Bottom 5 Product by Orders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799147-868E-4FA5-B835-F7A69CC62CE4}"/>
                </a:ext>
              </a:extLst>
            </p:cNvPr>
            <p:cNvGrpSpPr/>
            <p:nvPr/>
          </p:nvGrpSpPr>
          <p:grpSpPr>
            <a:xfrm>
              <a:off x="6561432" y="749816"/>
              <a:ext cx="5486406" cy="4316454"/>
              <a:chOff x="6561432" y="688032"/>
              <a:chExt cx="5486406" cy="4316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4547CA38-877D-4721-97ED-268129104054}"/>
                  </a:ext>
                </a:extLst>
              </p:cNvPr>
              <p:cNvSpPr/>
              <p:nvPr/>
            </p:nvSpPr>
            <p:spPr>
              <a:xfrm>
                <a:off x="6561432" y="688032"/>
                <a:ext cx="5486406" cy="420130"/>
              </a:xfrm>
              <a:prstGeom prst="round2SameRect">
                <a:avLst>
                  <a:gd name="adj1" fmla="val 41177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05230423-7D9A-4348-A6C2-7804584EB759}"/>
                  </a:ext>
                </a:extLst>
              </p:cNvPr>
              <p:cNvSpPr/>
              <p:nvPr/>
            </p:nvSpPr>
            <p:spPr>
              <a:xfrm>
                <a:off x="6561432" y="1108162"/>
                <a:ext cx="5486406" cy="389632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69E910-C922-47B1-B45E-0981FAB4DC9C}"/>
                  </a:ext>
                </a:extLst>
              </p:cNvPr>
              <p:cNvSpPr txBox="1"/>
              <p:nvPr/>
            </p:nvSpPr>
            <p:spPr>
              <a:xfrm>
                <a:off x="7392110" y="731306"/>
                <a:ext cx="3825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Category &amp; Product level Performance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3BF3E6-FA7D-459E-8B40-B1EC0C3F589E}"/>
                </a:ext>
              </a:extLst>
            </p:cNvPr>
            <p:cNvGrpSpPr/>
            <p:nvPr/>
          </p:nvGrpSpPr>
          <p:grpSpPr>
            <a:xfrm>
              <a:off x="2470833" y="4518051"/>
              <a:ext cx="4016459" cy="2253450"/>
              <a:chOff x="6956854" y="4856204"/>
              <a:chExt cx="5090984" cy="191529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B77D02C-2D6A-4F31-8C12-7C23A82B9BCB}"/>
                  </a:ext>
                </a:extLst>
              </p:cNvPr>
              <p:cNvGrpSpPr/>
              <p:nvPr/>
            </p:nvGrpSpPr>
            <p:grpSpPr>
              <a:xfrm>
                <a:off x="6956854" y="4856204"/>
                <a:ext cx="5090984" cy="1915297"/>
                <a:chOff x="6956854" y="2557849"/>
                <a:chExt cx="5090984" cy="191529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: Top Corners Rounded 35">
                  <a:extLst>
                    <a:ext uri="{FF2B5EF4-FFF2-40B4-BE49-F238E27FC236}">
                      <a16:creationId xmlns:a16="http://schemas.microsoft.com/office/drawing/2014/main" id="{3401831D-11B2-48DB-A9F9-F27427972A88}"/>
                    </a:ext>
                  </a:extLst>
                </p:cNvPr>
                <p:cNvSpPr/>
                <p:nvPr/>
              </p:nvSpPr>
              <p:spPr>
                <a:xfrm>
                  <a:off x="6956854" y="2557849"/>
                  <a:ext cx="5090984" cy="420130"/>
                </a:xfrm>
                <a:prstGeom prst="round2SameRect">
                  <a:avLst>
                    <a:gd name="adj1" fmla="val 41177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: Top Corners Rounded 36">
                  <a:extLst>
                    <a:ext uri="{FF2B5EF4-FFF2-40B4-BE49-F238E27FC236}">
                      <a16:creationId xmlns:a16="http://schemas.microsoft.com/office/drawing/2014/main" id="{F59632D5-9924-4A07-9C96-B7D599EB9BC7}"/>
                    </a:ext>
                  </a:extLst>
                </p:cNvPr>
                <p:cNvSpPr/>
                <p:nvPr/>
              </p:nvSpPr>
              <p:spPr>
                <a:xfrm>
                  <a:off x="6956854" y="2990336"/>
                  <a:ext cx="5090984" cy="148281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3441C3-FDE6-43FA-80F5-DB43B020A316}"/>
                  </a:ext>
                </a:extLst>
              </p:cNvPr>
              <p:cNvSpPr txBox="1"/>
              <p:nvPr/>
            </p:nvSpPr>
            <p:spPr>
              <a:xfrm>
                <a:off x="7519648" y="4933816"/>
                <a:ext cx="4240424" cy="31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Unit in Stock &amp; Unit on Orders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8FB83F1-96F2-416D-BF23-8F08699AAA7B}"/>
                </a:ext>
              </a:extLst>
            </p:cNvPr>
            <p:cNvSpPr/>
            <p:nvPr/>
          </p:nvSpPr>
          <p:spPr>
            <a:xfrm>
              <a:off x="189301" y="86261"/>
              <a:ext cx="1948418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Northwind</a:t>
              </a:r>
            </a:p>
            <a:p>
              <a:pPr algn="ctr"/>
              <a:r>
                <a:rPr lang="en-US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Dashboard</a:t>
              </a:r>
              <a:endPara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BD635E-CA95-45D2-8FF7-151A2A343802}"/>
                </a:ext>
              </a:extLst>
            </p:cNvPr>
            <p:cNvSpPr/>
            <p:nvPr/>
          </p:nvSpPr>
          <p:spPr>
            <a:xfrm>
              <a:off x="215385" y="5422144"/>
              <a:ext cx="1948418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By</a:t>
              </a:r>
            </a:p>
            <a:p>
              <a:pPr algn="ctr"/>
              <a:r>
                <a:rPr lang="en-US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Rohan Patil</a:t>
              </a:r>
              <a:endPara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28E7DF-597F-470F-8211-931E94F3F5D7}"/>
                </a:ext>
              </a:extLst>
            </p:cNvPr>
            <p:cNvSpPr txBox="1"/>
            <p:nvPr/>
          </p:nvSpPr>
          <p:spPr>
            <a:xfrm>
              <a:off x="-8235" y="1612555"/>
              <a:ext cx="2404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Overview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852C53-791D-41C1-9841-6E1E20B145E6}"/>
                </a:ext>
              </a:extLst>
            </p:cNvPr>
            <p:cNvSpPr txBox="1"/>
            <p:nvPr/>
          </p:nvSpPr>
          <p:spPr>
            <a:xfrm>
              <a:off x="-12872" y="2174846"/>
              <a:ext cx="2404932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Category &amp; Product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A8F262-FA95-4C83-A870-720E79A5121B}"/>
                </a:ext>
              </a:extLst>
            </p:cNvPr>
            <p:cNvSpPr txBox="1"/>
            <p:nvPr/>
          </p:nvSpPr>
          <p:spPr>
            <a:xfrm>
              <a:off x="-8236" y="2737137"/>
              <a:ext cx="241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Employees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C37AE7-A9E2-4C08-A836-DC264797837D}"/>
                </a:ext>
              </a:extLst>
            </p:cNvPr>
            <p:cNvGrpSpPr/>
            <p:nvPr/>
          </p:nvGrpSpPr>
          <p:grpSpPr>
            <a:xfrm>
              <a:off x="6561432" y="5174079"/>
              <a:ext cx="5486406" cy="1597422"/>
              <a:chOff x="6561432" y="5174079"/>
              <a:chExt cx="5486406" cy="159742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ectangle: Top Corners Rounded 42">
                <a:extLst>
                  <a:ext uri="{FF2B5EF4-FFF2-40B4-BE49-F238E27FC236}">
                    <a16:creationId xmlns:a16="http://schemas.microsoft.com/office/drawing/2014/main" id="{0D953DBF-AAF5-4C57-8EA1-1CE645409FFD}"/>
                  </a:ext>
                </a:extLst>
              </p:cNvPr>
              <p:cNvSpPr/>
              <p:nvPr/>
            </p:nvSpPr>
            <p:spPr>
              <a:xfrm>
                <a:off x="6561432" y="5174079"/>
                <a:ext cx="5486405" cy="4077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E2023BAA-9538-4B5A-96FD-E7458B8E5C8E}"/>
                  </a:ext>
                </a:extLst>
              </p:cNvPr>
              <p:cNvSpPr/>
              <p:nvPr/>
            </p:nvSpPr>
            <p:spPr>
              <a:xfrm>
                <a:off x="6561432" y="5594209"/>
                <a:ext cx="5486406" cy="1177292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93C68A-6DBF-4610-9193-8CF016B447E3}"/>
                  </a:ext>
                </a:extLst>
              </p:cNvPr>
              <p:cNvSpPr txBox="1"/>
              <p:nvPr/>
            </p:nvSpPr>
            <p:spPr>
              <a:xfrm>
                <a:off x="7392110" y="5195621"/>
                <a:ext cx="4437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Unit in Stock by Category and Product</a:t>
                </a:r>
              </a:p>
            </p:txBody>
          </p:sp>
        </p:grpSp>
      </p:grpSp>
      <p:pic>
        <p:nvPicPr>
          <p:cNvPr id="29" name="Picture 2" descr="LinkedIn logo PNG">
            <a:extLst>
              <a:ext uri="{FF2B5EF4-FFF2-40B4-BE49-F238E27FC236}">
                <a16:creationId xmlns:a16="http://schemas.microsoft.com/office/drawing/2014/main" id="{D8441536-0F22-435E-936F-419E855D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5" y="6273112"/>
            <a:ext cx="498389" cy="49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3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DF2E24-A7B8-4496-BA96-A9611174B2DC}"/>
              </a:ext>
            </a:extLst>
          </p:cNvPr>
          <p:cNvGrpSpPr/>
          <p:nvPr/>
        </p:nvGrpSpPr>
        <p:grpSpPr>
          <a:xfrm>
            <a:off x="-12872" y="-1"/>
            <a:ext cx="12204872" cy="6858001"/>
            <a:chOff x="-12872" y="-1"/>
            <a:chExt cx="12204872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C8604F-C042-4A1E-A902-73BF0080A897}"/>
                </a:ext>
              </a:extLst>
            </p:cNvPr>
            <p:cNvSpPr/>
            <p:nvPr/>
          </p:nvSpPr>
          <p:spPr>
            <a:xfrm>
              <a:off x="-12872" y="0"/>
              <a:ext cx="240956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A2881B-405F-45DA-9399-97063B89F239}"/>
                </a:ext>
              </a:extLst>
            </p:cNvPr>
            <p:cNvSpPr/>
            <p:nvPr/>
          </p:nvSpPr>
          <p:spPr>
            <a:xfrm>
              <a:off x="2409568" y="-1"/>
              <a:ext cx="9782432" cy="679621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544B70-936B-423F-B74E-38C2560FCBD9}"/>
                </a:ext>
              </a:extLst>
            </p:cNvPr>
            <p:cNvSpPr/>
            <p:nvPr/>
          </p:nvSpPr>
          <p:spPr>
            <a:xfrm>
              <a:off x="2409568" y="788371"/>
              <a:ext cx="9782432" cy="606962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3DFC4F-1873-4D04-9CC1-FCCA450F7E54}"/>
                </a:ext>
              </a:extLst>
            </p:cNvPr>
            <p:cNvGrpSpPr/>
            <p:nvPr/>
          </p:nvGrpSpPr>
          <p:grpSpPr>
            <a:xfrm>
              <a:off x="2483707" y="749816"/>
              <a:ext cx="4003587" cy="3659484"/>
              <a:chOff x="2483707" y="749816"/>
              <a:chExt cx="4003587" cy="365948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Rectangle: Top Corners Rounded 11">
                <a:extLst>
                  <a:ext uri="{FF2B5EF4-FFF2-40B4-BE49-F238E27FC236}">
                    <a16:creationId xmlns:a16="http://schemas.microsoft.com/office/drawing/2014/main" id="{9F955424-58AD-4DF6-B1CA-66C5076038AA}"/>
                  </a:ext>
                </a:extLst>
              </p:cNvPr>
              <p:cNvSpPr/>
              <p:nvPr/>
            </p:nvSpPr>
            <p:spPr>
              <a:xfrm>
                <a:off x="2483707" y="749816"/>
                <a:ext cx="4003586" cy="4077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: Top Corners Rounded 12">
                <a:extLst>
                  <a:ext uri="{FF2B5EF4-FFF2-40B4-BE49-F238E27FC236}">
                    <a16:creationId xmlns:a16="http://schemas.microsoft.com/office/drawing/2014/main" id="{E747C3BC-1B69-4B5D-8332-E693E3D32F05}"/>
                  </a:ext>
                </a:extLst>
              </p:cNvPr>
              <p:cNvSpPr/>
              <p:nvPr/>
            </p:nvSpPr>
            <p:spPr>
              <a:xfrm>
                <a:off x="2483707" y="1169946"/>
                <a:ext cx="4003587" cy="323935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181353-CF85-41F7-A51C-B59E810190AF}"/>
                  </a:ext>
                </a:extLst>
              </p:cNvPr>
              <p:cNvSpPr txBox="1"/>
              <p:nvPr/>
            </p:nvSpPr>
            <p:spPr>
              <a:xfrm>
                <a:off x="2792627" y="776014"/>
                <a:ext cx="34140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Top/Bottom 5 Employee by Orders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B799147-868E-4FA5-B835-F7A69CC62CE4}"/>
                </a:ext>
              </a:extLst>
            </p:cNvPr>
            <p:cNvGrpSpPr/>
            <p:nvPr/>
          </p:nvGrpSpPr>
          <p:grpSpPr>
            <a:xfrm>
              <a:off x="6561432" y="749816"/>
              <a:ext cx="5486406" cy="4316454"/>
              <a:chOff x="6561432" y="688032"/>
              <a:chExt cx="5486406" cy="431645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4547CA38-877D-4721-97ED-268129104054}"/>
                  </a:ext>
                </a:extLst>
              </p:cNvPr>
              <p:cNvSpPr/>
              <p:nvPr/>
            </p:nvSpPr>
            <p:spPr>
              <a:xfrm>
                <a:off x="6561432" y="688032"/>
                <a:ext cx="5486406" cy="420130"/>
              </a:xfrm>
              <a:prstGeom prst="round2SameRect">
                <a:avLst>
                  <a:gd name="adj1" fmla="val 41177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05230423-7D9A-4348-A6C2-7804584EB759}"/>
                  </a:ext>
                </a:extLst>
              </p:cNvPr>
              <p:cNvSpPr/>
              <p:nvPr/>
            </p:nvSpPr>
            <p:spPr>
              <a:xfrm>
                <a:off x="6561432" y="1108162"/>
                <a:ext cx="5486406" cy="3896324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69E910-C922-47B1-B45E-0981FAB4DC9C}"/>
                  </a:ext>
                </a:extLst>
              </p:cNvPr>
              <p:cNvSpPr txBox="1"/>
              <p:nvPr/>
            </p:nvSpPr>
            <p:spPr>
              <a:xfrm>
                <a:off x="7514289" y="732709"/>
                <a:ext cx="35806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Title &amp; Employee level Performance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3BF3E6-FA7D-459E-8B40-B1EC0C3F589E}"/>
                </a:ext>
              </a:extLst>
            </p:cNvPr>
            <p:cNvGrpSpPr/>
            <p:nvPr/>
          </p:nvGrpSpPr>
          <p:grpSpPr>
            <a:xfrm>
              <a:off x="2470833" y="4518051"/>
              <a:ext cx="4016459" cy="2253450"/>
              <a:chOff x="6956854" y="4856204"/>
              <a:chExt cx="5090984" cy="191529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B77D02C-2D6A-4F31-8C12-7C23A82B9BCB}"/>
                  </a:ext>
                </a:extLst>
              </p:cNvPr>
              <p:cNvGrpSpPr/>
              <p:nvPr/>
            </p:nvGrpSpPr>
            <p:grpSpPr>
              <a:xfrm>
                <a:off x="6956854" y="4856204"/>
                <a:ext cx="5090984" cy="1915297"/>
                <a:chOff x="6956854" y="2557849"/>
                <a:chExt cx="5090984" cy="1915297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Rectangle: Top Corners Rounded 35">
                  <a:extLst>
                    <a:ext uri="{FF2B5EF4-FFF2-40B4-BE49-F238E27FC236}">
                      <a16:creationId xmlns:a16="http://schemas.microsoft.com/office/drawing/2014/main" id="{3401831D-11B2-48DB-A9F9-F27427972A88}"/>
                    </a:ext>
                  </a:extLst>
                </p:cNvPr>
                <p:cNvSpPr/>
                <p:nvPr/>
              </p:nvSpPr>
              <p:spPr>
                <a:xfrm>
                  <a:off x="6956854" y="2557849"/>
                  <a:ext cx="5090984" cy="420130"/>
                </a:xfrm>
                <a:prstGeom prst="round2SameRect">
                  <a:avLst>
                    <a:gd name="adj1" fmla="val 41177"/>
                    <a:gd name="adj2" fmla="val 0"/>
                  </a:avLst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: Top Corners Rounded 36">
                  <a:extLst>
                    <a:ext uri="{FF2B5EF4-FFF2-40B4-BE49-F238E27FC236}">
                      <a16:creationId xmlns:a16="http://schemas.microsoft.com/office/drawing/2014/main" id="{F59632D5-9924-4A07-9C96-B7D599EB9BC7}"/>
                    </a:ext>
                  </a:extLst>
                </p:cNvPr>
                <p:cNvSpPr/>
                <p:nvPr/>
              </p:nvSpPr>
              <p:spPr>
                <a:xfrm>
                  <a:off x="6956854" y="2990336"/>
                  <a:ext cx="5090984" cy="1482810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73441C3-FDE6-43FA-80F5-DB43B020A316}"/>
                  </a:ext>
                </a:extLst>
              </p:cNvPr>
              <p:cNvSpPr txBox="1"/>
              <p:nvPr/>
            </p:nvSpPr>
            <p:spPr>
              <a:xfrm>
                <a:off x="7519648" y="4933816"/>
                <a:ext cx="4240424" cy="313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Net Revenue by Employee Title</a:t>
                </a:r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8FB83F1-96F2-416D-BF23-8F08699AAA7B}"/>
                </a:ext>
              </a:extLst>
            </p:cNvPr>
            <p:cNvSpPr/>
            <p:nvPr/>
          </p:nvSpPr>
          <p:spPr>
            <a:xfrm>
              <a:off x="189301" y="86261"/>
              <a:ext cx="1948418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Northwind</a:t>
              </a:r>
            </a:p>
            <a:p>
              <a:pPr algn="ctr"/>
              <a:r>
                <a:rPr lang="en-US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Dashboard</a:t>
              </a:r>
              <a:endPara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8BD635E-CA95-45D2-8FF7-151A2A343802}"/>
                </a:ext>
              </a:extLst>
            </p:cNvPr>
            <p:cNvSpPr/>
            <p:nvPr/>
          </p:nvSpPr>
          <p:spPr>
            <a:xfrm>
              <a:off x="215385" y="5422144"/>
              <a:ext cx="1948418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By</a:t>
              </a:r>
            </a:p>
            <a:p>
              <a:pPr algn="ctr"/>
              <a:r>
                <a:rPr lang="en-US" sz="2800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Rohan Patil</a:t>
              </a:r>
              <a:endPara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428E7DF-597F-470F-8211-931E94F3F5D7}"/>
                </a:ext>
              </a:extLst>
            </p:cNvPr>
            <p:cNvSpPr txBox="1"/>
            <p:nvPr/>
          </p:nvSpPr>
          <p:spPr>
            <a:xfrm>
              <a:off x="-8235" y="1612555"/>
              <a:ext cx="2404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Overview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852C53-791D-41C1-9841-6E1E20B145E6}"/>
                </a:ext>
              </a:extLst>
            </p:cNvPr>
            <p:cNvSpPr txBox="1"/>
            <p:nvPr/>
          </p:nvSpPr>
          <p:spPr>
            <a:xfrm>
              <a:off x="-12872" y="2174846"/>
              <a:ext cx="2404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Category &amp; Product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3A8F262-FA95-4C83-A870-720E79A5121B}"/>
                </a:ext>
              </a:extLst>
            </p:cNvPr>
            <p:cNvSpPr txBox="1"/>
            <p:nvPr/>
          </p:nvSpPr>
          <p:spPr>
            <a:xfrm>
              <a:off x="-8236" y="2737137"/>
              <a:ext cx="2400296" cy="369332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Employees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C37AE7-A9E2-4C08-A836-DC264797837D}"/>
                </a:ext>
              </a:extLst>
            </p:cNvPr>
            <p:cNvGrpSpPr/>
            <p:nvPr/>
          </p:nvGrpSpPr>
          <p:grpSpPr>
            <a:xfrm>
              <a:off x="6561432" y="5174079"/>
              <a:ext cx="5486406" cy="1597422"/>
              <a:chOff x="6561432" y="5174079"/>
              <a:chExt cx="5486406" cy="159742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Rectangle: Top Corners Rounded 42">
                <a:extLst>
                  <a:ext uri="{FF2B5EF4-FFF2-40B4-BE49-F238E27FC236}">
                    <a16:creationId xmlns:a16="http://schemas.microsoft.com/office/drawing/2014/main" id="{0D953DBF-AAF5-4C57-8EA1-1CE645409FFD}"/>
                  </a:ext>
                </a:extLst>
              </p:cNvPr>
              <p:cNvSpPr/>
              <p:nvPr/>
            </p:nvSpPr>
            <p:spPr>
              <a:xfrm>
                <a:off x="6561432" y="5174079"/>
                <a:ext cx="5486405" cy="40777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: Top Corners Rounded 43">
                <a:extLst>
                  <a:ext uri="{FF2B5EF4-FFF2-40B4-BE49-F238E27FC236}">
                    <a16:creationId xmlns:a16="http://schemas.microsoft.com/office/drawing/2014/main" id="{E2023BAA-9538-4B5A-96FD-E7458B8E5C8E}"/>
                  </a:ext>
                </a:extLst>
              </p:cNvPr>
              <p:cNvSpPr/>
              <p:nvPr/>
            </p:nvSpPr>
            <p:spPr>
              <a:xfrm>
                <a:off x="6561432" y="5594209"/>
                <a:ext cx="5486406" cy="1177292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93C68A-6DBF-4610-9193-8CF016B447E3}"/>
                  </a:ext>
                </a:extLst>
              </p:cNvPr>
              <p:cNvSpPr txBox="1"/>
              <p:nvPr/>
            </p:nvSpPr>
            <p:spPr>
              <a:xfrm>
                <a:off x="7392110" y="5195621"/>
                <a:ext cx="4437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olidFill>
                      <a:schemeClr val="bg1"/>
                    </a:solidFill>
                  </a:rPr>
                  <a:t>Net Revenue Per Order by Employees</a:t>
                </a:r>
              </a:p>
            </p:txBody>
          </p:sp>
        </p:grpSp>
      </p:grpSp>
      <p:pic>
        <p:nvPicPr>
          <p:cNvPr id="28" name="Picture 2" descr="LinkedIn logo PNG">
            <a:extLst>
              <a:ext uri="{FF2B5EF4-FFF2-40B4-BE49-F238E27FC236}">
                <a16:creationId xmlns:a16="http://schemas.microsoft.com/office/drawing/2014/main" id="{6565B300-4EF2-46C9-9848-BB223466E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5" y="6273112"/>
            <a:ext cx="498389" cy="49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23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99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Patil</dc:creator>
  <cp:lastModifiedBy>Rohan Patil</cp:lastModifiedBy>
  <cp:revision>10</cp:revision>
  <dcterms:created xsi:type="dcterms:W3CDTF">2021-07-02T03:46:50Z</dcterms:created>
  <dcterms:modified xsi:type="dcterms:W3CDTF">2021-07-02T11:56:07Z</dcterms:modified>
</cp:coreProperties>
</file>