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71" r:id="rId4"/>
    <p:sldId id="284" r:id="rId5"/>
    <p:sldId id="285" r:id="rId6"/>
    <p:sldId id="286" r:id="rId7"/>
    <p:sldId id="287" r:id="rId8"/>
    <p:sldId id="261" r:id="rId9"/>
    <p:sldId id="283" r:id="rId10"/>
    <p:sldId id="262" r:id="rId11"/>
    <p:sldId id="263" r:id="rId12"/>
    <p:sldId id="280" r:id="rId13"/>
    <p:sldId id="282" r:id="rId14"/>
    <p:sldId id="281" r:id="rId15"/>
    <p:sldId id="272" r:id="rId16"/>
    <p:sldId id="273" r:id="rId17"/>
    <p:sldId id="274" r:id="rId18"/>
    <p:sldId id="275" r:id="rId19"/>
    <p:sldId id="266" r:id="rId20"/>
    <p:sldId id="276" r:id="rId21"/>
    <p:sldId id="277" r:id="rId22"/>
    <p:sldId id="278" r:id="rId23"/>
    <p:sldId id="279" r:id="rId24"/>
    <p:sldId id="269" r:id="rId25"/>
    <p:sldId id="288" r:id="rId26"/>
    <p:sldId id="28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8BA"/>
    <a:srgbClr val="DC9A26"/>
    <a:srgbClr val="FFCCCC"/>
    <a:srgbClr val="FFAC33"/>
    <a:srgbClr val="FA9658"/>
    <a:srgbClr val="FFAE37"/>
    <a:srgbClr val="EB9853"/>
    <a:srgbClr val="F68A1E"/>
    <a:srgbClr val="FD9E3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0" autoAdjust="0"/>
    <p:restoredTop sz="94660"/>
  </p:normalViewPr>
  <p:slideViewPr>
    <p:cSldViewPr>
      <p:cViewPr varScale="1">
        <p:scale>
          <a:sx n="102" d="100"/>
          <a:sy n="102" d="100"/>
        </p:scale>
        <p:origin x="-2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EB985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E47A-446E-9FF1-165B6605F26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47A-446E-9FF1-165B6605F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A8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ACC5-2D13-45D1-BC57-214484A82DA6}" type="datetimeFigureOut">
              <a:rPr lang="ko-KR" altLang="en-US" smtClean="0"/>
              <a:pPr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CDF3-AA6D-4CA1-86E2-FB5ED603E8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akcha-heejae-kim.c9users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A8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7"/>
          <p:cNvGrpSpPr/>
          <p:nvPr/>
        </p:nvGrpSpPr>
        <p:grpSpPr>
          <a:xfrm>
            <a:off x="-857288" y="-2286040"/>
            <a:ext cx="10892896" cy="11005241"/>
            <a:chOff x="-1214478" y="-1776463"/>
            <a:chExt cx="10892896" cy="11005241"/>
          </a:xfrm>
          <a:solidFill>
            <a:srgbClr val="FFFF00"/>
          </a:solidFill>
        </p:grpSpPr>
        <p:grpSp>
          <p:nvGrpSpPr>
            <p:cNvPr id="95" name="그룹 121"/>
            <p:cNvGrpSpPr/>
            <p:nvPr/>
          </p:nvGrpSpPr>
          <p:grpSpPr>
            <a:xfrm>
              <a:off x="-1214478" y="944908"/>
              <a:ext cx="10892896" cy="4593083"/>
              <a:chOff x="-1222702" y="1433503"/>
              <a:chExt cx="10892896" cy="4593083"/>
            </a:xfrm>
            <a:grpFill/>
          </p:grpSpPr>
          <p:grpSp>
            <p:nvGrpSpPr>
              <p:cNvPr id="107" name="그룹 115"/>
              <p:cNvGrpSpPr/>
              <p:nvPr/>
            </p:nvGrpSpPr>
            <p:grpSpPr>
              <a:xfrm>
                <a:off x="-1222702" y="1433503"/>
                <a:ext cx="6185495" cy="4593083"/>
                <a:chOff x="-1222702" y="1773556"/>
                <a:chExt cx="7075940" cy="4312218"/>
              </a:xfrm>
              <a:grpFill/>
            </p:grpSpPr>
            <p:sp>
              <p:nvSpPr>
                <p:cNvPr id="112" name="이등변 삼각형 111"/>
                <p:cNvSpPr/>
                <p:nvPr/>
              </p:nvSpPr>
              <p:spPr>
                <a:xfrm rot="7820019">
                  <a:off x="2021824" y="-1057759"/>
                  <a:ext cx="1000100" cy="666272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112"/>
                <p:cNvSpPr/>
                <p:nvPr/>
              </p:nvSpPr>
              <p:spPr>
                <a:xfrm rot="4077770">
                  <a:off x="1639385" y="2478183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113"/>
                <p:cNvSpPr/>
                <p:nvPr/>
              </p:nvSpPr>
              <p:spPr>
                <a:xfrm rot="6518319">
                  <a:off x="1610548" y="288275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이등변 삼각형 114"/>
                <p:cNvSpPr/>
                <p:nvPr/>
              </p:nvSpPr>
              <p:spPr>
                <a:xfrm rot="5193648">
                  <a:off x="1384789" y="1460645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8" name="그룹 116"/>
              <p:cNvGrpSpPr/>
              <p:nvPr/>
            </p:nvGrpSpPr>
            <p:grpSpPr>
              <a:xfrm rot="11225777">
                <a:off x="4014669" y="2610599"/>
                <a:ext cx="5655525" cy="3397781"/>
                <a:chOff x="-1222702" y="2895766"/>
                <a:chExt cx="6469678" cy="3190008"/>
              </a:xfrm>
              <a:grpFill/>
            </p:grpSpPr>
            <p:sp>
              <p:nvSpPr>
                <p:cNvPr id="109" name="이등변 삼각형 108"/>
                <p:cNvSpPr/>
                <p:nvPr/>
              </p:nvSpPr>
              <p:spPr>
                <a:xfrm rot="4077770">
                  <a:off x="1639385" y="2478183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이등변 삼각형 109"/>
                <p:cNvSpPr/>
                <p:nvPr/>
              </p:nvSpPr>
              <p:spPr>
                <a:xfrm rot="6518319">
                  <a:off x="1610548" y="288275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110"/>
                <p:cNvSpPr/>
                <p:nvPr/>
              </p:nvSpPr>
              <p:spPr>
                <a:xfrm rot="5193648">
                  <a:off x="1384789" y="1460645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6" name="그룹 122"/>
            <p:cNvGrpSpPr/>
            <p:nvPr/>
          </p:nvGrpSpPr>
          <p:grpSpPr>
            <a:xfrm rot="16200000">
              <a:off x="-880535" y="1211890"/>
              <a:ext cx="11005241" cy="5028562"/>
              <a:chOff x="-1408709" y="2167799"/>
              <a:chExt cx="11005241" cy="5028562"/>
            </a:xfrm>
            <a:grpFill/>
          </p:grpSpPr>
          <p:grpSp>
            <p:nvGrpSpPr>
              <p:cNvPr id="97" name="그룹 115"/>
              <p:cNvGrpSpPr/>
              <p:nvPr/>
            </p:nvGrpSpPr>
            <p:grpSpPr>
              <a:xfrm>
                <a:off x="-1408709" y="2167799"/>
                <a:ext cx="6138985" cy="4466446"/>
                <a:chOff x="-1435489" y="2462949"/>
                <a:chExt cx="7022737" cy="4193324"/>
              </a:xfrm>
              <a:grpFill/>
            </p:grpSpPr>
            <p:sp>
              <p:nvSpPr>
                <p:cNvPr id="103" name="이등변 삼각형 102"/>
                <p:cNvSpPr/>
                <p:nvPr/>
              </p:nvSpPr>
              <p:spPr>
                <a:xfrm rot="7347188">
                  <a:off x="1979657" y="-144542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 rot="3604939">
                  <a:off x="1426599" y="3048682"/>
                  <a:ext cx="1000100" cy="621508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6045488">
                  <a:off x="1397762" y="858775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이등변 삼각형 105"/>
                <p:cNvSpPr/>
                <p:nvPr/>
              </p:nvSpPr>
              <p:spPr>
                <a:xfrm rot="4720817">
                  <a:off x="1172002" y="2031144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116"/>
              <p:cNvGrpSpPr/>
              <p:nvPr/>
            </p:nvGrpSpPr>
            <p:grpSpPr>
              <a:xfrm rot="11225777">
                <a:off x="3399721" y="2572467"/>
                <a:ext cx="6196811" cy="4623894"/>
                <a:chOff x="-1222702" y="1744630"/>
                <a:chExt cx="7088889" cy="4341144"/>
              </a:xfrm>
              <a:grpFill/>
            </p:grpSpPr>
            <p:sp>
              <p:nvSpPr>
                <p:cNvPr id="99" name="이등변 삼각형 98"/>
                <p:cNvSpPr/>
                <p:nvPr/>
              </p:nvSpPr>
              <p:spPr>
                <a:xfrm rot="7820019">
                  <a:off x="1980312" y="-1141145"/>
                  <a:ext cx="1000100" cy="6771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이등변 삼각형 99"/>
                <p:cNvSpPr/>
                <p:nvPr/>
              </p:nvSpPr>
              <p:spPr>
                <a:xfrm rot="4077770">
                  <a:off x="1639385" y="2478183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이등변 삼각형 100"/>
                <p:cNvSpPr/>
                <p:nvPr/>
              </p:nvSpPr>
              <p:spPr>
                <a:xfrm rot="6518319">
                  <a:off x="1610548" y="288275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이등변 삼각형 101"/>
                <p:cNvSpPr/>
                <p:nvPr/>
              </p:nvSpPr>
              <p:spPr>
                <a:xfrm rot="5193648">
                  <a:off x="1384789" y="1460645"/>
                  <a:ext cx="1000100" cy="621508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92" name="타원 91"/>
          <p:cNvSpPr/>
          <p:nvPr/>
        </p:nvSpPr>
        <p:spPr>
          <a:xfrm>
            <a:off x="4400988" y="6573346"/>
            <a:ext cx="1143008" cy="2143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/>
          <p:cNvGrpSpPr/>
          <p:nvPr/>
        </p:nvGrpSpPr>
        <p:grpSpPr>
          <a:xfrm>
            <a:off x="2000232" y="928670"/>
            <a:ext cx="6193692" cy="5786478"/>
            <a:chOff x="1440000" y="343122"/>
            <a:chExt cx="6861645" cy="6410515"/>
          </a:xfrm>
        </p:grpSpPr>
        <p:pic>
          <p:nvPicPr>
            <p:cNvPr id="87" name="그림 86" descr="배경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0000" y="1080000"/>
              <a:ext cx="6861645" cy="5673637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3857620" y="4572008"/>
              <a:ext cx="1428760" cy="642942"/>
            </a:xfrm>
            <a:prstGeom prst="ellipse">
              <a:avLst/>
            </a:prstGeom>
            <a:solidFill>
              <a:srgbClr val="DC9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 descr="라이언얼굴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7356" y="343122"/>
              <a:ext cx="5139083" cy="4786322"/>
            </a:xfrm>
            <a:prstGeom prst="rect">
              <a:avLst/>
            </a:prstGeom>
          </p:spPr>
        </p:pic>
        <p:pic>
          <p:nvPicPr>
            <p:cNvPr id="88" name="그림 87" descr="라이언얼굴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7356" y="343122"/>
              <a:ext cx="5139083" cy="4786322"/>
            </a:xfrm>
            <a:prstGeom prst="rect">
              <a:avLst/>
            </a:prstGeom>
          </p:spPr>
        </p:pic>
        <p:pic>
          <p:nvPicPr>
            <p:cNvPr id="82" name="그림 81" descr="배경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0000" y="1080000"/>
              <a:ext cx="6861645" cy="5673637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0" y="4252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atin typeface="+mj-ea"/>
                <a:ea typeface="+mj-ea"/>
              </a:rPr>
              <a:t>핫플레이스</a:t>
            </a:r>
            <a:r>
              <a:rPr lang="ko-KR" altLang="en-US" sz="3600" b="1" dirty="0">
                <a:latin typeface="+mj-ea"/>
                <a:ea typeface="+mj-ea"/>
              </a:rPr>
              <a:t> 제공 서비스</a:t>
            </a:r>
            <a:endParaRPr lang="en-US" altLang="ko-KR" sz="3600" b="1" dirty="0">
              <a:latin typeface="+mj-ea"/>
              <a:ea typeface="+mj-ea"/>
            </a:endParaRPr>
          </a:p>
        </p:txBody>
      </p:sp>
      <p:sp>
        <p:nvSpPr>
          <p:cNvPr id="93" name="TextBox 92"/>
          <p:cNvSpPr txBox="1"/>
          <p:nvPr/>
        </p:nvSpPr>
        <p:spPr>
          <a:xfrm rot="19328718">
            <a:off x="1921149" y="4353449"/>
            <a:ext cx="1820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/>
              <a:t>막차타요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58BC86A-A58E-4386-AE2F-8F98B235D72B}"/>
              </a:ext>
            </a:extLst>
          </p:cNvPr>
          <p:cNvSpPr/>
          <p:nvPr/>
        </p:nvSpPr>
        <p:spPr>
          <a:xfrm>
            <a:off x="6001451" y="5553631"/>
            <a:ext cx="3094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>
                <a:latin typeface="+mn-ea"/>
              </a:rPr>
              <a:t>장준영 </a:t>
            </a:r>
            <a:r>
              <a:rPr lang="ko-KR" altLang="en-US" sz="3000" b="1" dirty="0" err="1">
                <a:latin typeface="+mn-ea"/>
              </a:rPr>
              <a:t>김희재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박다예</a:t>
            </a:r>
            <a:r>
              <a:rPr lang="ko-KR" altLang="en-US" sz="3000" b="1" dirty="0">
                <a:latin typeface="+mn-ea"/>
              </a:rPr>
              <a:t> 노희정 </a:t>
            </a:r>
            <a:endParaRPr lang="en-US" altLang="ko-KR" sz="30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61" y="1939435"/>
            <a:ext cx="1652639" cy="2000264"/>
          </a:xfrm>
          <a:prstGeom prst="rect">
            <a:avLst/>
          </a:prstGeom>
        </p:spPr>
      </p:pic>
      <p:pic>
        <p:nvPicPr>
          <p:cNvPr id="11" name="그림 10" descr="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91" y="1942876"/>
            <a:ext cx="1652639" cy="2000264"/>
          </a:xfrm>
          <a:prstGeom prst="rect">
            <a:avLst/>
          </a:prstGeom>
        </p:spPr>
      </p:pic>
      <p:pic>
        <p:nvPicPr>
          <p:cNvPr id="12" name="그림 11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791" y="1939435"/>
            <a:ext cx="1652639" cy="2000264"/>
          </a:xfrm>
          <a:prstGeom prst="rect">
            <a:avLst/>
          </a:prstGeom>
        </p:spPr>
      </p:pic>
      <p:pic>
        <p:nvPicPr>
          <p:cNvPr id="15" name="그림 14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17" y="1939435"/>
            <a:ext cx="1652639" cy="200026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17" name="그림 16" descr="리본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질의응답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자유형 9">
            <a:extLst>
              <a:ext uri="{FF2B5EF4-FFF2-40B4-BE49-F238E27FC236}">
                <a16:creationId xmlns="" xmlns:a16="http://schemas.microsoft.com/office/drawing/2014/main" id="{390965B3-8256-4D88-9A7E-07FC86282B5D}"/>
              </a:ext>
            </a:extLst>
          </p:cNvPr>
          <p:cNvSpPr/>
          <p:nvPr/>
        </p:nvSpPr>
        <p:spPr>
          <a:xfrm>
            <a:off x="1259632" y="4149080"/>
            <a:ext cx="6840759" cy="2000264"/>
          </a:xfrm>
          <a:custGeom>
            <a:avLst/>
            <a:gdLst>
              <a:gd name="connsiteX0" fmla="*/ 1280536 w 2558973"/>
              <a:gd name="connsiteY0" fmla="*/ -443184 h 1714512"/>
              <a:gd name="connsiteX1" fmla="*/ 1524303 w 2558973"/>
              <a:gd name="connsiteY1" fmla="*/ 15839 h 1714512"/>
              <a:gd name="connsiteX2" fmla="*/ 2530822 w 2558973"/>
              <a:gd name="connsiteY2" fmla="*/ 1036094 h 1714512"/>
              <a:gd name="connsiteX3" fmla="*/ 1278824 w 2558973"/>
              <a:gd name="connsiteY3" fmla="*/ 1714512 h 1714512"/>
              <a:gd name="connsiteX4" fmla="*/ 27554 w 2558973"/>
              <a:gd name="connsiteY4" fmla="*/ 1034204 h 1714512"/>
              <a:gd name="connsiteX5" fmla="*/ 1036031 w 2558973"/>
              <a:gd name="connsiteY5" fmla="*/ 15661 h 1714512"/>
              <a:gd name="connsiteX6" fmla="*/ 1280536 w 2558973"/>
              <a:gd name="connsiteY6" fmla="*/ -443184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8973" h="1714512">
                <a:moveTo>
                  <a:pt x="1280536" y="-443184"/>
                </a:moveTo>
                <a:lnTo>
                  <a:pt x="1524303" y="15839"/>
                </a:lnTo>
                <a:cubicBezTo>
                  <a:pt x="2226552" y="107560"/>
                  <a:pt x="2680081" y="567278"/>
                  <a:pt x="2530822" y="1036094"/>
                </a:cubicBezTo>
                <a:cubicBezTo>
                  <a:pt x="2404813" y="1431885"/>
                  <a:pt x="1882847" y="1714721"/>
                  <a:pt x="1278824" y="1714512"/>
                </a:cubicBezTo>
                <a:cubicBezTo>
                  <a:pt x="674217" y="1714302"/>
                  <a:pt x="152352" y="1430567"/>
                  <a:pt x="27554" y="1034204"/>
                </a:cubicBezTo>
                <a:cubicBezTo>
                  <a:pt x="-120006" y="565548"/>
                  <a:pt x="334210" y="106798"/>
                  <a:pt x="1036031" y="15661"/>
                </a:cubicBezTo>
                <a:lnTo>
                  <a:pt x="1280536" y="-443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교통량 분석 데이터가 많은데 어떤 기준으로 사용하나요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‘</a:t>
            </a:r>
            <a:r>
              <a:rPr lang="ko-KR" altLang="en-US" sz="1600" b="1" dirty="0" err="1">
                <a:solidFill>
                  <a:schemeClr val="tx1"/>
                </a:solidFill>
              </a:rPr>
              <a:t>막차타요＇는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</a:rPr>
              <a:t>핫플레이스</a:t>
            </a:r>
            <a:r>
              <a:rPr lang="ko-KR" altLang="en-US" sz="1600" b="1" dirty="0">
                <a:solidFill>
                  <a:schemeClr val="tx1"/>
                </a:solidFill>
              </a:rPr>
              <a:t> 추천 서비스이기 때문에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야간 데이터 보다는 주간 데이터를 이용하는 것이 합리적입니다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따라서 교통량 분석 데이터 또한 시간대별로 나누어 활용할 것입니다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61" y="1939435"/>
            <a:ext cx="1652639" cy="2000264"/>
          </a:xfrm>
          <a:prstGeom prst="rect">
            <a:avLst/>
          </a:prstGeom>
        </p:spPr>
      </p:pic>
      <p:pic>
        <p:nvPicPr>
          <p:cNvPr id="12" name="그림 11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791" y="1939435"/>
            <a:ext cx="1652639" cy="2000264"/>
          </a:xfrm>
          <a:prstGeom prst="rect">
            <a:avLst/>
          </a:prstGeom>
        </p:spPr>
      </p:pic>
      <p:pic>
        <p:nvPicPr>
          <p:cNvPr id="14" name="그림 13" descr="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17" y="1942876"/>
            <a:ext cx="1652639" cy="2000264"/>
          </a:xfrm>
          <a:prstGeom prst="rect">
            <a:avLst/>
          </a:prstGeom>
        </p:spPr>
      </p:pic>
      <p:pic>
        <p:nvPicPr>
          <p:cNvPr id="15" name="그림 14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17" y="1939435"/>
            <a:ext cx="1652639" cy="200026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17" name="그림 16" descr="리본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질의응답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자유형 9">
            <a:extLst>
              <a:ext uri="{FF2B5EF4-FFF2-40B4-BE49-F238E27FC236}">
                <a16:creationId xmlns="" xmlns:a16="http://schemas.microsoft.com/office/drawing/2014/main" id="{FB5C755F-7AFB-4A9B-810A-B4EB91F2EFC2}"/>
              </a:ext>
            </a:extLst>
          </p:cNvPr>
          <p:cNvSpPr/>
          <p:nvPr/>
        </p:nvSpPr>
        <p:spPr>
          <a:xfrm>
            <a:off x="179512" y="4149080"/>
            <a:ext cx="8784976" cy="2520280"/>
          </a:xfrm>
          <a:custGeom>
            <a:avLst/>
            <a:gdLst>
              <a:gd name="connsiteX0" fmla="*/ 1280536 w 2558973"/>
              <a:gd name="connsiteY0" fmla="*/ -443184 h 1714512"/>
              <a:gd name="connsiteX1" fmla="*/ 1524303 w 2558973"/>
              <a:gd name="connsiteY1" fmla="*/ 15839 h 1714512"/>
              <a:gd name="connsiteX2" fmla="*/ 2530822 w 2558973"/>
              <a:gd name="connsiteY2" fmla="*/ 1036094 h 1714512"/>
              <a:gd name="connsiteX3" fmla="*/ 1278824 w 2558973"/>
              <a:gd name="connsiteY3" fmla="*/ 1714512 h 1714512"/>
              <a:gd name="connsiteX4" fmla="*/ 27554 w 2558973"/>
              <a:gd name="connsiteY4" fmla="*/ 1034204 h 1714512"/>
              <a:gd name="connsiteX5" fmla="*/ 1036031 w 2558973"/>
              <a:gd name="connsiteY5" fmla="*/ 15661 h 1714512"/>
              <a:gd name="connsiteX6" fmla="*/ 1280536 w 2558973"/>
              <a:gd name="connsiteY6" fmla="*/ -443184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8973" h="1714512">
                <a:moveTo>
                  <a:pt x="1280536" y="-443184"/>
                </a:moveTo>
                <a:lnTo>
                  <a:pt x="1524303" y="15839"/>
                </a:lnTo>
                <a:cubicBezTo>
                  <a:pt x="2226552" y="107560"/>
                  <a:pt x="2680081" y="567278"/>
                  <a:pt x="2530822" y="1036094"/>
                </a:cubicBezTo>
                <a:cubicBezTo>
                  <a:pt x="2404813" y="1431885"/>
                  <a:pt x="1882847" y="1714721"/>
                  <a:pt x="1278824" y="1714512"/>
                </a:cubicBezTo>
                <a:cubicBezTo>
                  <a:pt x="674217" y="1714302"/>
                  <a:pt x="152352" y="1430567"/>
                  <a:pt x="27554" y="1034204"/>
                </a:cubicBezTo>
                <a:cubicBezTo>
                  <a:pt x="-120006" y="565548"/>
                  <a:pt x="334210" y="106798"/>
                  <a:pt x="1036031" y="15661"/>
                </a:cubicBezTo>
                <a:lnTo>
                  <a:pt x="1280536" y="-443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Q.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맛집 같이 주관적 요소가 들어있는 곳을 어떤 객관적 요소를 기준으로 추천하나요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맛집 정보를 완전한 객관적 데이터를 통해 분석하는 것은 불가능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맛과 재미와 같은 정보 자체가 주관적인 데이터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‘</a:t>
            </a:r>
            <a:r>
              <a:rPr lang="ko-KR" altLang="en-US" sz="1600" b="1" dirty="0" err="1">
                <a:solidFill>
                  <a:schemeClr val="tx1"/>
                </a:solidFill>
              </a:rPr>
              <a:t>막차타요</a:t>
            </a:r>
            <a:r>
              <a:rPr lang="ko-KR" altLang="en-US" sz="1600" b="1" dirty="0">
                <a:solidFill>
                  <a:schemeClr val="tx1"/>
                </a:solidFill>
              </a:rPr>
              <a:t>＇서비스의 목적은 주관적 데이터를 최대한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객관화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17" name="그림 16" descr="리본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 err="1" smtClean="0">
                  <a:solidFill>
                    <a:schemeClr val="bg1"/>
                  </a:solidFill>
                </a:rPr>
                <a:t>막차타요의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chemeClr val="bg1"/>
                  </a:solidFill>
                </a:rPr>
                <a:t>로직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3852" y="242088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‘</a:t>
            </a:r>
            <a:r>
              <a:rPr lang="ko-KR" altLang="en-US" b="1" dirty="0" err="1"/>
              <a:t>막차타요</a:t>
            </a:r>
            <a:r>
              <a:rPr lang="ko-KR" altLang="en-US" b="1" dirty="0"/>
              <a:t>’의 기본 </a:t>
            </a:r>
            <a:r>
              <a:rPr lang="ko-KR" altLang="en-US" b="1" dirty="0" err="1"/>
              <a:t>로직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네이버</a:t>
            </a:r>
            <a:r>
              <a:rPr lang="ko-KR" altLang="en-US" b="1" dirty="0"/>
              <a:t> </a:t>
            </a:r>
            <a:r>
              <a:rPr lang="en-US" altLang="ko-KR" b="1" dirty="0"/>
              <a:t>API(DATA LAB)</a:t>
            </a:r>
            <a:r>
              <a:rPr lang="ko-KR" altLang="en-US" b="1" dirty="0"/>
              <a:t>를 통해 최근 검색 순위가 상승하고 있는 </a:t>
            </a:r>
            <a:endParaRPr lang="en-US" altLang="ko-KR" b="1" dirty="0"/>
          </a:p>
          <a:p>
            <a:pPr algn="ctr"/>
            <a:r>
              <a:rPr lang="ko-KR" altLang="en-US" b="1" dirty="0" err="1"/>
              <a:t>핫플레이스</a:t>
            </a:r>
            <a:r>
              <a:rPr lang="ko-KR" altLang="en-US" b="1" dirty="0"/>
              <a:t> 추출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유동 인구수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혼잡도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맛집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밀집도 등을 이용하여 추천할 만한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핫플레이스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선정하고 이 정보를 클라이언트에게 제공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509120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네이버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API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유동 인구수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핫플레이스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추천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3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17" name="그림 16" descr="리본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 err="1" smtClean="0">
                  <a:solidFill>
                    <a:schemeClr val="bg1"/>
                  </a:solidFill>
                </a:rPr>
                <a:t>막차타요의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chemeClr val="bg1"/>
                  </a:solidFill>
                </a:rPr>
                <a:t>로직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 descr="C:\Users\student\Desktop\데이터랩코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9" y="2708921"/>
            <a:ext cx="9034350" cy="170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17" name="그림 16" descr="리본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 err="1" smtClean="0">
                  <a:solidFill>
                    <a:schemeClr val="bg1"/>
                  </a:solidFill>
                </a:rPr>
                <a:t>막차타요의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2400" b="1" dirty="0" err="1" smtClean="0">
                  <a:solidFill>
                    <a:schemeClr val="bg1"/>
                  </a:solidFill>
                </a:rPr>
                <a:t>로직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 descr="C:\Users\student\Desktop\데이터랩정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699" y="2272911"/>
            <a:ext cx="5742310" cy="450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3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61" y="1273714"/>
            <a:ext cx="1652639" cy="2000264"/>
          </a:xfrm>
          <a:prstGeom prst="rect">
            <a:avLst/>
          </a:prstGeom>
        </p:spPr>
      </p:pic>
      <p:pic>
        <p:nvPicPr>
          <p:cNvPr id="5" name="그림 4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61" y="1270273"/>
            <a:ext cx="1652639" cy="2000264"/>
          </a:xfrm>
          <a:prstGeom prst="rect">
            <a:avLst/>
          </a:prstGeom>
        </p:spPr>
      </p:pic>
      <p:pic>
        <p:nvPicPr>
          <p:cNvPr id="12" name="그림 11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91" y="1270273"/>
            <a:ext cx="1652639" cy="2000264"/>
          </a:xfrm>
          <a:prstGeom prst="rect">
            <a:avLst/>
          </a:prstGeom>
        </p:spPr>
      </p:pic>
      <p:pic>
        <p:nvPicPr>
          <p:cNvPr id="15" name="그림 14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17" y="1270273"/>
            <a:ext cx="1652639" cy="200026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571604" y="116632"/>
            <a:ext cx="6286544" cy="1492942"/>
            <a:chOff x="1214414" y="571480"/>
            <a:chExt cx="7015041" cy="1665947"/>
          </a:xfrm>
        </p:grpSpPr>
        <p:pic>
          <p:nvPicPr>
            <p:cNvPr id="10" name="그림 9" descr="리본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질의응답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자유형 9">
            <a:extLst>
              <a:ext uri="{FF2B5EF4-FFF2-40B4-BE49-F238E27FC236}">
                <a16:creationId xmlns="" xmlns:a16="http://schemas.microsoft.com/office/drawing/2014/main" id="{F4225A9F-E033-44F2-A6FE-BD9146DC7B2C}"/>
              </a:ext>
            </a:extLst>
          </p:cNvPr>
          <p:cNvSpPr/>
          <p:nvPr/>
        </p:nvSpPr>
        <p:spPr>
          <a:xfrm>
            <a:off x="107504" y="3584023"/>
            <a:ext cx="8784976" cy="3013329"/>
          </a:xfrm>
          <a:custGeom>
            <a:avLst/>
            <a:gdLst>
              <a:gd name="connsiteX0" fmla="*/ 1280536 w 2558973"/>
              <a:gd name="connsiteY0" fmla="*/ -443184 h 1714512"/>
              <a:gd name="connsiteX1" fmla="*/ 1524303 w 2558973"/>
              <a:gd name="connsiteY1" fmla="*/ 15839 h 1714512"/>
              <a:gd name="connsiteX2" fmla="*/ 2530822 w 2558973"/>
              <a:gd name="connsiteY2" fmla="*/ 1036094 h 1714512"/>
              <a:gd name="connsiteX3" fmla="*/ 1278824 w 2558973"/>
              <a:gd name="connsiteY3" fmla="*/ 1714512 h 1714512"/>
              <a:gd name="connsiteX4" fmla="*/ 27554 w 2558973"/>
              <a:gd name="connsiteY4" fmla="*/ 1034204 h 1714512"/>
              <a:gd name="connsiteX5" fmla="*/ 1036031 w 2558973"/>
              <a:gd name="connsiteY5" fmla="*/ 15661 h 1714512"/>
              <a:gd name="connsiteX6" fmla="*/ 1280536 w 2558973"/>
              <a:gd name="connsiteY6" fmla="*/ -443184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8973" h="1714512">
                <a:moveTo>
                  <a:pt x="1280536" y="-443184"/>
                </a:moveTo>
                <a:lnTo>
                  <a:pt x="1524303" y="15839"/>
                </a:lnTo>
                <a:cubicBezTo>
                  <a:pt x="2226552" y="107560"/>
                  <a:pt x="2680081" y="567278"/>
                  <a:pt x="2530822" y="1036094"/>
                </a:cubicBezTo>
                <a:cubicBezTo>
                  <a:pt x="2404813" y="1431885"/>
                  <a:pt x="1882847" y="1714721"/>
                  <a:pt x="1278824" y="1714512"/>
                </a:cubicBezTo>
                <a:cubicBezTo>
                  <a:pt x="674217" y="1714302"/>
                  <a:pt x="152352" y="1430567"/>
                  <a:pt x="27554" y="1034204"/>
                </a:cubicBezTo>
                <a:cubicBezTo>
                  <a:pt x="-120006" y="565548"/>
                  <a:pt x="334210" y="106798"/>
                  <a:pt x="1036031" y="15661"/>
                </a:cubicBezTo>
                <a:lnTo>
                  <a:pt x="1280536" y="-443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Q.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서비스에도 있는 수익 문제 및 신뢰성 문제를 어떻게 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해결하실건가요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각 </a:t>
            </a:r>
            <a:r>
              <a:rPr lang="ko-KR" altLang="en-US" sz="1600" b="1" dirty="0">
                <a:solidFill>
                  <a:schemeClr val="tx1"/>
                </a:solidFill>
              </a:rPr>
              <a:t>지역의 </a:t>
            </a:r>
            <a:r>
              <a:rPr lang="ko-KR" altLang="en-US" sz="1600" b="1" dirty="0" err="1">
                <a:solidFill>
                  <a:schemeClr val="tx1"/>
                </a:solidFill>
              </a:rPr>
              <a:t>핫플레이스</a:t>
            </a:r>
            <a:r>
              <a:rPr lang="ko-KR" altLang="en-US" sz="1600" b="1" dirty="0">
                <a:solidFill>
                  <a:schemeClr val="tx1"/>
                </a:solidFill>
              </a:rPr>
              <a:t> 점수를 계량화된 점수로 산출해 주기 때문에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기존의 서비스들과는 차별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수익 </a:t>
            </a:r>
            <a:r>
              <a:rPr lang="ko-KR" altLang="en-US" sz="1600" b="1" dirty="0">
                <a:solidFill>
                  <a:schemeClr val="tx1"/>
                </a:solidFill>
              </a:rPr>
              <a:t>문제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배너 광고 위주로 수익 모델을 구성할 계획</a:t>
            </a:r>
          </a:p>
        </p:txBody>
      </p:sp>
    </p:spTree>
    <p:extLst>
      <p:ext uri="{BB962C8B-B14F-4D97-AF65-F5344CB8AC3E}">
        <p14:creationId xmlns:p14="http://schemas.microsoft.com/office/powerpoint/2010/main" val="1285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61" y="1939435"/>
            <a:ext cx="1652639" cy="2000264"/>
          </a:xfrm>
          <a:prstGeom prst="rect">
            <a:avLst/>
          </a:prstGeom>
        </p:spPr>
      </p:pic>
      <p:pic>
        <p:nvPicPr>
          <p:cNvPr id="11" name="그림 10" descr="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91" y="1942876"/>
            <a:ext cx="1652639" cy="2000264"/>
          </a:xfrm>
          <a:prstGeom prst="rect">
            <a:avLst/>
          </a:prstGeom>
        </p:spPr>
      </p:pic>
      <p:pic>
        <p:nvPicPr>
          <p:cNvPr id="12" name="그림 11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791" y="1939435"/>
            <a:ext cx="1652639" cy="2000264"/>
          </a:xfrm>
          <a:prstGeom prst="rect">
            <a:avLst/>
          </a:prstGeom>
        </p:spPr>
      </p:pic>
      <p:pic>
        <p:nvPicPr>
          <p:cNvPr id="15" name="그림 14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17" y="1939435"/>
            <a:ext cx="1652639" cy="200026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17" name="그림 16" descr="리본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질의응답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자유형 9">
            <a:extLst>
              <a:ext uri="{FF2B5EF4-FFF2-40B4-BE49-F238E27FC236}">
                <a16:creationId xmlns="" xmlns:a16="http://schemas.microsoft.com/office/drawing/2014/main" id="{E90D1AC8-A113-468C-9E94-E399D4BD1DB5}"/>
              </a:ext>
            </a:extLst>
          </p:cNvPr>
          <p:cNvSpPr/>
          <p:nvPr/>
        </p:nvSpPr>
        <p:spPr>
          <a:xfrm>
            <a:off x="1338558" y="4149080"/>
            <a:ext cx="6545810" cy="1714512"/>
          </a:xfrm>
          <a:custGeom>
            <a:avLst/>
            <a:gdLst>
              <a:gd name="connsiteX0" fmla="*/ 1280536 w 2558973"/>
              <a:gd name="connsiteY0" fmla="*/ -443184 h 1714512"/>
              <a:gd name="connsiteX1" fmla="*/ 1524303 w 2558973"/>
              <a:gd name="connsiteY1" fmla="*/ 15839 h 1714512"/>
              <a:gd name="connsiteX2" fmla="*/ 2530822 w 2558973"/>
              <a:gd name="connsiteY2" fmla="*/ 1036094 h 1714512"/>
              <a:gd name="connsiteX3" fmla="*/ 1278824 w 2558973"/>
              <a:gd name="connsiteY3" fmla="*/ 1714512 h 1714512"/>
              <a:gd name="connsiteX4" fmla="*/ 27554 w 2558973"/>
              <a:gd name="connsiteY4" fmla="*/ 1034204 h 1714512"/>
              <a:gd name="connsiteX5" fmla="*/ 1036031 w 2558973"/>
              <a:gd name="connsiteY5" fmla="*/ 15661 h 1714512"/>
              <a:gd name="connsiteX6" fmla="*/ 1280536 w 2558973"/>
              <a:gd name="connsiteY6" fmla="*/ -443184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8973" h="1714512">
                <a:moveTo>
                  <a:pt x="1280536" y="-443184"/>
                </a:moveTo>
                <a:lnTo>
                  <a:pt x="1524303" y="15839"/>
                </a:lnTo>
                <a:cubicBezTo>
                  <a:pt x="2226552" y="107560"/>
                  <a:pt x="2680081" y="567278"/>
                  <a:pt x="2530822" y="1036094"/>
                </a:cubicBezTo>
                <a:cubicBezTo>
                  <a:pt x="2404813" y="1431885"/>
                  <a:pt x="1882847" y="1714721"/>
                  <a:pt x="1278824" y="1714512"/>
                </a:cubicBezTo>
                <a:cubicBezTo>
                  <a:pt x="674217" y="1714302"/>
                  <a:pt x="152352" y="1430567"/>
                  <a:pt x="27554" y="1034204"/>
                </a:cubicBezTo>
                <a:cubicBezTo>
                  <a:pt x="-120006" y="565548"/>
                  <a:pt x="334210" y="106798"/>
                  <a:pt x="1036031" y="15661"/>
                </a:cubicBezTo>
                <a:lnTo>
                  <a:pt x="1280536" y="-443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Q.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제목만 들으면 지하철 버스 막차 시간 알려주는 앱 같아서 제목을 수정하는 게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어떤가요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이용자들이 막차 시간대까지 놀다 오고 싶은 장소를 추천해주는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서비스입니다</a:t>
            </a:r>
            <a:r>
              <a:rPr lang="en-US" altLang="ko-KR" sz="1600" b="1" dirty="0">
                <a:solidFill>
                  <a:schemeClr val="tx1"/>
                </a:solidFill>
              </a:rPr>
              <a:t>! </a:t>
            </a:r>
            <a:r>
              <a:rPr lang="ko-KR" altLang="en-US" sz="1600" b="1" dirty="0" err="1">
                <a:solidFill>
                  <a:schemeClr val="tx1"/>
                </a:solidFill>
              </a:rPr>
              <a:t>막차타요를</a:t>
            </a:r>
            <a:r>
              <a:rPr lang="ko-KR" altLang="en-US" sz="1600" b="1" dirty="0">
                <a:solidFill>
                  <a:schemeClr val="tx1"/>
                </a:solidFill>
              </a:rPr>
              <a:t> 사랑해주세요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61" y="1939435"/>
            <a:ext cx="1652639" cy="2000264"/>
          </a:xfrm>
          <a:prstGeom prst="rect">
            <a:avLst/>
          </a:prstGeom>
        </p:spPr>
      </p:pic>
      <p:pic>
        <p:nvPicPr>
          <p:cNvPr id="12" name="그림 11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791" y="1939435"/>
            <a:ext cx="1652639" cy="2000264"/>
          </a:xfrm>
          <a:prstGeom prst="rect">
            <a:avLst/>
          </a:prstGeom>
        </p:spPr>
      </p:pic>
      <p:pic>
        <p:nvPicPr>
          <p:cNvPr id="14" name="그림 13" descr="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17" y="1942876"/>
            <a:ext cx="1652639" cy="2000264"/>
          </a:xfrm>
          <a:prstGeom prst="rect">
            <a:avLst/>
          </a:prstGeom>
        </p:spPr>
      </p:pic>
      <p:pic>
        <p:nvPicPr>
          <p:cNvPr id="15" name="그림 14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17" y="1939435"/>
            <a:ext cx="1652639" cy="200026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17" name="그림 16" descr="리본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질의응답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자유형 9">
            <a:extLst>
              <a:ext uri="{FF2B5EF4-FFF2-40B4-BE49-F238E27FC236}">
                <a16:creationId xmlns="" xmlns:a16="http://schemas.microsoft.com/office/drawing/2014/main" id="{DD4756CA-483C-436B-8EA5-0154B09D1777}"/>
              </a:ext>
            </a:extLst>
          </p:cNvPr>
          <p:cNvSpPr/>
          <p:nvPr/>
        </p:nvSpPr>
        <p:spPr>
          <a:xfrm>
            <a:off x="1490593" y="4149080"/>
            <a:ext cx="6367555" cy="1714512"/>
          </a:xfrm>
          <a:custGeom>
            <a:avLst/>
            <a:gdLst>
              <a:gd name="connsiteX0" fmla="*/ 1280536 w 2558973"/>
              <a:gd name="connsiteY0" fmla="*/ -443184 h 1714512"/>
              <a:gd name="connsiteX1" fmla="*/ 1524303 w 2558973"/>
              <a:gd name="connsiteY1" fmla="*/ 15839 h 1714512"/>
              <a:gd name="connsiteX2" fmla="*/ 2530822 w 2558973"/>
              <a:gd name="connsiteY2" fmla="*/ 1036094 h 1714512"/>
              <a:gd name="connsiteX3" fmla="*/ 1278824 w 2558973"/>
              <a:gd name="connsiteY3" fmla="*/ 1714512 h 1714512"/>
              <a:gd name="connsiteX4" fmla="*/ 27554 w 2558973"/>
              <a:gd name="connsiteY4" fmla="*/ 1034204 h 1714512"/>
              <a:gd name="connsiteX5" fmla="*/ 1036031 w 2558973"/>
              <a:gd name="connsiteY5" fmla="*/ 15661 h 1714512"/>
              <a:gd name="connsiteX6" fmla="*/ 1280536 w 2558973"/>
              <a:gd name="connsiteY6" fmla="*/ -443184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8973" h="1714512">
                <a:moveTo>
                  <a:pt x="1280536" y="-443184"/>
                </a:moveTo>
                <a:lnTo>
                  <a:pt x="1524303" y="15839"/>
                </a:lnTo>
                <a:cubicBezTo>
                  <a:pt x="2226552" y="107560"/>
                  <a:pt x="2680081" y="567278"/>
                  <a:pt x="2530822" y="1036094"/>
                </a:cubicBezTo>
                <a:cubicBezTo>
                  <a:pt x="2404813" y="1431885"/>
                  <a:pt x="1882847" y="1714721"/>
                  <a:pt x="1278824" y="1714512"/>
                </a:cubicBezTo>
                <a:cubicBezTo>
                  <a:pt x="674217" y="1714302"/>
                  <a:pt x="152352" y="1430567"/>
                  <a:pt x="27554" y="1034204"/>
                </a:cubicBezTo>
                <a:cubicBezTo>
                  <a:pt x="-120006" y="565548"/>
                  <a:pt x="334210" y="106798"/>
                  <a:pt x="1036031" y="15661"/>
                </a:cubicBezTo>
                <a:lnTo>
                  <a:pt x="1280536" y="-443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Q.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</a:t>
            </a:r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핫플레이스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정보를 어떤 식으로 얻을 건가요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공공 데이터 </a:t>
            </a:r>
            <a:r>
              <a:rPr lang="en-US" altLang="ko-KR" sz="1600" b="1" dirty="0">
                <a:solidFill>
                  <a:schemeClr val="tx1"/>
                </a:solidFill>
              </a:rPr>
              <a:t>API</a:t>
            </a:r>
            <a:r>
              <a:rPr lang="ko-KR" altLang="en-US" sz="1600" b="1" dirty="0">
                <a:solidFill>
                  <a:schemeClr val="tx1"/>
                </a:solidFill>
              </a:rPr>
              <a:t>와 네이버 </a:t>
            </a:r>
            <a:r>
              <a:rPr lang="en-US" altLang="ko-KR" sz="1600" b="1" dirty="0">
                <a:solidFill>
                  <a:schemeClr val="tx1"/>
                </a:solidFill>
              </a:rPr>
              <a:t>DATA LAB API</a:t>
            </a:r>
            <a:r>
              <a:rPr lang="ko-KR" altLang="en-US" sz="1600" b="1" dirty="0">
                <a:solidFill>
                  <a:schemeClr val="tx1"/>
                </a:solidFill>
              </a:rPr>
              <a:t>를 이용할 계획</a:t>
            </a:r>
          </a:p>
        </p:txBody>
      </p:sp>
    </p:spTree>
    <p:extLst>
      <p:ext uri="{BB962C8B-B14F-4D97-AF65-F5344CB8AC3E}">
        <p14:creationId xmlns:p14="http://schemas.microsoft.com/office/powerpoint/2010/main" val="255185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61" y="1942876"/>
            <a:ext cx="1652639" cy="2000264"/>
          </a:xfrm>
          <a:prstGeom prst="rect">
            <a:avLst/>
          </a:prstGeom>
        </p:spPr>
      </p:pic>
      <p:pic>
        <p:nvPicPr>
          <p:cNvPr id="5" name="그림 4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61" y="1939435"/>
            <a:ext cx="1652639" cy="2000264"/>
          </a:xfrm>
          <a:prstGeom prst="rect">
            <a:avLst/>
          </a:prstGeom>
        </p:spPr>
      </p:pic>
      <p:pic>
        <p:nvPicPr>
          <p:cNvPr id="12" name="그림 11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91" y="1939435"/>
            <a:ext cx="1652639" cy="2000264"/>
          </a:xfrm>
          <a:prstGeom prst="rect">
            <a:avLst/>
          </a:prstGeom>
        </p:spPr>
      </p:pic>
      <p:pic>
        <p:nvPicPr>
          <p:cNvPr id="15" name="그림 14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17" y="1939435"/>
            <a:ext cx="1652639" cy="200026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10" name="그림 9" descr="리본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질의응답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자유형 9">
            <a:extLst>
              <a:ext uri="{FF2B5EF4-FFF2-40B4-BE49-F238E27FC236}">
                <a16:creationId xmlns="" xmlns:a16="http://schemas.microsoft.com/office/drawing/2014/main" id="{A849EF04-E4ED-46BE-A9AD-15F9BC896484}"/>
              </a:ext>
            </a:extLst>
          </p:cNvPr>
          <p:cNvSpPr/>
          <p:nvPr/>
        </p:nvSpPr>
        <p:spPr>
          <a:xfrm>
            <a:off x="1490593" y="4149080"/>
            <a:ext cx="6367555" cy="1714512"/>
          </a:xfrm>
          <a:custGeom>
            <a:avLst/>
            <a:gdLst>
              <a:gd name="connsiteX0" fmla="*/ 1280536 w 2558973"/>
              <a:gd name="connsiteY0" fmla="*/ -443184 h 1714512"/>
              <a:gd name="connsiteX1" fmla="*/ 1524303 w 2558973"/>
              <a:gd name="connsiteY1" fmla="*/ 15839 h 1714512"/>
              <a:gd name="connsiteX2" fmla="*/ 2530822 w 2558973"/>
              <a:gd name="connsiteY2" fmla="*/ 1036094 h 1714512"/>
              <a:gd name="connsiteX3" fmla="*/ 1278824 w 2558973"/>
              <a:gd name="connsiteY3" fmla="*/ 1714512 h 1714512"/>
              <a:gd name="connsiteX4" fmla="*/ 27554 w 2558973"/>
              <a:gd name="connsiteY4" fmla="*/ 1034204 h 1714512"/>
              <a:gd name="connsiteX5" fmla="*/ 1036031 w 2558973"/>
              <a:gd name="connsiteY5" fmla="*/ 15661 h 1714512"/>
              <a:gd name="connsiteX6" fmla="*/ 1280536 w 2558973"/>
              <a:gd name="connsiteY6" fmla="*/ -443184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8973" h="1714512">
                <a:moveTo>
                  <a:pt x="1280536" y="-443184"/>
                </a:moveTo>
                <a:lnTo>
                  <a:pt x="1524303" y="15839"/>
                </a:lnTo>
                <a:cubicBezTo>
                  <a:pt x="2226552" y="107560"/>
                  <a:pt x="2680081" y="567278"/>
                  <a:pt x="2530822" y="1036094"/>
                </a:cubicBezTo>
                <a:cubicBezTo>
                  <a:pt x="2404813" y="1431885"/>
                  <a:pt x="1882847" y="1714721"/>
                  <a:pt x="1278824" y="1714512"/>
                </a:cubicBezTo>
                <a:cubicBezTo>
                  <a:pt x="674217" y="1714302"/>
                  <a:pt x="152352" y="1430567"/>
                  <a:pt x="27554" y="1034204"/>
                </a:cubicBezTo>
                <a:cubicBezTo>
                  <a:pt x="-120006" y="565548"/>
                  <a:pt x="334210" y="106798"/>
                  <a:pt x="1036031" y="15661"/>
                </a:cubicBezTo>
                <a:lnTo>
                  <a:pt x="1280536" y="-443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Q.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사람들을 앱으로 유입할 수 있는 방안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SNS</a:t>
            </a:r>
            <a:r>
              <a:rPr lang="ko-KR" altLang="en-US" sz="1600" b="1" dirty="0">
                <a:solidFill>
                  <a:schemeClr val="tx1"/>
                </a:solidFill>
              </a:rPr>
              <a:t>를 통한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홍보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8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26" name="그림 25" descr="리본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기존 서비스의 장단점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7E8B51E3-ED03-48DE-8BB4-3AF2D58F0E36}"/>
              </a:ext>
            </a:extLst>
          </p:cNvPr>
          <p:cNvSpPr txBox="1">
            <a:spLocks/>
          </p:cNvSpPr>
          <p:nvPr/>
        </p:nvSpPr>
        <p:spPr>
          <a:xfrm>
            <a:off x="107504" y="1978025"/>
            <a:ext cx="8856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latin typeface="+mn-ea"/>
              </a:rPr>
              <a:t>DATE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POP</a:t>
            </a:r>
          </a:p>
          <a:p>
            <a:pPr marL="0" indent="0" algn="ctr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장점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놀거리와 먹거리를 저렴하게 즐길 수 있도록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	 </a:t>
            </a:r>
            <a:r>
              <a:rPr lang="ko-KR" altLang="en-US" dirty="0">
                <a:latin typeface="+mn-ea"/>
              </a:rPr>
              <a:t>할인된 가격으로 제공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단점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대부분의 놀거리나 먹기리들은 제휴문의를 받은 </a:t>
            </a:r>
            <a:r>
              <a:rPr lang="en-US" altLang="ko-KR" dirty="0">
                <a:latin typeface="+mn-ea"/>
              </a:rPr>
              <a:t>	 </a:t>
            </a:r>
            <a:r>
              <a:rPr lang="ko-KR" altLang="en-US" dirty="0">
                <a:latin typeface="+mn-ea"/>
              </a:rPr>
              <a:t>가게를 홍보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헹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2" y="2857496"/>
            <a:ext cx="4143404" cy="3777530"/>
          </a:xfrm>
          <a:prstGeom prst="rect">
            <a:avLst/>
          </a:prstGeom>
        </p:spPr>
      </p:pic>
      <p:pic>
        <p:nvPicPr>
          <p:cNvPr id="25" name="그림 24" descr="헹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857496"/>
            <a:ext cx="4143404" cy="377753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-428660" y="285728"/>
            <a:ext cx="6639199" cy="4252560"/>
            <a:chOff x="214282" y="1571612"/>
            <a:chExt cx="6857122" cy="4235984"/>
          </a:xfrm>
        </p:grpSpPr>
        <p:sp>
          <p:nvSpPr>
            <p:cNvPr id="5" name="구름 모양 설명선 4"/>
            <p:cNvSpPr/>
            <p:nvPr/>
          </p:nvSpPr>
          <p:spPr>
            <a:xfrm>
              <a:off x="284794" y="1669420"/>
              <a:ext cx="6786610" cy="4138176"/>
            </a:xfrm>
            <a:prstGeom prst="cloudCallout">
              <a:avLst>
                <a:gd name="adj1" fmla="val 49957"/>
                <a:gd name="adj2" fmla="val 57203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b="1" i="1" dirty="0">
                  <a:solidFill>
                    <a:srgbClr val="FF0000"/>
                  </a:solidFill>
                </a:rPr>
                <a:t>그래프 관련</a:t>
              </a:r>
              <a:endParaRPr lang="en-US" altLang="ko-KR" sz="5400" b="1" i="1" dirty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4400" b="1" i="1" dirty="0">
                  <a:solidFill>
                    <a:schemeClr val="tx1"/>
                  </a:solidFill>
                </a:rPr>
                <a:t>설명을</a:t>
              </a:r>
              <a:r>
                <a:rPr lang="en-US" altLang="ko-KR" sz="4400" b="1" i="1" dirty="0">
                  <a:solidFill>
                    <a:schemeClr val="tx1"/>
                  </a:solidFill>
                </a:rPr>
                <a:t> </a:t>
              </a:r>
              <a:r>
                <a:rPr lang="ko-KR" altLang="en-US" sz="4400" b="1" i="1" dirty="0">
                  <a:solidFill>
                    <a:schemeClr val="tx1"/>
                  </a:solidFill>
                </a:rPr>
                <a:t>적습니다</a:t>
              </a:r>
              <a:r>
                <a:rPr lang="ko-KR" altLang="en-US" sz="3600" b="1" i="1" dirty="0">
                  <a:solidFill>
                    <a:schemeClr val="tx1"/>
                  </a:solidFill>
                </a:rPr>
                <a:t> </a:t>
              </a:r>
              <a:endParaRPr lang="en-US" altLang="ko-KR" sz="3600" b="1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구름 모양 설명선 5"/>
            <p:cNvSpPr/>
            <p:nvPr/>
          </p:nvSpPr>
          <p:spPr>
            <a:xfrm>
              <a:off x="214282" y="1571612"/>
              <a:ext cx="6786610" cy="4138176"/>
            </a:xfrm>
            <a:prstGeom prst="cloudCallout">
              <a:avLst>
                <a:gd name="adj1" fmla="val 49957"/>
                <a:gd name="adj2" fmla="val 57203"/>
              </a:avLst>
            </a:prstGeom>
            <a:solidFill>
              <a:schemeClr val="bg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AutoNum type="arabicPeriod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서비스 개요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marL="457200" indent="-457200" algn="ctr">
                <a:buAutoNum type="arabicPeriod"/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 marL="457200" indent="-457200" algn="ctr">
                <a:buAutoNum type="arabicPeriod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개선 사항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marL="457200" indent="-457200" algn="ctr">
                <a:buAutoNum type="arabicPeriod"/>
              </a:pPr>
              <a:endParaRPr lang="en-US" altLang="ko-KR" sz="2000" b="1" dirty="0">
                <a:solidFill>
                  <a:schemeClr val="tx1"/>
                </a:solidFill>
              </a:endParaRPr>
            </a:p>
            <a:p>
              <a:pPr marL="457200" indent="-457200" algn="ctr">
                <a:buAutoNum type="arabicPeriod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기존 서비스의 장</a:t>
              </a:r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·</a:t>
              </a:r>
              <a:r>
                <a:rPr lang="ko-KR" altLang="en-US" sz="2000" b="1" dirty="0">
                  <a:solidFill>
                    <a:schemeClr val="tx1"/>
                  </a:solidFill>
                  <a:latin typeface="+mn-ea"/>
                </a:rPr>
                <a:t>단점</a:t>
              </a:r>
              <a:endParaRPr lang="en-US" altLang="ko-KR" sz="2000" b="1" dirty="0">
                <a:solidFill>
                  <a:schemeClr val="tx1"/>
                </a:solidFill>
                <a:latin typeface="+mn-ea"/>
              </a:endParaRPr>
            </a:p>
            <a:p>
              <a:pPr marL="457200" indent="-457200" algn="ctr">
                <a:buAutoNum type="arabicPeriod"/>
              </a:pPr>
              <a:endParaRPr lang="en-US" altLang="ko-KR" sz="2000" b="1" dirty="0">
                <a:solidFill>
                  <a:schemeClr val="tx1"/>
                </a:solidFill>
                <a:latin typeface="+mn-ea"/>
              </a:endParaRPr>
            </a:p>
            <a:p>
              <a:pPr marL="457200" indent="-457200" algn="ctr">
                <a:buAutoNum type="arabicPeriod"/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막차타요 서비스의 강점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 descr="팝콘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4" y="5357826"/>
            <a:ext cx="926763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26" name="그림 25" descr="리본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기존 서비스의 장단점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7E8B51E3-ED03-48DE-8BB4-3AF2D58F0E36}"/>
              </a:ext>
            </a:extLst>
          </p:cNvPr>
          <p:cNvSpPr txBox="1">
            <a:spLocks/>
          </p:cNvSpPr>
          <p:nvPr/>
        </p:nvSpPr>
        <p:spPr>
          <a:xfrm>
            <a:off x="107504" y="1978025"/>
            <a:ext cx="8856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>
                <a:latin typeface="+mn-ea"/>
              </a:rPr>
              <a:t>망고플레이트</a:t>
            </a:r>
            <a:endParaRPr lang="en-US" altLang="ko-KR" b="1" dirty="0">
              <a:latin typeface="+mn-ea"/>
            </a:endParaRPr>
          </a:p>
          <a:p>
            <a:pPr marL="0" indent="0" algn="ctr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장점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장보기 쉬운 </a:t>
            </a:r>
            <a:r>
              <a:rPr lang="en-US" altLang="ko-KR" dirty="0">
                <a:latin typeface="+mn-ea"/>
              </a:rPr>
              <a:t>UI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	 </a:t>
            </a:r>
            <a:r>
              <a:rPr lang="ko-KR" altLang="en-US" dirty="0">
                <a:latin typeface="+mn-ea"/>
              </a:rPr>
              <a:t>특정한 장소의 쉬운 맛집 찾기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단점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도심 지역 외의 정보를 얻기 힘들고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가격대별 </a:t>
            </a:r>
            <a:r>
              <a:rPr lang="en-US" altLang="ko-KR" dirty="0">
                <a:latin typeface="+mn-ea"/>
              </a:rPr>
              <a:t>	 </a:t>
            </a:r>
            <a:r>
              <a:rPr lang="ko-KR" altLang="en-US" dirty="0">
                <a:latin typeface="+mn-ea"/>
              </a:rPr>
              <a:t>분류를 하지 않음</a:t>
            </a:r>
          </a:p>
        </p:txBody>
      </p:sp>
    </p:spTree>
    <p:extLst>
      <p:ext uri="{BB962C8B-B14F-4D97-AF65-F5344CB8AC3E}">
        <p14:creationId xmlns:p14="http://schemas.microsoft.com/office/powerpoint/2010/main" val="3335631378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26" name="그림 25" descr="리본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기존 서비스의 장단점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7E8B51E3-ED03-48DE-8BB4-3AF2D58F0E36}"/>
              </a:ext>
            </a:extLst>
          </p:cNvPr>
          <p:cNvSpPr txBox="1">
            <a:spLocks/>
          </p:cNvSpPr>
          <p:nvPr/>
        </p:nvSpPr>
        <p:spPr>
          <a:xfrm>
            <a:off x="107504" y="1978025"/>
            <a:ext cx="8856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>
                <a:latin typeface="+mn-ea"/>
              </a:rPr>
              <a:t>다이닝</a:t>
            </a:r>
            <a:r>
              <a:rPr lang="ko-KR" altLang="en-US" b="1" dirty="0">
                <a:latin typeface="+mn-ea"/>
              </a:rPr>
              <a:t> 코드</a:t>
            </a:r>
            <a:endParaRPr lang="en-US" altLang="ko-KR" b="1" dirty="0">
              <a:latin typeface="+mn-ea"/>
            </a:endParaRPr>
          </a:p>
          <a:p>
            <a:pPr marL="0" indent="0" algn="ctr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장점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다양한 척도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맛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가격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서비스 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맛집에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	 </a:t>
            </a:r>
            <a:r>
              <a:rPr lang="ko-KR" altLang="en-US" dirty="0">
                <a:latin typeface="+mn-ea"/>
              </a:rPr>
              <a:t>대한 정보를 제공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	 </a:t>
            </a:r>
            <a:r>
              <a:rPr lang="ko-KR" altLang="en-US" dirty="0">
                <a:latin typeface="+mn-ea"/>
              </a:rPr>
              <a:t>어플 자체 정보 외에도 네이버 블로그 글들에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	 </a:t>
            </a:r>
            <a:r>
              <a:rPr lang="ko-KR" altLang="en-US" dirty="0">
                <a:latin typeface="+mn-ea"/>
              </a:rPr>
              <a:t>대한 링크들이 있어 다양한 정보를 손쉽게 얻을 </a:t>
            </a:r>
            <a:r>
              <a:rPr lang="en-US" altLang="ko-KR" dirty="0">
                <a:latin typeface="+mn-ea"/>
              </a:rPr>
              <a:t>	 </a:t>
            </a:r>
            <a:r>
              <a:rPr lang="ko-KR" altLang="en-US" dirty="0">
                <a:latin typeface="+mn-ea"/>
              </a:rPr>
              <a:t>수 있음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9485836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26" name="그림 25" descr="리본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기존 서비스의 장단점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7E8B51E3-ED03-48DE-8BB4-3AF2D58F0E36}"/>
              </a:ext>
            </a:extLst>
          </p:cNvPr>
          <p:cNvSpPr txBox="1">
            <a:spLocks/>
          </p:cNvSpPr>
          <p:nvPr/>
        </p:nvSpPr>
        <p:spPr>
          <a:xfrm>
            <a:off x="3563888" y="1978024"/>
            <a:ext cx="5400600" cy="4860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>
                <a:latin typeface="+mn-ea"/>
              </a:rPr>
              <a:t>다이닝</a:t>
            </a:r>
            <a:r>
              <a:rPr lang="ko-KR" altLang="en-US" b="1" dirty="0">
                <a:latin typeface="+mn-ea"/>
              </a:rPr>
              <a:t> 코드</a:t>
            </a:r>
            <a:endParaRPr lang="en-US" altLang="ko-KR" b="1" dirty="0">
              <a:latin typeface="+mn-ea"/>
            </a:endParaRPr>
          </a:p>
          <a:p>
            <a:pPr marL="0" indent="0" algn="ctr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단점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회원가입을 해야만 정보를 </a:t>
            </a:r>
            <a:r>
              <a:rPr lang="en-US" altLang="ko-KR" dirty="0">
                <a:latin typeface="+mn-ea"/>
              </a:rPr>
              <a:t>	 </a:t>
            </a:r>
            <a:r>
              <a:rPr lang="ko-KR" altLang="en-US" dirty="0">
                <a:latin typeface="+mn-ea"/>
              </a:rPr>
              <a:t>얻을 수 있음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정보가 다양하게 존재하는 만큼 한눈에 들오지 않음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사진처럼 회원들의 평가에만 의존하여 객관적인 평가가 이루어지고 있다고 판단하기 어려움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Picture 4" descr="https://lh6.googleusercontent.com/MGOoe6M9j_UHwgxNKv1oMcUXY3FtEeKX8r9dw9qMD9zfUDk1q-KcacfbJ_170Dmsg7k5JU58_C-dKLHwy9OXbBhFnTsziXgwP5CXz6opa-y7nANACZZTfxU6QF1ezf8CX4wJGGFqkSo">
            <a:extLst>
              <a:ext uri="{FF2B5EF4-FFF2-40B4-BE49-F238E27FC236}">
                <a16:creationId xmlns="" xmlns:a16="http://schemas.microsoft.com/office/drawing/2014/main" id="{D65543AA-6380-4F9D-B553-D36FF54E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70" y="2278736"/>
            <a:ext cx="2734190" cy="45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21788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571604" y="785794"/>
            <a:ext cx="6286544" cy="1492942"/>
            <a:chOff x="1214414" y="571480"/>
            <a:chExt cx="7015041" cy="1665947"/>
          </a:xfrm>
        </p:grpSpPr>
        <p:pic>
          <p:nvPicPr>
            <p:cNvPr id="26" name="그림 25" descr="리본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막차타요 서비스의 강점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내용 개체 틀 2">
            <a:extLst>
              <a:ext uri="{FF2B5EF4-FFF2-40B4-BE49-F238E27FC236}">
                <a16:creationId xmlns="" xmlns:a16="http://schemas.microsoft.com/office/drawing/2014/main" id="{7E8B51E3-ED03-48DE-8BB4-3AF2D58F0E36}"/>
              </a:ext>
            </a:extLst>
          </p:cNvPr>
          <p:cNvSpPr txBox="1">
            <a:spLocks/>
          </p:cNvSpPr>
          <p:nvPr/>
        </p:nvSpPr>
        <p:spPr>
          <a:xfrm>
            <a:off x="107504" y="2278735"/>
            <a:ext cx="8856984" cy="187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실시간 분석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정확한 기반의 추천을 제공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시간대별로 상세한 정보 파악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2" name="폭발: 8pt 1">
            <a:extLst>
              <a:ext uri="{FF2B5EF4-FFF2-40B4-BE49-F238E27FC236}">
                <a16:creationId xmlns="" xmlns:a16="http://schemas.microsoft.com/office/drawing/2014/main" id="{FF5EBCD4-A7E5-4B72-AE05-BD98DB6E8698}"/>
              </a:ext>
            </a:extLst>
          </p:cNvPr>
          <p:cNvSpPr/>
          <p:nvPr/>
        </p:nvSpPr>
        <p:spPr>
          <a:xfrm>
            <a:off x="1571604" y="3645024"/>
            <a:ext cx="5904656" cy="3024336"/>
          </a:xfrm>
          <a:prstGeom prst="irregularSeal1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ysClr val="windowText" lastClr="000000"/>
                </a:solidFill>
              </a:rPr>
              <a:t>기존의 있던 </a:t>
            </a:r>
            <a:endParaRPr lang="en-US" altLang="ko-KR" sz="30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3000" b="1" dirty="0">
                <a:solidFill>
                  <a:sysClr val="windowText" lastClr="000000"/>
                </a:solidFill>
              </a:rPr>
              <a:t>서비스와 차별화</a:t>
            </a:r>
          </a:p>
        </p:txBody>
      </p:sp>
    </p:spTree>
    <p:extLst>
      <p:ext uri="{BB962C8B-B14F-4D97-AF65-F5344CB8AC3E}">
        <p14:creationId xmlns:p14="http://schemas.microsoft.com/office/powerpoint/2010/main" val="2147037945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헹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214422"/>
            <a:ext cx="5891553" cy="5214974"/>
          </a:xfrm>
          <a:prstGeom prst="rect">
            <a:avLst/>
          </a:prstGeom>
        </p:spPr>
      </p:pic>
      <p:pic>
        <p:nvPicPr>
          <p:cNvPr id="15" name="그림 14" descr="헹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1214422"/>
            <a:ext cx="5891553" cy="52149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50004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서비스와 관련된 공공데이터들을 어디서 찾을지 생각하였다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서비스에 대한 질문에 대한 대답을 생각하였다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서비스에 대한 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단점을 분석하였다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PPT</a:t>
            </a:r>
            <a:r>
              <a:rPr lang="ko-KR" altLang="en-US" dirty="0" smtClean="0"/>
              <a:t>를 작성하여 발표 준비를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072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감상평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767636"/>
              </p:ext>
            </p:extLst>
          </p:nvPr>
        </p:nvGraphicFramePr>
        <p:xfrm>
          <a:off x="467544" y="1556792"/>
          <a:ext cx="8229600" cy="216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674"/>
                <a:gridCol w="7484926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어플리케이션 홍보 방안이 좋다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유사 기능의 장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r>
                        <a:rPr lang="ko-KR" altLang="en-US" sz="800" u="none" strike="noStrike">
                          <a:effectLst/>
                        </a:rPr>
                        <a:t>단점을 잘 분석하였다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사용할 데이터가 무엇인지 상세하게 설명하였다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주제를 바꿨지만 주제 문제점에 대한 분석을 잘하였다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r>
                        <a:rPr lang="ko-KR" altLang="en-US" sz="800" u="none" strike="noStrike">
                          <a:effectLst/>
                        </a:rPr>
                        <a:t>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스타트업이</a:t>
                      </a:r>
                      <a:r>
                        <a:rPr lang="ko-KR" altLang="en-US" sz="800" u="none" strike="noStrike" dirty="0">
                          <a:effectLst/>
                        </a:rPr>
                        <a:t> 대세인 현재에 맞는 주제이고 데이터 분석을 잘했다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160" marR="7160" marT="7160" marB="0" anchor="ctr"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580391" y="40050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 smtClean="0"/>
              <a:t>‘</a:t>
            </a:r>
            <a:r>
              <a:rPr lang="ko-KR" altLang="en-US" sz="2200" dirty="0" err="1" smtClean="0"/>
              <a:t>막차타요</a:t>
            </a:r>
            <a:r>
              <a:rPr lang="en-US" altLang="ko-KR" sz="2200" dirty="0" smtClean="0"/>
              <a:t>’ </a:t>
            </a:r>
            <a:r>
              <a:rPr lang="ko-KR" altLang="en-US" sz="2200" dirty="0" err="1" smtClean="0"/>
              <a:t>감상평</a:t>
            </a:r>
            <a:endParaRPr lang="en-US" altLang="ko-KR" sz="22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07374"/>
              </p:ext>
            </p:extLst>
          </p:nvPr>
        </p:nvGraphicFramePr>
        <p:xfrm>
          <a:off x="467544" y="5013176"/>
          <a:ext cx="8229600" cy="385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3857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질의응답에 대한 피드백을 구체적으로 찾아보며 설명하였다</a:t>
                      </a:r>
                      <a:r>
                        <a:rPr lang="en-US" altLang="ko-KR" sz="900" u="none" strike="noStrike" dirty="0">
                          <a:effectLst/>
                        </a:rPr>
                        <a:t>. </a:t>
                      </a:r>
                      <a:r>
                        <a:rPr lang="ko-KR" altLang="en-US" sz="900" u="none" strike="noStrike" dirty="0">
                          <a:effectLst/>
                        </a:rPr>
                        <a:t>기존 서비스의 장단점 분석하여 </a:t>
                      </a:r>
                      <a:r>
                        <a:rPr lang="en-US" altLang="ko-KR" sz="900" u="none" strike="noStrike" dirty="0">
                          <a:effectLst/>
                        </a:rPr>
                        <a:t>'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막차타요</a:t>
                      </a:r>
                      <a:r>
                        <a:rPr lang="en-US" altLang="ko-KR" sz="900" u="none" strike="noStrike" dirty="0">
                          <a:effectLst/>
                        </a:rPr>
                        <a:t>'</a:t>
                      </a:r>
                      <a:r>
                        <a:rPr lang="ko-KR" altLang="en-US" sz="900" u="none" strike="noStrike" dirty="0">
                          <a:effectLst/>
                        </a:rPr>
                        <a:t>조의 강점을 잘 생각하였다</a:t>
                      </a:r>
                      <a:r>
                        <a:rPr lang="en-US" altLang="ko-KR" sz="900" u="none" strike="noStrike" dirty="0">
                          <a:effectLst/>
                        </a:rPr>
                        <a:t>.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873" marR="7873" marT="787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37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타원 151"/>
          <p:cNvSpPr/>
          <p:nvPr/>
        </p:nvSpPr>
        <p:spPr>
          <a:xfrm>
            <a:off x="5267897" y="252084"/>
            <a:ext cx="823535" cy="823536"/>
          </a:xfrm>
          <a:prstGeom prst="ellipse">
            <a:avLst/>
          </a:prstGeom>
          <a:solidFill>
            <a:srgbClr val="FD9E3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/>
          <p:nvPr/>
        </p:nvSpPr>
        <p:spPr>
          <a:xfrm>
            <a:off x="3209058" y="252084"/>
            <a:ext cx="823535" cy="823536"/>
          </a:xfrm>
          <a:prstGeom prst="ellipse">
            <a:avLst/>
          </a:prstGeom>
          <a:solidFill>
            <a:srgbClr val="FD9E35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3071802" y="317902"/>
            <a:ext cx="3156886" cy="3156886"/>
          </a:xfrm>
          <a:prstGeom prst="ellipse">
            <a:avLst/>
          </a:prstGeom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0" name="차트 169"/>
          <p:cNvGraphicFramePr/>
          <p:nvPr>
            <p:extLst>
              <p:ext uri="{D42A27DB-BD31-4B8C-83A1-F6EECF244321}">
                <p14:modId xmlns:p14="http://schemas.microsoft.com/office/powerpoint/2010/main" val="764565759"/>
              </p:ext>
            </p:extLst>
          </p:nvPr>
        </p:nvGraphicFramePr>
        <p:xfrm>
          <a:off x="1785918" y="188640"/>
          <a:ext cx="5750791" cy="3833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2" name="직사각형 171"/>
          <p:cNvSpPr/>
          <p:nvPr/>
        </p:nvSpPr>
        <p:spPr>
          <a:xfrm>
            <a:off x="280685" y="4171017"/>
            <a:ext cx="8607456" cy="193899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서울의 공공데이터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(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날씨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유동인구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교통정보 등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)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를 분석하여 실시간 </a:t>
            </a:r>
            <a:endParaRPr lang="en-US" altLang="ko-KR" sz="20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ysClr val="window" lastClr="FFFFFF"/>
              </a:solidFill>
              <a:latin typeface="+mn-ea"/>
            </a:endParaRPr>
          </a:p>
          <a:p>
            <a:pPr algn="ctr"/>
            <a:r>
              <a:rPr lang="ko-KR" altLang="en-US" sz="2000" dirty="0" err="1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핫플레이스를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 추천</a:t>
            </a:r>
            <a:endParaRPr lang="en-US" altLang="ko-KR" sz="20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ysClr val="window" lastClr="FFFFFF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상업적 목적이 반영된 기존의 서비스와 달리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빅데이터에 근거한 </a:t>
            </a:r>
            <a:endParaRPr lang="en-US" altLang="ko-KR" sz="20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ysClr val="window" lastClr="FFFFFF"/>
              </a:solidFill>
              <a:latin typeface="+mn-ea"/>
            </a:endParaRPr>
          </a:p>
          <a:p>
            <a:pPr algn="ctr"/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객관적인 서비스 제공</a:t>
            </a:r>
            <a:endParaRPr lang="en-US" altLang="ko-KR" sz="20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ysClr val="window" lastClr="FFFFFF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회귀분석을 이용하여 각각의 관광 명소를 계량화하여 점수 산정</a:t>
            </a:r>
            <a:endParaRPr lang="en-US" altLang="ko-KR" sz="20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ysClr val="window" lastClr="FFFFFF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어느 연령대나 쉽게 이용할 수 있는 </a:t>
            </a:r>
            <a:r>
              <a:rPr lang="en-US" altLang="ko-KR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UI </a:t>
            </a:r>
            <a:r>
              <a:rPr lang="ko-KR" altLang="en-US" sz="2000" dirty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+mn-ea"/>
              </a:rPr>
              <a:t>구현</a:t>
            </a:r>
            <a:endParaRPr lang="en-US" altLang="ko-KR" sz="2000" dirty="0">
              <a:ln>
                <a:solidFill>
                  <a:srgbClr val="F51979">
                    <a:alpha val="0"/>
                  </a:srgbClr>
                </a:solidFill>
              </a:ln>
              <a:solidFill>
                <a:sysClr val="window" lastClr="FFFFFF"/>
              </a:solidFill>
              <a:latin typeface="+mn-ea"/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3588530" y="1192272"/>
            <a:ext cx="2101244" cy="1156724"/>
            <a:chOff x="3588530" y="3154742"/>
            <a:chExt cx="2101244" cy="1156724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3588530" y="3154742"/>
              <a:ext cx="663550" cy="70776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타원 156"/>
            <p:cNvSpPr/>
            <p:nvPr/>
          </p:nvSpPr>
          <p:spPr>
            <a:xfrm>
              <a:off x="3809713" y="3486517"/>
              <a:ext cx="221183" cy="2211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5026224" y="3159174"/>
              <a:ext cx="663550" cy="70776"/>
            </a:xfrm>
            <a:prstGeom prst="round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5247408" y="3490950"/>
              <a:ext cx="221183" cy="22118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0" name="그룹 93"/>
            <p:cNvGrpSpPr/>
            <p:nvPr/>
          </p:nvGrpSpPr>
          <p:grpSpPr>
            <a:xfrm>
              <a:off x="4160139" y="3832333"/>
              <a:ext cx="903407" cy="479133"/>
              <a:chOff x="7524708" y="3631439"/>
              <a:chExt cx="583567" cy="321377"/>
            </a:xfrm>
          </p:grpSpPr>
          <p:sp>
            <p:nvSpPr>
              <p:cNvPr id="162" name="타원 161"/>
              <p:cNvSpPr/>
              <p:nvPr/>
            </p:nvSpPr>
            <p:spPr>
              <a:xfrm>
                <a:off x="7524708" y="3643314"/>
                <a:ext cx="309502" cy="309502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7798773" y="3631439"/>
                <a:ext cx="309502" cy="309502"/>
              </a:xfrm>
              <a:prstGeom prst="ellipse">
                <a:avLst/>
              </a:prstGeom>
              <a:solidFill>
                <a:schemeClr val="bg1"/>
              </a:solidFill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7524708" y="3643314"/>
                <a:ext cx="309502" cy="3095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7798773" y="3631439"/>
                <a:ext cx="309502" cy="3095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타원 160"/>
            <p:cNvSpPr/>
            <p:nvPr/>
          </p:nvSpPr>
          <p:spPr>
            <a:xfrm>
              <a:off x="4491649" y="3744555"/>
              <a:ext cx="221183" cy="221183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496000" y="2462942"/>
            <a:ext cx="6286544" cy="1492942"/>
            <a:chOff x="1214414" y="571480"/>
            <a:chExt cx="7015041" cy="1665947"/>
          </a:xfrm>
        </p:grpSpPr>
        <p:pic>
          <p:nvPicPr>
            <p:cNvPr id="176" name="그림 175" descr="리본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177" name="직사각형 176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서비스 개요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4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관심도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4" name="Picture 2" descr="C:\Users\student\Desktop\wordclou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339604" cy="52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주제와 관련된 기존 서비스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865" y="1484784"/>
            <a:ext cx="1986240" cy="4141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9401" y="5994485"/>
            <a:ext cx="160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데이트팝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074986"/>
            <a:ext cx="5275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 동네부터 지역별 </a:t>
            </a:r>
            <a:r>
              <a:rPr lang="ko-KR" altLang="en-US" dirty="0" err="1" smtClean="0"/>
              <a:t>핫플레이스까지</a:t>
            </a:r>
            <a:r>
              <a:rPr lang="ko-KR" altLang="en-US" dirty="0" smtClean="0"/>
              <a:t> 전국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개 이상 데이트 장소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커플들이 직접 다녀온 후 전해주는 </a:t>
            </a:r>
            <a:r>
              <a:rPr lang="ko-KR" altLang="en-US" dirty="0" err="1" smtClean="0"/>
              <a:t>리얼</a:t>
            </a:r>
            <a:r>
              <a:rPr lang="ko-KR" altLang="en-US" dirty="0" smtClean="0"/>
              <a:t> 데이트 리뷰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찜하기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 본 장소 등 나의 데이트 성향을 분석해 알려주는 취향저격 추천기능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64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958118"/>
            <a:ext cx="448106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1052736"/>
            <a:ext cx="15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망고플레이트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8706" y="1890132"/>
            <a:ext cx="3842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믿을만한 </a:t>
            </a:r>
            <a:r>
              <a:rPr lang="ko-KR" altLang="en-US" dirty="0" err="1" smtClean="0"/>
              <a:t>맛집을</a:t>
            </a:r>
            <a:r>
              <a:rPr lang="ko-KR" altLang="en-US" dirty="0" smtClean="0"/>
              <a:t> 소개하고 추천하는 서비스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사용자들이 직접 평가하고 </a:t>
            </a:r>
            <a:r>
              <a:rPr lang="ko-KR" altLang="en-US" dirty="0" err="1" smtClean="0"/>
              <a:t>리뷰한</a:t>
            </a:r>
            <a:r>
              <a:rPr lang="ko-KR" altLang="en-US" dirty="0" smtClean="0"/>
              <a:t> 데이터를 가지고 다른 사용자에게 소개해주는 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1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hlinkClick r:id="rId2"/>
              </a:rPr>
              <a:t>https://makcha-heejae-kim.c9users.io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556793"/>
            <a:ext cx="7158757" cy="477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164299" y="5031955"/>
            <a:ext cx="3047662" cy="4852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70" y="484728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24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61" y="1932792"/>
            <a:ext cx="1652639" cy="2000264"/>
          </a:xfrm>
          <a:prstGeom prst="rect">
            <a:avLst/>
          </a:prstGeom>
        </p:spPr>
      </p:pic>
      <p:pic>
        <p:nvPicPr>
          <p:cNvPr id="5" name="그림 4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61" y="1929351"/>
            <a:ext cx="1652639" cy="2000264"/>
          </a:xfrm>
          <a:prstGeom prst="rect">
            <a:avLst/>
          </a:prstGeom>
        </p:spPr>
      </p:pic>
      <p:pic>
        <p:nvPicPr>
          <p:cNvPr id="12" name="그림 11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91" y="1929351"/>
            <a:ext cx="1652639" cy="2000264"/>
          </a:xfrm>
          <a:prstGeom prst="rect">
            <a:avLst/>
          </a:prstGeom>
        </p:spPr>
      </p:pic>
      <p:pic>
        <p:nvPicPr>
          <p:cNvPr id="15" name="그림 14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17" y="1929351"/>
            <a:ext cx="1652639" cy="200026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571604" y="775710"/>
            <a:ext cx="6286544" cy="1492942"/>
            <a:chOff x="1214414" y="571480"/>
            <a:chExt cx="7015041" cy="1665947"/>
          </a:xfrm>
        </p:grpSpPr>
        <p:pic>
          <p:nvPicPr>
            <p:cNvPr id="10" name="그림 9" descr="리본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14" y="571480"/>
              <a:ext cx="7015041" cy="166594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500166" y="880982"/>
              <a:ext cx="6429419" cy="515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ctr"/>
              <a:r>
                <a:rPr lang="ko-KR" altLang="en-US" sz="2400" b="1" dirty="0">
                  <a:solidFill>
                    <a:schemeClr val="bg1"/>
                  </a:solidFill>
                </a:rPr>
                <a:t>질의응답</a:t>
              </a:r>
              <a:endParaRPr lang="en-US" altLang="ko-KR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자유형 9">
            <a:extLst>
              <a:ext uri="{FF2B5EF4-FFF2-40B4-BE49-F238E27FC236}">
                <a16:creationId xmlns="" xmlns:a16="http://schemas.microsoft.com/office/drawing/2014/main" id="{79A5C5D0-FA89-45A7-8D33-0015B157A272}"/>
              </a:ext>
            </a:extLst>
          </p:cNvPr>
          <p:cNvSpPr/>
          <p:nvPr/>
        </p:nvSpPr>
        <p:spPr>
          <a:xfrm>
            <a:off x="1372797" y="4221088"/>
            <a:ext cx="6367555" cy="1714512"/>
          </a:xfrm>
          <a:custGeom>
            <a:avLst/>
            <a:gdLst>
              <a:gd name="connsiteX0" fmla="*/ 1280536 w 2558973"/>
              <a:gd name="connsiteY0" fmla="*/ -443184 h 1714512"/>
              <a:gd name="connsiteX1" fmla="*/ 1524303 w 2558973"/>
              <a:gd name="connsiteY1" fmla="*/ 15839 h 1714512"/>
              <a:gd name="connsiteX2" fmla="*/ 2530822 w 2558973"/>
              <a:gd name="connsiteY2" fmla="*/ 1036094 h 1714512"/>
              <a:gd name="connsiteX3" fmla="*/ 1278824 w 2558973"/>
              <a:gd name="connsiteY3" fmla="*/ 1714512 h 1714512"/>
              <a:gd name="connsiteX4" fmla="*/ 27554 w 2558973"/>
              <a:gd name="connsiteY4" fmla="*/ 1034204 h 1714512"/>
              <a:gd name="connsiteX5" fmla="*/ 1036031 w 2558973"/>
              <a:gd name="connsiteY5" fmla="*/ 15661 h 1714512"/>
              <a:gd name="connsiteX6" fmla="*/ 1280536 w 2558973"/>
              <a:gd name="connsiteY6" fmla="*/ -443184 h 171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8973" h="1714512">
                <a:moveTo>
                  <a:pt x="1280536" y="-443184"/>
                </a:moveTo>
                <a:lnTo>
                  <a:pt x="1524303" y="15839"/>
                </a:lnTo>
                <a:cubicBezTo>
                  <a:pt x="2226552" y="107560"/>
                  <a:pt x="2680081" y="567278"/>
                  <a:pt x="2530822" y="1036094"/>
                </a:cubicBezTo>
                <a:cubicBezTo>
                  <a:pt x="2404813" y="1431885"/>
                  <a:pt x="1882847" y="1714721"/>
                  <a:pt x="1278824" y="1714512"/>
                </a:cubicBezTo>
                <a:cubicBezTo>
                  <a:pt x="674217" y="1714302"/>
                  <a:pt x="152352" y="1430567"/>
                  <a:pt x="27554" y="1034204"/>
                </a:cubicBezTo>
                <a:cubicBezTo>
                  <a:pt x="-120006" y="565548"/>
                  <a:pt x="334210" y="106798"/>
                  <a:pt x="1036031" y="15661"/>
                </a:cubicBezTo>
                <a:lnTo>
                  <a:pt x="1280536" y="-4431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Q.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유동 인구수는 어떻게 정보를 얻어 파악하나요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서울시 공공데이터를 활용한 핸드폰 </a:t>
            </a:r>
            <a:r>
              <a:rPr lang="ko-KR" altLang="en-US" sz="1600" b="1" dirty="0">
                <a:solidFill>
                  <a:schemeClr val="tx1"/>
                </a:solidFill>
              </a:rPr>
              <a:t>기지국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지하철 이용객 수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버스 이용객 수 데이터를 이용하여 유동 인구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A8BA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" y="0"/>
            <a:ext cx="6221944" cy="4525963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92426"/>
            <a:ext cx="5076056" cy="43467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" y="4570067"/>
            <a:ext cx="2475030" cy="2269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35" y="25761"/>
            <a:ext cx="2475030" cy="22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558</Words>
  <Application>Microsoft Office PowerPoint</Application>
  <PresentationFormat>화면 슬라이드 쇼(4:3)</PresentationFormat>
  <Paragraphs>121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서비스 관심도 </vt:lpstr>
      <vt:lpstr>주제와 관련된 기존 서비스</vt:lpstr>
      <vt:lpstr>PowerPoint 프레젠테이션</vt:lpstr>
      <vt:lpstr>https://makcha-heejae-kim.c9users.io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나의 역할</vt:lpstr>
      <vt:lpstr>감상평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ParkHyeRim</dc:creator>
  <cp:lastModifiedBy>student</cp:lastModifiedBy>
  <cp:revision>72</cp:revision>
  <dcterms:created xsi:type="dcterms:W3CDTF">2016-10-04T07:09:28Z</dcterms:created>
  <dcterms:modified xsi:type="dcterms:W3CDTF">2018-01-23T02:27:26Z</dcterms:modified>
</cp:coreProperties>
</file>