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59" r:id="rId4"/>
    <p:sldId id="260" r:id="rId5"/>
    <p:sldId id="257" r:id="rId6"/>
    <p:sldId id="261" r:id="rId7"/>
    <p:sldId id="262" r:id="rId8"/>
    <p:sldId id="263" r:id="rId9"/>
    <p:sldId id="264" r:id="rId10"/>
    <p:sldId id="265" r:id="rId11"/>
    <p:sldId id="267" r:id="rId12"/>
    <p:sldId id="268" r:id="rId13"/>
    <p:sldId id="270" r:id="rId14"/>
    <p:sldId id="266" r:id="rId15"/>
    <p:sldId id="271" r:id="rId16"/>
    <p:sldId id="272" r:id="rId17"/>
    <p:sldId id="274" r:id="rId18"/>
    <p:sldId id="276" r:id="rId19"/>
    <p:sldId id="277" r:id="rId20"/>
    <p:sldId id="273" r:id="rId21"/>
    <p:sldId id="278" r:id="rId22"/>
    <p:sldId id="279"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7B20E-3CE9-4713-B3BE-C429A14F1DED}" type="datetimeFigureOut">
              <a:rPr lang="en-US" smtClean="0"/>
              <a:t>5/30/2020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FE06F-285C-485E-BE76-7E9CB14BECDE}" type="slidenum">
              <a:rPr lang="en-US" smtClean="0"/>
              <a:t>‹#›</a:t>
            </a:fld>
            <a:endParaRPr lang="en-US"/>
          </a:p>
        </p:txBody>
      </p:sp>
    </p:spTree>
    <p:extLst>
      <p:ext uri="{BB962C8B-B14F-4D97-AF65-F5344CB8AC3E}">
        <p14:creationId xmlns:p14="http://schemas.microsoft.com/office/powerpoint/2010/main" val="2779512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FE06F-285C-485E-BE76-7E9CB14BECDE}" type="slidenum">
              <a:rPr lang="en-US" smtClean="0"/>
              <a:t>19</a:t>
            </a:fld>
            <a:endParaRPr lang="en-US"/>
          </a:p>
        </p:txBody>
      </p:sp>
    </p:spTree>
    <p:extLst>
      <p:ext uri="{BB962C8B-B14F-4D97-AF65-F5344CB8AC3E}">
        <p14:creationId xmlns:p14="http://schemas.microsoft.com/office/powerpoint/2010/main" val="742071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D99566-0C6E-4F1A-9CDC-E2FAF6B0608B}"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59213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99566-0C6E-4F1A-9CDC-E2FAF6B0608B}"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92248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99566-0C6E-4F1A-9CDC-E2FAF6B0608B}"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E0B4-745C-4389-B48C-4F739A033C2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9026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99566-0C6E-4F1A-9CDC-E2FAF6B0608B}"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3104305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99566-0C6E-4F1A-9CDC-E2FAF6B0608B}"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E0B4-745C-4389-B48C-4F739A033C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1928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99566-0C6E-4F1A-9CDC-E2FAF6B0608B}"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2447572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99566-0C6E-4F1A-9CDC-E2FAF6B0608B}"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952312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99566-0C6E-4F1A-9CDC-E2FAF6B0608B}"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189612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99566-0C6E-4F1A-9CDC-E2FAF6B0608B}"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300939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99566-0C6E-4F1A-9CDC-E2FAF6B0608B}"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372425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D99566-0C6E-4F1A-9CDC-E2FAF6B0608B}"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85355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D99566-0C6E-4F1A-9CDC-E2FAF6B0608B}"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106344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D99566-0C6E-4F1A-9CDC-E2FAF6B0608B}"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162118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99566-0C6E-4F1A-9CDC-E2FAF6B0608B}"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272823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D99566-0C6E-4F1A-9CDC-E2FAF6B0608B}"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114791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D99566-0C6E-4F1A-9CDC-E2FAF6B0608B}"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5E0B4-745C-4389-B48C-4F739A033C23}" type="slidenum">
              <a:rPr lang="en-US" smtClean="0"/>
              <a:t>‹#›</a:t>
            </a:fld>
            <a:endParaRPr lang="en-US"/>
          </a:p>
        </p:txBody>
      </p:sp>
    </p:spTree>
    <p:extLst>
      <p:ext uri="{BB962C8B-B14F-4D97-AF65-F5344CB8AC3E}">
        <p14:creationId xmlns:p14="http://schemas.microsoft.com/office/powerpoint/2010/main" val="78689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D99566-0C6E-4F1A-9CDC-E2FAF6B0608B}" type="datetimeFigureOut">
              <a:rPr lang="en-US" smtClean="0"/>
              <a:t>5/30/2020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D5E0B4-745C-4389-B48C-4F739A033C23}" type="slidenum">
              <a:rPr lang="en-US" smtClean="0"/>
              <a:t>‹#›</a:t>
            </a:fld>
            <a:endParaRPr lang="en-US"/>
          </a:p>
        </p:txBody>
      </p:sp>
    </p:spTree>
    <p:extLst>
      <p:ext uri="{BB962C8B-B14F-4D97-AF65-F5344CB8AC3E}">
        <p14:creationId xmlns:p14="http://schemas.microsoft.com/office/powerpoint/2010/main" val="969463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18A2-CD82-4BD3-9550-29D5F6A84132}"/>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SPRING BOOT </a:t>
            </a:r>
          </a:p>
        </p:txBody>
      </p:sp>
      <p:sp>
        <p:nvSpPr>
          <p:cNvPr id="3" name="Subtitle 2">
            <a:extLst>
              <a:ext uri="{FF2B5EF4-FFF2-40B4-BE49-F238E27FC236}">
                <a16:creationId xmlns:a16="http://schemas.microsoft.com/office/drawing/2014/main" id="{3B8806AD-BAAA-4FDB-A407-07C0DA1DF6D8}"/>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TUTORIAL</a:t>
            </a:r>
          </a:p>
        </p:txBody>
      </p:sp>
      <p:sp>
        <p:nvSpPr>
          <p:cNvPr id="4" name="TextBox 3">
            <a:extLst>
              <a:ext uri="{FF2B5EF4-FFF2-40B4-BE49-F238E27FC236}">
                <a16:creationId xmlns:a16="http://schemas.microsoft.com/office/drawing/2014/main" id="{F3A89ADE-FBAE-4DEC-BC75-9ED5E8F7C09A}"/>
              </a:ext>
            </a:extLst>
          </p:cNvPr>
          <p:cNvSpPr txBox="1"/>
          <p:nvPr/>
        </p:nvSpPr>
        <p:spPr>
          <a:xfrm>
            <a:off x="6891130" y="5697135"/>
            <a:ext cx="3101009"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ea typeface="+mj-ea"/>
                <a:cs typeface="Times New Roman" panose="02020603050405020304" pitchFamily="18" charset="0"/>
              </a:rPr>
              <a:t>Presented By: Rohit</a:t>
            </a:r>
          </a:p>
        </p:txBody>
      </p:sp>
    </p:spTree>
    <p:extLst>
      <p:ext uri="{BB962C8B-B14F-4D97-AF65-F5344CB8AC3E}">
        <p14:creationId xmlns:p14="http://schemas.microsoft.com/office/powerpoint/2010/main" val="1441440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1A3A205-D809-401C-B395-F74D358A081F}"/>
              </a:ext>
            </a:extLst>
          </p:cNvPr>
          <p:cNvPicPr>
            <a:picLocks noChangeAspect="1"/>
          </p:cNvPicPr>
          <p:nvPr/>
        </p:nvPicPr>
        <p:blipFill>
          <a:blip r:embed="rId2"/>
          <a:stretch>
            <a:fillRect/>
          </a:stretch>
        </p:blipFill>
        <p:spPr>
          <a:xfrm>
            <a:off x="3476714" y="1067536"/>
            <a:ext cx="5000031" cy="5571067"/>
          </a:xfrm>
          <a:prstGeom prst="rect">
            <a:avLst/>
          </a:prstGeom>
        </p:spPr>
      </p:pic>
      <p:sp>
        <p:nvSpPr>
          <p:cNvPr id="5" name="TextBox 4">
            <a:extLst>
              <a:ext uri="{FF2B5EF4-FFF2-40B4-BE49-F238E27FC236}">
                <a16:creationId xmlns:a16="http://schemas.microsoft.com/office/drawing/2014/main" id="{4A75A736-14A1-4CEA-A448-ECD8E8ADA5D4}"/>
              </a:ext>
            </a:extLst>
          </p:cNvPr>
          <p:cNvSpPr txBox="1"/>
          <p:nvPr/>
        </p:nvSpPr>
        <p:spPr>
          <a:xfrm>
            <a:off x="808382" y="397565"/>
            <a:ext cx="3180521" cy="523220"/>
          </a:xfrm>
          <a:prstGeom prst="rect">
            <a:avLst/>
          </a:prstGeom>
          <a:noFill/>
        </p:spPr>
        <p:txBody>
          <a:bodyPr wrap="squar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Project Structure-:</a:t>
            </a:r>
          </a:p>
        </p:txBody>
      </p:sp>
    </p:spTree>
    <p:extLst>
      <p:ext uri="{BB962C8B-B14F-4D97-AF65-F5344CB8AC3E}">
        <p14:creationId xmlns:p14="http://schemas.microsoft.com/office/powerpoint/2010/main" val="336516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0CF5E1-862B-4524-96B0-7A9E4F10CF6B}"/>
              </a:ext>
            </a:extLst>
          </p:cNvPr>
          <p:cNvSpPr/>
          <p:nvPr/>
        </p:nvSpPr>
        <p:spPr>
          <a:xfrm>
            <a:off x="703066" y="355360"/>
            <a:ext cx="5096139" cy="461665"/>
          </a:xfrm>
          <a:prstGeom prst="rect">
            <a:avLst/>
          </a:prstGeom>
        </p:spPr>
        <p:txBody>
          <a:bodyPr wrap="none">
            <a:spAutoFit/>
          </a:bodyPr>
          <a:lstStyle/>
          <a:p>
            <a:r>
              <a:rPr lang="en-US" sz="2400" b="1" dirty="0">
                <a:solidFill>
                  <a:schemeClr val="accent1"/>
                </a:solidFill>
                <a:latin typeface="Times New Roman" panose="02020603050405020304" pitchFamily="18" charset="0"/>
                <a:cs typeface="Times New Roman" panose="02020603050405020304" pitchFamily="18" charset="0"/>
              </a:rPr>
              <a:t>Core Spring Framework Annotations</a:t>
            </a:r>
            <a:endParaRPr lang="en-US" sz="2400" b="1" i="0" dirty="0">
              <a:solidFill>
                <a:schemeClr val="accent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B853C23-9E84-4218-B762-B7B4A57C75DA}"/>
              </a:ext>
            </a:extLst>
          </p:cNvPr>
          <p:cNvSpPr/>
          <p:nvPr/>
        </p:nvSpPr>
        <p:spPr>
          <a:xfrm>
            <a:off x="683866" y="935578"/>
            <a:ext cx="10230678" cy="1754326"/>
          </a:xfrm>
          <a:prstGeom prst="rect">
            <a:avLst/>
          </a:prstGeom>
        </p:spPr>
        <p:txBody>
          <a:bodyPr wrap="square">
            <a:spAutoFit/>
          </a:bodyPr>
          <a:lstStyle/>
          <a:p>
            <a:pPr lvl="0" eaLnBrk="0" fontAlgn="base" hangingPunct="0">
              <a:spcBef>
                <a:spcPct val="0"/>
              </a:spcBef>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@Bean </a:t>
            </a:r>
            <a:r>
              <a:rPr lang="en-US" altLang="en-US" dirty="0">
                <a:solidFill>
                  <a:srgbClr val="000000"/>
                </a:solidFill>
                <a:latin typeface="Times New Roman" panose="02020603050405020304" pitchFamily="18" charset="0"/>
                <a:cs typeface="Times New Roman" panose="02020603050405020304" pitchFamily="18" charset="0"/>
              </a:rPr>
              <a:t>- indicates that a method produces a bean to be managed by Spring.</a:t>
            </a:r>
          </a:p>
          <a:p>
            <a:pPr lvl="0" eaLnBrk="0" fontAlgn="base" hangingPunct="0">
              <a:spcBef>
                <a:spcPct val="0"/>
              </a:spcBef>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a:t>
            </a:r>
            <a:r>
              <a:rPr lang="en-US" altLang="en-US" b="1" dirty="0" err="1">
                <a:solidFill>
                  <a:srgbClr val="000000"/>
                </a:solidFill>
                <a:latin typeface="Times New Roman" panose="02020603050405020304" pitchFamily="18" charset="0"/>
                <a:cs typeface="Times New Roman" panose="02020603050405020304" pitchFamily="18" charset="0"/>
              </a:rPr>
              <a:t>Autowired</a:t>
            </a:r>
            <a:r>
              <a:rPr lang="en-US" altLang="en-US" b="1"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 marks a constructor, field, or setter method to be </a:t>
            </a:r>
            <a:r>
              <a:rPr lang="en-US" altLang="en-US" dirty="0" err="1">
                <a:solidFill>
                  <a:srgbClr val="000000"/>
                </a:solidFill>
                <a:latin typeface="Times New Roman" panose="02020603050405020304" pitchFamily="18" charset="0"/>
                <a:cs typeface="Times New Roman" panose="02020603050405020304" pitchFamily="18" charset="0"/>
              </a:rPr>
              <a:t>autowired</a:t>
            </a:r>
            <a:r>
              <a:rPr lang="en-US" altLang="en-US" dirty="0">
                <a:solidFill>
                  <a:srgbClr val="000000"/>
                </a:solidFill>
                <a:latin typeface="Times New Roman" panose="02020603050405020304" pitchFamily="18" charset="0"/>
                <a:cs typeface="Times New Roman" panose="02020603050405020304" pitchFamily="18" charset="0"/>
              </a:rPr>
              <a:t> by Spring dependency injection.</a:t>
            </a:r>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@Value </a:t>
            </a:r>
            <a:r>
              <a:rPr lang="en-US" dirty="0">
                <a:latin typeface="Times New Roman" panose="02020603050405020304" pitchFamily="18" charset="0"/>
                <a:cs typeface="Times New Roman" panose="02020603050405020304" pitchFamily="18" charset="0"/>
              </a:rPr>
              <a:t>- indicates a default value expression for the field or parameter to initialize the property.</a:t>
            </a:r>
            <a:endParaRPr lang="en-US" altLang="en-US"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@Service </a:t>
            </a:r>
            <a:r>
              <a:rPr lang="en-US" altLang="en-US" dirty="0">
                <a:solidFill>
                  <a:srgbClr val="000000"/>
                </a:solidFill>
                <a:latin typeface="Times New Roman" panose="02020603050405020304" pitchFamily="18" charset="0"/>
                <a:cs typeface="Times New Roman" panose="02020603050405020304" pitchFamily="18" charset="0"/>
              </a:rPr>
              <a:t>- indicates that an annotated class is a service class.</a:t>
            </a:r>
          </a:p>
          <a:p>
            <a:pPr lvl="0" eaLnBrk="0" fontAlgn="base" hangingPunct="0">
              <a:spcBef>
                <a:spcPct val="0"/>
              </a:spcBef>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@Repository </a:t>
            </a:r>
            <a:r>
              <a:rPr lang="en-US" altLang="en-US" dirty="0">
                <a:solidFill>
                  <a:srgbClr val="000000"/>
                </a:solidFill>
                <a:latin typeface="Times New Roman" panose="02020603050405020304" pitchFamily="18" charset="0"/>
                <a:cs typeface="Times New Roman" panose="02020603050405020304" pitchFamily="18" charset="0"/>
              </a:rPr>
              <a:t>- indicates that an annotated class is a repository, which is an abstraction of data access and storage.</a:t>
            </a:r>
          </a:p>
        </p:txBody>
      </p:sp>
      <p:sp>
        <p:nvSpPr>
          <p:cNvPr id="4" name="Rectangle 3">
            <a:extLst>
              <a:ext uri="{FF2B5EF4-FFF2-40B4-BE49-F238E27FC236}">
                <a16:creationId xmlns:a16="http://schemas.microsoft.com/office/drawing/2014/main" id="{8FC5D2E7-056C-4DF1-A418-2405644685B1}"/>
              </a:ext>
            </a:extLst>
          </p:cNvPr>
          <p:cNvSpPr/>
          <p:nvPr/>
        </p:nvSpPr>
        <p:spPr>
          <a:xfrm>
            <a:off x="683866" y="3085456"/>
            <a:ext cx="3436197" cy="461665"/>
          </a:xfrm>
          <a:prstGeom prst="rect">
            <a:avLst/>
          </a:prstGeom>
        </p:spPr>
        <p:txBody>
          <a:bodyPr wrap="none">
            <a:spAutoFit/>
          </a:bodyPr>
          <a:lstStyle/>
          <a:p>
            <a:r>
              <a:rPr lang="en-US" sz="2400" b="1" dirty="0">
                <a:solidFill>
                  <a:schemeClr val="accent1"/>
                </a:solidFill>
                <a:latin typeface="Times New Roman" panose="02020603050405020304" pitchFamily="18" charset="0"/>
                <a:cs typeface="Times New Roman" panose="02020603050405020304" pitchFamily="18" charset="0"/>
              </a:rPr>
              <a:t>Spring Boot Annotations</a:t>
            </a:r>
            <a:endParaRPr lang="en-US" sz="2400" b="1" i="0" dirty="0">
              <a:solidFill>
                <a:schemeClr val="accent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C78DA4A-2AFD-48E6-9909-5F0FD2B62773}"/>
              </a:ext>
            </a:extLst>
          </p:cNvPr>
          <p:cNvSpPr/>
          <p:nvPr/>
        </p:nvSpPr>
        <p:spPr>
          <a:xfrm>
            <a:off x="683866" y="3518316"/>
            <a:ext cx="9997386" cy="923330"/>
          </a:xfrm>
          <a:prstGeom prst="rect">
            <a:avLst/>
          </a:prstGeom>
        </p:spPr>
        <p:txBody>
          <a:bodyPr wrap="square">
            <a:spAutoFit/>
          </a:bodyPr>
          <a:lstStyle/>
          <a:p>
            <a:pPr eaLnBrk="0" fontAlgn="base" hangingPunct="0">
              <a:spcBef>
                <a:spcPct val="0"/>
              </a:spcBef>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a:t>
            </a:r>
            <a:r>
              <a:rPr lang="en-US" altLang="en-US" b="1" dirty="0" err="1">
                <a:solidFill>
                  <a:srgbClr val="000000"/>
                </a:solidFill>
                <a:latin typeface="Times New Roman" panose="02020603050405020304" pitchFamily="18" charset="0"/>
                <a:cs typeface="Times New Roman" panose="02020603050405020304" pitchFamily="18" charset="0"/>
              </a:rPr>
              <a:t>SpringBootApplication</a:t>
            </a:r>
            <a:r>
              <a:rPr lang="en-US" altLang="en-US" b="1"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 enables Spring Boot autoconfiguration and component scanning.</a:t>
            </a:r>
          </a:p>
          <a:p>
            <a:pPr eaLnBrk="0" fontAlgn="base" hangingPunct="0">
              <a:spcBef>
                <a:spcPct val="0"/>
              </a:spcBef>
              <a:spcAft>
                <a:spcPct val="0"/>
              </a:spcAft>
            </a:pPr>
            <a:endParaRPr lang="en-US" altLang="en-US"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a:t>
            </a:r>
            <a:r>
              <a:rPr lang="en-US" altLang="en-US" b="1" dirty="0" err="1">
                <a:solidFill>
                  <a:srgbClr val="000000"/>
                </a:solidFill>
                <a:latin typeface="Times New Roman" panose="02020603050405020304" pitchFamily="18" charset="0"/>
                <a:cs typeface="Times New Roman" panose="02020603050405020304" pitchFamily="18" charset="0"/>
              </a:rPr>
              <a:t>SpringBootApplication</a:t>
            </a:r>
            <a:r>
              <a:rPr lang="en-US" altLang="en-US" b="1" dirty="0">
                <a:solidFill>
                  <a:srgbClr val="000000"/>
                </a:solidFill>
                <a:latin typeface="Times New Roman" panose="02020603050405020304" pitchFamily="18" charset="0"/>
                <a:cs typeface="Times New Roman" panose="02020603050405020304" pitchFamily="18" charset="0"/>
              </a:rPr>
              <a:t>  = @Configuration + @</a:t>
            </a:r>
            <a:r>
              <a:rPr lang="en-US" altLang="en-US" b="1" dirty="0" err="1">
                <a:solidFill>
                  <a:srgbClr val="000000"/>
                </a:solidFill>
                <a:latin typeface="Times New Roman" panose="02020603050405020304" pitchFamily="18" charset="0"/>
                <a:cs typeface="Times New Roman" panose="02020603050405020304" pitchFamily="18" charset="0"/>
              </a:rPr>
              <a:t>EnableAutoConfiguration</a:t>
            </a:r>
            <a:r>
              <a:rPr lang="en-US" altLang="en-US" b="1" dirty="0">
                <a:solidFill>
                  <a:srgbClr val="000000"/>
                </a:solidFill>
                <a:latin typeface="Times New Roman" panose="02020603050405020304" pitchFamily="18" charset="0"/>
                <a:cs typeface="Times New Roman" panose="02020603050405020304" pitchFamily="18" charset="0"/>
              </a:rPr>
              <a:t> + @</a:t>
            </a:r>
            <a:r>
              <a:rPr lang="en-US" altLang="en-US" b="1" dirty="0" err="1">
                <a:solidFill>
                  <a:srgbClr val="000000"/>
                </a:solidFill>
                <a:latin typeface="Times New Roman" panose="02020603050405020304" pitchFamily="18" charset="0"/>
                <a:cs typeface="Times New Roman" panose="02020603050405020304" pitchFamily="18" charset="0"/>
              </a:rPr>
              <a:t>ComponentScan</a:t>
            </a:r>
            <a:endParaRPr lang="en-US" altLang="en-US" b="1" dirty="0">
              <a:solidFill>
                <a:srgbClr val="0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2CCC6DD-9BE8-4D32-AFE8-D84147117DC0}"/>
              </a:ext>
            </a:extLst>
          </p:cNvPr>
          <p:cNvSpPr/>
          <p:nvPr/>
        </p:nvSpPr>
        <p:spPr>
          <a:xfrm>
            <a:off x="683866" y="4505174"/>
            <a:ext cx="5957721" cy="461665"/>
          </a:xfrm>
          <a:prstGeom prst="rect">
            <a:avLst/>
          </a:prstGeom>
        </p:spPr>
        <p:txBody>
          <a:bodyPr wrap="none">
            <a:spAutoFit/>
          </a:bodyPr>
          <a:lstStyle/>
          <a:p>
            <a:r>
              <a:rPr lang="en-US" sz="2400" b="1" dirty="0">
                <a:solidFill>
                  <a:schemeClr val="accent1"/>
                </a:solidFill>
                <a:latin typeface="Times New Roman" panose="02020603050405020304" pitchFamily="18" charset="0"/>
                <a:cs typeface="Times New Roman" panose="02020603050405020304" pitchFamily="18" charset="0"/>
              </a:rPr>
              <a:t>Spring Framework </a:t>
            </a:r>
            <a:r>
              <a:rPr lang="en-US" sz="2400" b="1" dirty="0" err="1">
                <a:solidFill>
                  <a:schemeClr val="accent1"/>
                </a:solidFill>
                <a:latin typeface="Times New Roman" panose="02020603050405020304" pitchFamily="18" charset="0"/>
                <a:cs typeface="Times New Roman" panose="02020603050405020304" pitchFamily="18" charset="0"/>
              </a:rPr>
              <a:t>DataAccess</a:t>
            </a:r>
            <a:r>
              <a:rPr lang="en-US" sz="2400" b="1" dirty="0">
                <a:solidFill>
                  <a:schemeClr val="accent1"/>
                </a:solidFill>
                <a:latin typeface="Times New Roman" panose="02020603050405020304" pitchFamily="18" charset="0"/>
                <a:cs typeface="Times New Roman" panose="02020603050405020304" pitchFamily="18" charset="0"/>
              </a:rPr>
              <a:t> Annotations</a:t>
            </a:r>
            <a:endParaRPr lang="en-US" sz="2400" b="1" i="0" dirty="0">
              <a:solidFill>
                <a:schemeClr val="accent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7493EE3-E541-4EB9-B208-12E050FAB59B}"/>
              </a:ext>
            </a:extLst>
          </p:cNvPr>
          <p:cNvSpPr/>
          <p:nvPr/>
        </p:nvSpPr>
        <p:spPr>
          <a:xfrm>
            <a:off x="769594" y="5021942"/>
            <a:ext cx="11091102"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@Transactional </a:t>
            </a:r>
            <a:r>
              <a:rPr lang="en-US" dirty="0">
                <a:latin typeface="Times New Roman" panose="02020603050405020304" pitchFamily="18" charset="0"/>
                <a:cs typeface="Times New Roman" panose="02020603050405020304" pitchFamily="18" charset="0"/>
              </a:rPr>
              <a:t>- This annotation is placed before an interface definition, a method on an interface, a class definition, or a public method on a class. The mere presence of @Transactional is not enough to activate the transactional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The @Transactional is simply a metadata that can be consumed by some runtime infrastructure.</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21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E1B622-C3D8-429E-B45E-3605D73AA3B4}"/>
              </a:ext>
            </a:extLst>
          </p:cNvPr>
          <p:cNvSpPr/>
          <p:nvPr/>
        </p:nvSpPr>
        <p:spPr>
          <a:xfrm>
            <a:off x="564597" y="301503"/>
            <a:ext cx="5006371" cy="461665"/>
          </a:xfrm>
          <a:prstGeom prst="rect">
            <a:avLst/>
          </a:prstGeom>
        </p:spPr>
        <p:txBody>
          <a:bodyPr wrap="none">
            <a:spAutoFit/>
          </a:bodyPr>
          <a:lstStyle/>
          <a:p>
            <a:r>
              <a:rPr lang="en-US" sz="2400" b="1" dirty="0">
                <a:solidFill>
                  <a:schemeClr val="accent1"/>
                </a:solidFill>
                <a:latin typeface="Times New Roman" panose="02020603050405020304" pitchFamily="18" charset="0"/>
                <a:cs typeface="Times New Roman" panose="02020603050405020304" pitchFamily="18" charset="0"/>
              </a:rPr>
              <a:t>Spring MVC and REST Annotations</a:t>
            </a:r>
            <a:endParaRPr lang="en-US" sz="2400" b="1" i="0" dirty="0">
              <a:solidFill>
                <a:schemeClr val="accent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7DAAC4A-7D93-480D-A613-80B8B3D21A4D}"/>
              </a:ext>
            </a:extLst>
          </p:cNvPr>
          <p:cNvSpPr/>
          <p:nvPr/>
        </p:nvSpPr>
        <p:spPr>
          <a:xfrm>
            <a:off x="583797" y="763168"/>
            <a:ext cx="9673386" cy="369332"/>
          </a:xfrm>
          <a:prstGeom prst="rect">
            <a:avLst/>
          </a:prstGeom>
        </p:spPr>
        <p:txBody>
          <a:bodyPr wrap="square">
            <a:spAutoFit/>
          </a:bodyPr>
          <a:lstStyle/>
          <a:p>
            <a:pPr eaLnBrk="0" fontAlgn="base" hangingPunct="0">
              <a:spcBef>
                <a:spcPct val="0"/>
              </a:spcBef>
              <a:spcAft>
                <a:spcPct val="0"/>
              </a:spcAft>
            </a:pPr>
            <a:r>
              <a:rPr lang="en-US" altLang="en-US" b="1" dirty="0">
                <a:solidFill>
                  <a:srgbClr val="000000"/>
                </a:solidFill>
                <a:latin typeface="Times New Roman" panose="02020603050405020304" pitchFamily="18" charset="0"/>
                <a:cs typeface="Times New Roman" panose="02020603050405020304" pitchFamily="18" charset="0"/>
              </a:rPr>
              <a:t>@</a:t>
            </a:r>
            <a:r>
              <a:rPr lang="en-US" altLang="en-US" b="1" dirty="0" err="1">
                <a:solidFill>
                  <a:srgbClr val="000000"/>
                </a:solidFill>
                <a:latin typeface="Times New Roman" panose="02020603050405020304" pitchFamily="18" charset="0"/>
                <a:cs typeface="Times New Roman" panose="02020603050405020304" pitchFamily="18" charset="0"/>
              </a:rPr>
              <a:t>RequestMapping</a:t>
            </a:r>
            <a:r>
              <a:rPr lang="en-US" altLang="en-US" b="1"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 maps HTTP request with a path to a controller method.</a:t>
            </a:r>
          </a:p>
        </p:txBody>
      </p:sp>
      <p:sp>
        <p:nvSpPr>
          <p:cNvPr id="4" name="Rectangle 3">
            <a:extLst>
              <a:ext uri="{FF2B5EF4-FFF2-40B4-BE49-F238E27FC236}">
                <a16:creationId xmlns:a16="http://schemas.microsoft.com/office/drawing/2014/main" id="{C3EF3D93-804A-4066-AD60-0E81A9FD99C8}"/>
              </a:ext>
            </a:extLst>
          </p:cNvPr>
          <p:cNvSpPr/>
          <p:nvPr/>
        </p:nvSpPr>
        <p:spPr>
          <a:xfrm>
            <a:off x="583794" y="1041280"/>
            <a:ext cx="10826326" cy="2585323"/>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Composed @</a:t>
            </a:r>
            <a:r>
              <a:rPr lang="en-US" b="1" dirty="0" err="1">
                <a:latin typeface="Times New Roman" panose="02020603050405020304" pitchFamily="18" charset="0"/>
                <a:cs typeface="Times New Roman" panose="02020603050405020304" pitchFamily="18" charset="0"/>
              </a:rPr>
              <a:t>RequestMapping</a:t>
            </a:r>
            <a:r>
              <a:rPr lang="en-US" b="1" dirty="0">
                <a:latin typeface="Times New Roman" panose="02020603050405020304" pitchFamily="18" charset="0"/>
                <a:cs typeface="Times New Roman" panose="02020603050405020304" pitchFamily="18" charset="0"/>
              </a:rPr>
              <a:t> Variants</a:t>
            </a:r>
            <a:endParaRPr lang="en-US" b="1" i="0" dirty="0">
              <a:effectLst/>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GetMapping</a:t>
            </a:r>
            <a:r>
              <a:rPr lang="en-US" dirty="0">
                <a:latin typeface="Times New Roman" panose="02020603050405020304" pitchFamily="18" charset="0"/>
                <a:cs typeface="Times New Roman" panose="02020603050405020304" pitchFamily="18" charset="0"/>
              </a:rPr>
              <a:t> - This annotation is used for mapping HTTP GET requests onto specific handler methods.</a:t>
            </a: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PostMapping</a:t>
            </a:r>
            <a:r>
              <a:rPr lang="en-US" dirty="0">
                <a:latin typeface="Times New Roman" panose="02020603050405020304" pitchFamily="18" charset="0"/>
                <a:cs typeface="Times New Roman" panose="02020603050405020304" pitchFamily="18" charset="0"/>
              </a:rPr>
              <a:t> - This annotation is used for mapping HTTP POST requests onto specific handler methods.</a:t>
            </a: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PutMapping</a:t>
            </a:r>
            <a:r>
              <a:rPr lang="en-US" dirty="0">
                <a:latin typeface="Times New Roman" panose="02020603050405020304" pitchFamily="18" charset="0"/>
                <a:cs typeface="Times New Roman" panose="02020603050405020304" pitchFamily="18" charset="0"/>
              </a:rPr>
              <a:t> - This annotation is used for mapping HTTP PUT requests onto specific handler methods.</a:t>
            </a: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PatchMapping</a:t>
            </a:r>
            <a:r>
              <a:rPr lang="en-US" dirty="0">
                <a:latin typeface="Times New Roman" panose="02020603050405020304" pitchFamily="18" charset="0"/>
                <a:cs typeface="Times New Roman" panose="02020603050405020304" pitchFamily="18" charset="0"/>
              </a:rPr>
              <a:t> - This annotation is used for mapping HTTP PATCH requests onto specific handler methods.</a:t>
            </a: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DeleteMapping</a:t>
            </a:r>
            <a:r>
              <a:rPr lang="en-US" dirty="0">
                <a:latin typeface="Times New Roman" panose="02020603050405020304" pitchFamily="18" charset="0"/>
                <a:cs typeface="Times New Roman" panose="02020603050405020304" pitchFamily="18" charset="0"/>
              </a:rPr>
              <a:t> - This annotation is used for mapping HTTP DELETE requests onto specific handler methods.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1" i="0" dirty="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FE1D26D-8955-4CE9-A121-F005050F47A3}"/>
              </a:ext>
            </a:extLst>
          </p:cNvPr>
          <p:cNvSpPr/>
          <p:nvPr/>
        </p:nvSpPr>
        <p:spPr>
          <a:xfrm>
            <a:off x="564597" y="2736609"/>
            <a:ext cx="11062806"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ExceptionHandler</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This annotation is used at method levels to handle exception at the controller level</a:t>
            </a:r>
            <a:r>
              <a:rPr lang="en-US" dirty="0"/>
              <a:t>.</a:t>
            </a:r>
            <a:endParaRPr lang="en-US" b="1" i="0" dirty="0">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E9D5571-FE0A-442F-90BA-661BF41A75DD}"/>
              </a:ext>
            </a:extLst>
          </p:cNvPr>
          <p:cNvSpPr/>
          <p:nvPr/>
        </p:nvSpPr>
        <p:spPr>
          <a:xfrm>
            <a:off x="564597" y="3014721"/>
            <a:ext cx="9182177"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PathVariable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This annotation is used to annotate request handler method arguments.</a:t>
            </a:r>
            <a:endParaRPr lang="en-US" i="0" dirty="0">
              <a:solidFill>
                <a:srgbClr val="6CB44A"/>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51B2BE8-1665-4AEA-83B8-0D7B9C93FDAF}"/>
              </a:ext>
            </a:extLst>
          </p:cNvPr>
          <p:cNvSpPr/>
          <p:nvPr/>
        </p:nvSpPr>
        <p:spPr>
          <a:xfrm>
            <a:off x="564597" y="3311592"/>
            <a:ext cx="10441133"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RequestAttribute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This annotation is used to bind the request attribute to a handler method parameter</a:t>
            </a:r>
            <a:endParaRPr lang="en-US" b="0" i="0" dirty="0">
              <a:solidFill>
                <a:srgbClr val="6CB44A"/>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B681F31-24BB-4C54-8988-E0273937048A}"/>
              </a:ext>
            </a:extLst>
          </p:cNvPr>
          <p:cNvSpPr/>
          <p:nvPr/>
        </p:nvSpPr>
        <p:spPr>
          <a:xfrm>
            <a:off x="583794" y="3579465"/>
            <a:ext cx="11051613"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RestController</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This annotation is used at the class level. The @</a:t>
            </a:r>
            <a:r>
              <a:rPr lang="en-US" dirty="0" err="1">
                <a:latin typeface="Times New Roman" panose="02020603050405020304" pitchFamily="18" charset="0"/>
                <a:cs typeface="Times New Roman" panose="02020603050405020304" pitchFamily="18" charset="0"/>
              </a:rPr>
              <a:t>RestController</a:t>
            </a:r>
            <a:r>
              <a:rPr lang="en-US" dirty="0">
                <a:latin typeface="Times New Roman" panose="02020603050405020304" pitchFamily="18" charset="0"/>
                <a:cs typeface="Times New Roman" panose="02020603050405020304" pitchFamily="18" charset="0"/>
              </a:rPr>
              <a:t> annotation marks the class as a controller where every method returns a domain object instead of a view. By annotating a class with this annotation you no longer need to add @</a:t>
            </a:r>
            <a:r>
              <a:rPr lang="en-US" dirty="0" err="1">
                <a:latin typeface="Times New Roman" panose="02020603050405020304" pitchFamily="18" charset="0"/>
                <a:cs typeface="Times New Roman" panose="02020603050405020304" pitchFamily="18" charset="0"/>
              </a:rPr>
              <a:t>ResponseBody</a:t>
            </a:r>
            <a:r>
              <a:rPr lang="en-US" dirty="0">
                <a:latin typeface="Times New Roman" panose="02020603050405020304" pitchFamily="18" charset="0"/>
                <a:cs typeface="Times New Roman" panose="02020603050405020304" pitchFamily="18" charset="0"/>
              </a:rPr>
              <a:t> to all the </a:t>
            </a:r>
            <a:r>
              <a:rPr lang="en-US" dirty="0" err="1">
                <a:latin typeface="Times New Roman" panose="02020603050405020304" pitchFamily="18" charset="0"/>
                <a:cs typeface="Times New Roman" panose="02020603050405020304" pitchFamily="18" charset="0"/>
              </a:rPr>
              <a:t>RequestMapping</a:t>
            </a:r>
            <a:r>
              <a:rPr lang="en-US" dirty="0">
                <a:latin typeface="Times New Roman" panose="02020603050405020304" pitchFamily="18" charset="0"/>
                <a:cs typeface="Times New Roman" panose="02020603050405020304" pitchFamily="18" charset="0"/>
              </a:rPr>
              <a:t> method</a:t>
            </a:r>
            <a:endParaRPr lang="en-US" dirty="0">
              <a:solidFill>
                <a:srgbClr val="6CB44A"/>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9597B66-A44E-4408-AECF-103D9CB28653}"/>
              </a:ext>
            </a:extLst>
          </p:cNvPr>
          <p:cNvSpPr/>
          <p:nvPr/>
        </p:nvSpPr>
        <p:spPr>
          <a:xfrm>
            <a:off x="583794" y="4433415"/>
            <a:ext cx="10569479"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RequestBody</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This annotation is used to annotate request handler method arguments.</a:t>
            </a:r>
            <a:endParaRPr lang="en-US" dirty="0">
              <a:solidFill>
                <a:srgbClr val="6CB44A"/>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53C8951-D7B5-4A57-98B9-64AB35A7D32F}"/>
              </a:ext>
            </a:extLst>
          </p:cNvPr>
          <p:cNvSpPr/>
          <p:nvPr/>
        </p:nvSpPr>
        <p:spPr>
          <a:xfrm>
            <a:off x="583794" y="4770668"/>
            <a:ext cx="10588676"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RequestHeader</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This annotation is used to annotate request handler method arguments. </a:t>
            </a:r>
            <a:endParaRPr lang="en-US" dirty="0">
              <a:solidFill>
                <a:srgbClr val="6CB44A"/>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6886FB2-5ADA-4FF6-B84D-AE4020434ACC}"/>
              </a:ext>
            </a:extLst>
          </p:cNvPr>
          <p:cNvSpPr/>
          <p:nvPr/>
        </p:nvSpPr>
        <p:spPr>
          <a:xfrm>
            <a:off x="583794" y="5072439"/>
            <a:ext cx="11402116"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RequestParam</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This annotation is used to annotate request handler method arguments. Sometimes you get the parameters in the request URL, mostly in GET requests. In that case, along with the @</a:t>
            </a:r>
            <a:r>
              <a:rPr lang="en-US" dirty="0" err="1">
                <a:latin typeface="Times New Roman" panose="02020603050405020304" pitchFamily="18" charset="0"/>
                <a:cs typeface="Times New Roman" panose="02020603050405020304" pitchFamily="18" charset="0"/>
              </a:rPr>
              <a:t>RequestMapping</a:t>
            </a:r>
            <a:r>
              <a:rPr lang="en-US" dirty="0">
                <a:latin typeface="Times New Roman" panose="02020603050405020304" pitchFamily="18" charset="0"/>
                <a:cs typeface="Times New Roman" panose="02020603050405020304" pitchFamily="18" charset="0"/>
              </a:rPr>
              <a:t> annotation you can use the @</a:t>
            </a:r>
            <a:r>
              <a:rPr lang="en-US" dirty="0" err="1">
                <a:latin typeface="Times New Roman" panose="02020603050405020304" pitchFamily="18" charset="0"/>
                <a:cs typeface="Times New Roman" panose="02020603050405020304" pitchFamily="18" charset="0"/>
              </a:rPr>
              <a:t>RequestParam</a:t>
            </a:r>
            <a:endParaRPr lang="en-US" dirty="0">
              <a:solidFill>
                <a:srgbClr val="6CB44A"/>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5E5E76F-AAB0-4B1E-B822-523400457DD9}"/>
              </a:ext>
            </a:extLst>
          </p:cNvPr>
          <p:cNvSpPr/>
          <p:nvPr/>
        </p:nvSpPr>
        <p:spPr>
          <a:xfrm>
            <a:off x="564597" y="5841622"/>
            <a:ext cx="11216586"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ResponseStatus</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This annotation is used on methods and exception classes. @</a:t>
            </a:r>
            <a:r>
              <a:rPr lang="en-US" dirty="0" err="1">
                <a:latin typeface="Times New Roman" panose="02020603050405020304" pitchFamily="18" charset="0"/>
                <a:cs typeface="Times New Roman" panose="02020603050405020304" pitchFamily="18" charset="0"/>
              </a:rPr>
              <a:t>ResponseStatus</a:t>
            </a:r>
            <a:r>
              <a:rPr lang="en-US" dirty="0">
                <a:latin typeface="Times New Roman" panose="02020603050405020304" pitchFamily="18" charset="0"/>
                <a:cs typeface="Times New Roman" panose="02020603050405020304" pitchFamily="18" charset="0"/>
              </a:rPr>
              <a:t> marks a method or exception class with a status code and a reason that must be returned.</a:t>
            </a:r>
            <a:endParaRPr lang="en-US" dirty="0">
              <a:solidFill>
                <a:srgbClr val="6CB44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05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1679A5-5527-4E39-9152-72D5DA153C5D}"/>
              </a:ext>
            </a:extLst>
          </p:cNvPr>
          <p:cNvSpPr/>
          <p:nvPr/>
        </p:nvSpPr>
        <p:spPr>
          <a:xfrm>
            <a:off x="584455" y="514386"/>
            <a:ext cx="4201215" cy="523220"/>
          </a:xfrm>
          <a:prstGeom prst="rect">
            <a:avLst/>
          </a:prstGeom>
        </p:spPr>
        <p:txBody>
          <a:bodyPr wrap="none">
            <a:spAutoFit/>
          </a:bodyPr>
          <a:lstStyle/>
          <a:p>
            <a:r>
              <a:rPr lang="en-US" sz="2800" b="1" dirty="0">
                <a:solidFill>
                  <a:schemeClr val="accent1"/>
                </a:solidFill>
                <a:latin typeface="Times New Roman" panose="02020603050405020304" pitchFamily="18" charset="0"/>
                <a:cs typeface="Times New Roman" panose="02020603050405020304" pitchFamily="18" charset="0"/>
              </a:rPr>
              <a:t>Spring Cloud Annotations</a:t>
            </a:r>
            <a:endParaRPr lang="en-US" sz="2800" b="1" i="0" dirty="0">
              <a:solidFill>
                <a:schemeClr val="accent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4BA6A7D-0D09-4CF1-8C8D-022F6D7A6F63}"/>
              </a:ext>
            </a:extLst>
          </p:cNvPr>
          <p:cNvSpPr/>
          <p:nvPr/>
        </p:nvSpPr>
        <p:spPr>
          <a:xfrm>
            <a:off x="524820" y="1216129"/>
            <a:ext cx="11249736" cy="120032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EnableConfigServer</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This annotation is used at the class level. When developing a project with a number of services, you need to have a centralized and straightforward manner to configure and retrieve the configurations about all the services that you are going to develop. One advantage of using a centralized config server is that you don’t need to carry the burden of remembering where each configuration is distributed across multiple and distributed components.</a:t>
            </a:r>
            <a:endParaRPr lang="en-US" b="0" i="0" dirty="0">
              <a:solidFill>
                <a:srgbClr val="6CB44A"/>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557CAD1-4417-4606-B563-96546D02C364}"/>
              </a:ext>
            </a:extLst>
          </p:cNvPr>
          <p:cNvSpPr/>
          <p:nvPr/>
        </p:nvSpPr>
        <p:spPr>
          <a:xfrm>
            <a:off x="530766" y="2594981"/>
            <a:ext cx="11130467" cy="147732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EnableEurekaServer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annotation is applied to Java classes. One problem that you may encounter while decomposing your application into microservices is that, it becomes difficult for every service to know the address of every other service it depends on. There comes the discovery service which is responsible for tracking the locations of all other microservices.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Netflix’s Eureka is an implementation of a discovery server and integration is provided by Spring Boot</a:t>
            </a:r>
            <a:endParaRPr lang="en-US" b="0" i="0" dirty="0">
              <a:solidFill>
                <a:srgbClr val="6CB44A"/>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E3AAD32-05A8-44AB-9A38-38721844156B}"/>
              </a:ext>
            </a:extLst>
          </p:cNvPr>
          <p:cNvSpPr/>
          <p:nvPr/>
        </p:nvSpPr>
        <p:spPr>
          <a:xfrm>
            <a:off x="584455" y="4137077"/>
            <a:ext cx="11029561" cy="120032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EnableDiscoveryClient</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This annotation is applied to Java classes. In order to tell any application to register itself with Eureka you just need to add the @</a:t>
            </a:r>
            <a:r>
              <a:rPr lang="en-US" dirty="0" err="1">
                <a:latin typeface="Times New Roman" panose="02020603050405020304" pitchFamily="18" charset="0"/>
                <a:cs typeface="Times New Roman" panose="02020603050405020304" pitchFamily="18" charset="0"/>
              </a:rPr>
              <a:t>EnableDiscoveryClient</a:t>
            </a:r>
            <a:r>
              <a:rPr lang="en-US" dirty="0">
                <a:latin typeface="Times New Roman" panose="02020603050405020304" pitchFamily="18" charset="0"/>
                <a:cs typeface="Times New Roman" panose="02020603050405020304" pitchFamily="18" charset="0"/>
              </a:rPr>
              <a:t> annotation to the application entry point. The application that’s now registered with Eureka uses the Spring Cloud Discovery Client abstraction to interrogate the registry for its own host and port.</a:t>
            </a:r>
            <a:endParaRPr lang="en-US" b="0" i="0" dirty="0">
              <a:solidFill>
                <a:srgbClr val="6CB44A"/>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2435DB5-33C4-47E6-A8F1-14228E7FD556}"/>
              </a:ext>
            </a:extLst>
          </p:cNvPr>
          <p:cNvSpPr/>
          <p:nvPr/>
        </p:nvSpPr>
        <p:spPr>
          <a:xfrm>
            <a:off x="584455" y="5420284"/>
            <a:ext cx="11130467"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EnableCircuitBreaker</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This annotation is applied on Java classes that can act as the circuit breaker. The circuit breaker pattern can allow a micro service continue working when a related service fails, preventing the failure from cascading. This also gives the failed service a time to recover.</a:t>
            </a:r>
            <a:endParaRPr lang="en-US" b="0" i="0" dirty="0">
              <a:solidFill>
                <a:srgbClr val="6CB44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4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F69C24-8E4F-4506-91BF-6F5215EECE8B}"/>
              </a:ext>
            </a:extLst>
          </p:cNvPr>
          <p:cNvSpPr/>
          <p:nvPr/>
        </p:nvSpPr>
        <p:spPr>
          <a:xfrm>
            <a:off x="819521" y="295942"/>
            <a:ext cx="4982326" cy="461665"/>
          </a:xfrm>
          <a:prstGeom prst="rect">
            <a:avLst/>
          </a:prstGeom>
        </p:spPr>
        <p:txBody>
          <a:bodyPr wrap="none">
            <a:sp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Spring Boot - Application Properties</a:t>
            </a:r>
            <a:endParaRPr lang="en-US" sz="2400" b="1" i="0" dirty="0">
              <a:solidFill>
                <a:schemeClr val="accent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AC4413A-CB0F-4F66-8A2A-90C5940DBFD8}"/>
              </a:ext>
            </a:extLst>
          </p:cNvPr>
          <p:cNvSpPr/>
          <p:nvPr/>
        </p:nvSpPr>
        <p:spPr>
          <a:xfrm>
            <a:off x="818090" y="803774"/>
            <a:ext cx="11122119" cy="923330"/>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Spring Boot provides various properties which can be specified inside our project's </a:t>
            </a:r>
            <a:r>
              <a:rPr lang="en-US" b="1" dirty="0" err="1">
                <a:solidFill>
                  <a:srgbClr val="000000"/>
                </a:solidFill>
                <a:latin typeface="Times New Roman" panose="02020603050405020304" pitchFamily="18" charset="0"/>
                <a:cs typeface="Times New Roman" panose="02020603050405020304" pitchFamily="18" charset="0"/>
              </a:rPr>
              <a:t>application.properties</a:t>
            </a:r>
            <a:r>
              <a:rPr lang="en-US" dirty="0">
                <a:solidFill>
                  <a:srgbClr val="000000"/>
                </a:solidFill>
                <a:latin typeface="Times New Roman" panose="02020603050405020304" pitchFamily="18" charset="0"/>
                <a:cs typeface="Times New Roman" panose="02020603050405020304" pitchFamily="18" charset="0"/>
              </a:rPr>
              <a:t> file. These properties have default values and you can set that inside the properties file.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application.properties</a:t>
            </a:r>
            <a:r>
              <a:rPr lang="en-US" dirty="0">
                <a:latin typeface="Times New Roman" panose="02020603050405020304" pitchFamily="18" charset="0"/>
                <a:cs typeface="Times New Roman" panose="02020603050405020304" pitchFamily="18" charset="0"/>
              </a:rPr>
              <a:t> file is located in the </a:t>
            </a:r>
            <a:r>
              <a:rPr lang="en-US" b="1" dirty="0" err="1">
                <a:latin typeface="Times New Roman" panose="02020603050405020304" pitchFamily="18" charset="0"/>
                <a:cs typeface="Times New Roman" panose="02020603050405020304" pitchFamily="18" charset="0"/>
              </a:rPr>
              <a:t>src</a:t>
            </a:r>
            <a:r>
              <a:rPr lang="en-US" b="1" dirty="0">
                <a:latin typeface="Times New Roman" panose="02020603050405020304" pitchFamily="18" charset="0"/>
                <a:cs typeface="Times New Roman" panose="02020603050405020304" pitchFamily="18" charset="0"/>
              </a:rPr>
              <a:t>/main/resources</a:t>
            </a:r>
            <a:r>
              <a:rPr lang="en-US" dirty="0">
                <a:latin typeface="Times New Roman" panose="02020603050405020304" pitchFamily="18" charset="0"/>
                <a:cs typeface="Times New Roman" panose="02020603050405020304" pitchFamily="18" charset="0"/>
              </a:rPr>
              <a:t> directory.</a:t>
            </a:r>
          </a:p>
        </p:txBody>
      </p:sp>
      <p:sp>
        <p:nvSpPr>
          <p:cNvPr id="11" name="Rectangle 10">
            <a:extLst>
              <a:ext uri="{FF2B5EF4-FFF2-40B4-BE49-F238E27FC236}">
                <a16:creationId xmlns:a16="http://schemas.microsoft.com/office/drawing/2014/main" id="{2219D215-A2C6-47AE-84AA-8DB6BFDCE7BA}"/>
              </a:ext>
            </a:extLst>
          </p:cNvPr>
          <p:cNvSpPr/>
          <p:nvPr/>
        </p:nvSpPr>
        <p:spPr>
          <a:xfrm>
            <a:off x="756805" y="1662895"/>
            <a:ext cx="2540119"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application.properties</a:t>
            </a:r>
            <a:endParaRPr lang="en-US"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600C79F-F259-40CF-AAD9-14E2B73E73C4}"/>
              </a:ext>
            </a:extLst>
          </p:cNvPr>
          <p:cNvSpPr/>
          <p:nvPr/>
        </p:nvSpPr>
        <p:spPr>
          <a:xfrm>
            <a:off x="818090" y="2004103"/>
            <a:ext cx="4094326" cy="646331"/>
          </a:xfrm>
          <a:prstGeom prst="rect">
            <a:avLst/>
          </a:prstGeom>
        </p:spPr>
        <p:txBody>
          <a:bodyPr wrap="none">
            <a:spAutoFit/>
          </a:bodyPr>
          <a:lstStyle/>
          <a:p>
            <a:r>
              <a:rPr lang="en-US" dirty="0" err="1">
                <a:solidFill>
                  <a:srgbClr val="000000"/>
                </a:solidFill>
                <a:latin typeface="Times New Roman" panose="02020603050405020304" pitchFamily="18" charset="0"/>
                <a:cs typeface="Times New Roman" panose="02020603050405020304" pitchFamily="18" charset="0"/>
              </a:rPr>
              <a:t>server.port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2017</a:t>
            </a:r>
          </a:p>
          <a:p>
            <a:r>
              <a:rPr lang="en-US" dirty="0">
                <a:latin typeface="Times New Roman" panose="02020603050405020304" pitchFamily="18" charset="0"/>
                <a:cs typeface="Times New Roman" panose="02020603050405020304" pitchFamily="18" charset="0"/>
              </a:rPr>
              <a:t>spring.application.name=</a:t>
            </a:r>
            <a:r>
              <a:rPr lang="en-US" dirty="0" err="1">
                <a:solidFill>
                  <a:srgbClr val="C00000"/>
                </a:solidFill>
                <a:latin typeface="Times New Roman" panose="02020603050405020304" pitchFamily="18" charset="0"/>
                <a:cs typeface="Times New Roman" panose="02020603050405020304" pitchFamily="18" charset="0"/>
              </a:rPr>
              <a:t>SpringBootTest</a:t>
            </a:r>
            <a:r>
              <a:rPr lang="en-US"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B5DB0E5-3555-4418-997D-00625C9FCA42}"/>
              </a:ext>
            </a:extLst>
          </p:cNvPr>
          <p:cNvSpPr/>
          <p:nvPr/>
        </p:nvSpPr>
        <p:spPr>
          <a:xfrm>
            <a:off x="818090" y="2937515"/>
            <a:ext cx="6096000" cy="646331"/>
          </a:xfrm>
          <a:prstGeom prst="rect">
            <a:avLst/>
          </a:prstGeom>
        </p:spPr>
        <p:txBody>
          <a:bodyPr>
            <a:spAutoFit/>
          </a:bodyPr>
          <a:lstStyle/>
          <a:p>
            <a:r>
              <a:rPr lang="en-US" dirty="0"/>
              <a:t>@Value("${spring.application.name}")</a:t>
            </a:r>
          </a:p>
          <a:p>
            <a:r>
              <a:rPr lang="en-US" dirty="0"/>
              <a:t>   private String </a:t>
            </a:r>
            <a:r>
              <a:rPr lang="en-US" dirty="0" err="1"/>
              <a:t>appName</a:t>
            </a:r>
            <a:r>
              <a:rPr lang="en-US" dirty="0"/>
              <a:t>;</a:t>
            </a:r>
          </a:p>
        </p:txBody>
      </p:sp>
      <p:sp>
        <p:nvSpPr>
          <p:cNvPr id="15" name="Rectangle 14">
            <a:extLst>
              <a:ext uri="{FF2B5EF4-FFF2-40B4-BE49-F238E27FC236}">
                <a16:creationId xmlns:a16="http://schemas.microsoft.com/office/drawing/2014/main" id="{2E37BF3C-E810-454C-BF22-8BAC79FFD81A}"/>
              </a:ext>
            </a:extLst>
          </p:cNvPr>
          <p:cNvSpPr/>
          <p:nvPr/>
        </p:nvSpPr>
        <p:spPr>
          <a:xfrm>
            <a:off x="818090" y="2644677"/>
            <a:ext cx="2262799"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 TestController.java</a:t>
            </a:r>
            <a:endParaRPr lang="en-US"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EECA839E-B398-4A0F-A94B-25B1440AADA9}"/>
              </a:ext>
            </a:extLst>
          </p:cNvPr>
          <p:cNvSpPr/>
          <p:nvPr/>
        </p:nvSpPr>
        <p:spPr>
          <a:xfrm>
            <a:off x="566299" y="3510956"/>
            <a:ext cx="5374553" cy="461665"/>
          </a:xfrm>
          <a:prstGeom prst="rect">
            <a:avLst/>
          </a:prstGeom>
        </p:spPr>
        <p:txBody>
          <a:bodyPr wrap="square">
            <a:spAutoFit/>
          </a:bodyPr>
          <a:lstStyle/>
          <a:p>
            <a:pPr algn="ctr"/>
            <a:r>
              <a:rPr lang="en-US" sz="2400" b="1" dirty="0">
                <a:solidFill>
                  <a:schemeClr val="accent1"/>
                </a:solidFill>
                <a:latin typeface="Times New Roman" panose="02020603050405020304" pitchFamily="18" charset="0"/>
                <a:cs typeface="Times New Roman" panose="02020603050405020304" pitchFamily="18" charset="0"/>
              </a:rPr>
              <a:t>Spring Boot – Profiles In properties</a:t>
            </a:r>
          </a:p>
        </p:txBody>
      </p:sp>
      <p:sp>
        <p:nvSpPr>
          <p:cNvPr id="17" name="Rectangle 16">
            <a:extLst>
              <a:ext uri="{FF2B5EF4-FFF2-40B4-BE49-F238E27FC236}">
                <a16:creationId xmlns:a16="http://schemas.microsoft.com/office/drawing/2014/main" id="{2C85BCF1-5AB0-4081-9D8E-D091A4B37DCF}"/>
              </a:ext>
            </a:extLst>
          </p:cNvPr>
          <p:cNvSpPr/>
          <p:nvPr/>
        </p:nvSpPr>
        <p:spPr>
          <a:xfrm>
            <a:off x="818091" y="3892572"/>
            <a:ext cx="11122118"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Spring Boot supports different properties based on the Spring active profile. By default, application. properties will be used to run the Spring Boot application. If you want to use profile-based properties, we can keep separate properties file for each profile as shown below:</a:t>
            </a:r>
          </a:p>
        </p:txBody>
      </p:sp>
      <p:sp>
        <p:nvSpPr>
          <p:cNvPr id="18" name="Rectangle 17">
            <a:extLst>
              <a:ext uri="{FF2B5EF4-FFF2-40B4-BE49-F238E27FC236}">
                <a16:creationId xmlns:a16="http://schemas.microsoft.com/office/drawing/2014/main" id="{D72C3952-C90F-4AEF-853D-4DA6201ECFF8}"/>
              </a:ext>
            </a:extLst>
          </p:cNvPr>
          <p:cNvSpPr/>
          <p:nvPr/>
        </p:nvSpPr>
        <p:spPr>
          <a:xfrm>
            <a:off x="818090" y="4733651"/>
            <a:ext cx="11373910" cy="203132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//application-</a:t>
            </a:r>
            <a:r>
              <a:rPr lang="en-US" b="1" dirty="0" err="1">
                <a:latin typeface="Times New Roman" panose="02020603050405020304" pitchFamily="18" charset="0"/>
                <a:cs typeface="Times New Roman" panose="02020603050405020304" pitchFamily="18" charset="0"/>
              </a:rPr>
              <a:t>dev.properties</a:t>
            </a:r>
            <a:endParaRPr lang="en-US" b="1" dirty="0">
              <a:latin typeface="Times New Roman" panose="02020603050405020304" pitchFamily="18" charset="0"/>
              <a:cs typeface="Times New Roman" panose="02020603050405020304" pitchFamily="18" charset="0"/>
            </a:endParaRPr>
          </a:p>
          <a:p>
            <a:r>
              <a:rPr lang="en-US" dirty="0" err="1">
                <a:highlight>
                  <a:srgbClr val="FFFF00"/>
                </a:highlight>
                <a:latin typeface="Times New Roman" panose="02020603050405020304" pitchFamily="18" charset="0"/>
                <a:cs typeface="Times New Roman" panose="02020603050405020304" pitchFamily="18" charset="0"/>
              </a:rPr>
              <a:t>server.port</a:t>
            </a:r>
            <a:r>
              <a:rPr lang="en-US" dirty="0">
                <a:highlight>
                  <a:srgbClr val="FFFF00"/>
                </a:highlight>
                <a:latin typeface="Times New Roman" panose="02020603050405020304" pitchFamily="18" charset="0"/>
                <a:cs typeface="Times New Roman" panose="02020603050405020304" pitchFamily="18" charset="0"/>
              </a:rPr>
              <a:t> = 9090</a:t>
            </a:r>
          </a:p>
          <a:p>
            <a:r>
              <a:rPr lang="en-US" dirty="0">
                <a:latin typeface="Times New Roman" panose="02020603050405020304" pitchFamily="18" charset="0"/>
                <a:cs typeface="Times New Roman" panose="02020603050405020304" pitchFamily="18" charset="0"/>
              </a:rPr>
              <a:t>spring.application.name = </a:t>
            </a:r>
            <a:r>
              <a:rPr lang="en-US" dirty="0" err="1">
                <a:latin typeface="Times New Roman" panose="02020603050405020304" pitchFamily="18" charset="0"/>
                <a:cs typeface="Times New Roman" panose="02020603050405020304" pitchFamily="18" charset="0"/>
              </a:rPr>
              <a:t>demoservice</a:t>
            </a:r>
            <a:r>
              <a:rPr lang="en-US" dirty="0">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application.properties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highlight>
                  <a:srgbClr val="FFFF00"/>
                </a:highlight>
                <a:latin typeface="Times New Roman" panose="02020603050405020304" pitchFamily="18" charset="0"/>
                <a:cs typeface="Times New Roman" panose="02020603050405020304" pitchFamily="18" charset="0"/>
              </a:rPr>
              <a:t>spring.profiles.active</a:t>
            </a:r>
            <a:r>
              <a:rPr lang="en-US" dirty="0">
                <a:highlight>
                  <a:srgbClr val="FFFF00"/>
                </a:highlight>
                <a:latin typeface="Times New Roman" panose="02020603050405020304" pitchFamily="18" charset="0"/>
                <a:cs typeface="Times New Roman" panose="02020603050405020304" pitchFamily="18" charset="0"/>
              </a:rPr>
              <a:t>=dev</a:t>
            </a:r>
          </a:p>
          <a:p>
            <a:r>
              <a:rPr lang="en-US" b="1" dirty="0">
                <a:latin typeface="Times New Roman" panose="02020603050405020304" pitchFamily="18" charset="0"/>
                <a:cs typeface="Times New Roman" panose="02020603050405020304" pitchFamily="18" charset="0"/>
              </a:rPr>
              <a:t>//application-</a:t>
            </a:r>
            <a:r>
              <a:rPr lang="en-US" b="1" dirty="0" err="1">
                <a:latin typeface="Times New Roman" panose="02020603050405020304" pitchFamily="18" charset="0"/>
                <a:cs typeface="Times New Roman" panose="02020603050405020304" pitchFamily="18" charset="0"/>
              </a:rPr>
              <a:t>prod.properties</a:t>
            </a:r>
            <a:endParaRPr lang="en-US" b="1" dirty="0">
              <a:latin typeface="Times New Roman" panose="02020603050405020304" pitchFamily="18" charset="0"/>
              <a:cs typeface="Times New Roman" panose="02020603050405020304" pitchFamily="18" charset="0"/>
            </a:endParaRPr>
          </a:p>
          <a:p>
            <a:r>
              <a:rPr lang="en-US" dirty="0" err="1">
                <a:highlight>
                  <a:srgbClr val="FFFF00"/>
                </a:highlight>
                <a:latin typeface="Times New Roman" panose="02020603050405020304" pitchFamily="18" charset="0"/>
                <a:cs typeface="Times New Roman" panose="02020603050405020304" pitchFamily="18" charset="0"/>
              </a:rPr>
              <a:t>server.port</a:t>
            </a:r>
            <a:r>
              <a:rPr lang="en-US" dirty="0">
                <a:highlight>
                  <a:srgbClr val="FFFF00"/>
                </a:highlight>
                <a:latin typeface="Times New Roman" panose="02020603050405020304" pitchFamily="18" charset="0"/>
                <a:cs typeface="Times New Roman" panose="02020603050405020304" pitchFamily="18" charset="0"/>
              </a:rPr>
              <a:t> = 4431</a:t>
            </a:r>
          </a:p>
          <a:p>
            <a:r>
              <a:rPr lang="en-US" dirty="0">
                <a:latin typeface="Times New Roman" panose="02020603050405020304" pitchFamily="18" charset="0"/>
                <a:cs typeface="Times New Roman" panose="02020603050405020304" pitchFamily="18" charset="0"/>
              </a:rPr>
              <a:t>spring.application.name = </a:t>
            </a:r>
            <a:r>
              <a:rPr lang="en-US" dirty="0" err="1">
                <a:latin typeface="Times New Roman" panose="02020603050405020304" pitchFamily="18" charset="0"/>
                <a:cs typeface="Times New Roman" panose="02020603050405020304" pitchFamily="18" charset="0"/>
              </a:rPr>
              <a:t>demoservice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03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D0FEB3-80C0-44CC-B1D0-5DDB9F0586EB}"/>
              </a:ext>
            </a:extLst>
          </p:cNvPr>
          <p:cNvSpPr/>
          <p:nvPr/>
        </p:nvSpPr>
        <p:spPr>
          <a:xfrm>
            <a:off x="820301" y="275847"/>
            <a:ext cx="4667496" cy="461665"/>
          </a:xfrm>
          <a:prstGeom prst="rect">
            <a:avLst/>
          </a:prstGeom>
        </p:spPr>
        <p:txBody>
          <a:bodyPr wrap="none">
            <a:spAutoFit/>
          </a:bodyPr>
          <a:lstStyle/>
          <a:p>
            <a:r>
              <a:rPr lang="en-US" sz="2400" b="1" dirty="0">
                <a:solidFill>
                  <a:schemeClr val="accent1"/>
                </a:solidFill>
                <a:latin typeface="Times New Roman" panose="02020603050405020304" pitchFamily="18" charset="0"/>
                <a:cs typeface="Times New Roman" panose="02020603050405020304" pitchFamily="18" charset="0"/>
              </a:rPr>
              <a:t>Spring Boot Profiles In Java Code</a:t>
            </a:r>
            <a:endParaRPr lang="en-US" sz="2400" b="1" i="0" dirty="0">
              <a:solidFill>
                <a:schemeClr val="accent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0C12B6D-8529-451E-BC79-20FFAEB49B8B}"/>
              </a:ext>
            </a:extLst>
          </p:cNvPr>
          <p:cNvSpPr/>
          <p:nvPr/>
        </p:nvSpPr>
        <p:spPr>
          <a:xfrm>
            <a:off x="820301" y="951708"/>
            <a:ext cx="2540119"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application.properties</a:t>
            </a:r>
            <a:endParaRPr lang="en-US"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1AAAED4-670C-454F-8270-7E10D03108E7}"/>
              </a:ext>
            </a:extLst>
          </p:cNvPr>
          <p:cNvSpPr/>
          <p:nvPr/>
        </p:nvSpPr>
        <p:spPr>
          <a:xfrm>
            <a:off x="820301" y="1350570"/>
            <a:ext cx="2597186"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spring.profiles.active</a:t>
            </a:r>
            <a:r>
              <a:rPr lang="en-US" dirty="0">
                <a:latin typeface="Times New Roman" panose="02020603050405020304" pitchFamily="18" charset="0"/>
                <a:cs typeface="Times New Roman" panose="02020603050405020304" pitchFamily="18" charset="0"/>
              </a:rPr>
              <a:t>=dev</a:t>
            </a:r>
          </a:p>
        </p:txBody>
      </p:sp>
      <p:sp>
        <p:nvSpPr>
          <p:cNvPr id="6" name="Rectangle 5">
            <a:extLst>
              <a:ext uri="{FF2B5EF4-FFF2-40B4-BE49-F238E27FC236}">
                <a16:creationId xmlns:a16="http://schemas.microsoft.com/office/drawing/2014/main" id="{D995E0A5-DA31-4AA4-BEEB-6215B326FE03}"/>
              </a:ext>
            </a:extLst>
          </p:cNvPr>
          <p:cNvSpPr/>
          <p:nvPr/>
        </p:nvSpPr>
        <p:spPr>
          <a:xfrm>
            <a:off x="300503" y="2357016"/>
            <a:ext cx="6639338" cy="313932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@Profile("</a:t>
            </a:r>
            <a:r>
              <a:rPr lang="en-US" dirty="0">
                <a:highlight>
                  <a:srgbClr val="FFFF00"/>
                </a:highlight>
                <a:latin typeface="Times New Roman" panose="02020603050405020304" pitchFamily="18" charset="0"/>
                <a:cs typeface="Times New Roman" panose="02020603050405020304" pitchFamily="18" charset="0"/>
              </a:rPr>
              <a:t>dev</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@Bean</a:t>
            </a:r>
          </a:p>
          <a:p>
            <a:r>
              <a:rPr lang="en-US" dirty="0">
                <a:latin typeface="Times New Roman" panose="02020603050405020304" pitchFamily="18" charset="0"/>
                <a:cs typeface="Times New Roman" panose="02020603050405020304" pitchFamily="18" charset="0"/>
              </a:rPr>
              <a:t>	public String </a:t>
            </a:r>
            <a:r>
              <a:rPr lang="en-US" dirty="0" err="1">
                <a:latin typeface="Times New Roman" panose="02020603050405020304" pitchFamily="18" charset="0"/>
                <a:cs typeface="Times New Roman" panose="02020603050405020304" pitchFamily="18" charset="0"/>
              </a:rPr>
              <a:t>devBean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return "I will be available in profile dev";</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@Profile("prod")</a:t>
            </a:r>
          </a:p>
          <a:p>
            <a:r>
              <a:rPr lang="en-US" dirty="0">
                <a:latin typeface="Times New Roman" panose="02020603050405020304" pitchFamily="18" charset="0"/>
                <a:cs typeface="Times New Roman" panose="02020603050405020304" pitchFamily="18" charset="0"/>
              </a:rPr>
              <a:t>	@Bean</a:t>
            </a:r>
          </a:p>
          <a:p>
            <a:r>
              <a:rPr lang="en-US" dirty="0">
                <a:latin typeface="Times New Roman" panose="02020603050405020304" pitchFamily="18" charset="0"/>
                <a:cs typeface="Times New Roman" panose="02020603050405020304" pitchFamily="18" charset="0"/>
              </a:rPr>
              <a:t>	public String </a:t>
            </a:r>
            <a:r>
              <a:rPr lang="en-US" dirty="0" err="1">
                <a:latin typeface="Times New Roman" panose="02020603050405020304" pitchFamily="18" charset="0"/>
                <a:cs typeface="Times New Roman" panose="02020603050405020304" pitchFamily="18" charset="0"/>
              </a:rPr>
              <a:t>prodBean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return "I will be available in profile prod";</a:t>
            </a:r>
          </a:p>
          <a:p>
            <a:r>
              <a:rPr lang="en-US"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AED3BB2E-BC8F-4774-A74E-79D622A1A98B}"/>
              </a:ext>
            </a:extLst>
          </p:cNvPr>
          <p:cNvSpPr/>
          <p:nvPr/>
        </p:nvSpPr>
        <p:spPr>
          <a:xfrm>
            <a:off x="820301" y="1934098"/>
            <a:ext cx="2963312" cy="369332"/>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 SbprojectApplication.java</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80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3E1C8F-7236-4DC9-8F0A-600FC911D08D}"/>
              </a:ext>
            </a:extLst>
          </p:cNvPr>
          <p:cNvSpPr/>
          <p:nvPr/>
        </p:nvSpPr>
        <p:spPr>
          <a:xfrm>
            <a:off x="706463" y="315604"/>
            <a:ext cx="5462586" cy="461665"/>
          </a:xfrm>
          <a:prstGeom prst="rect">
            <a:avLst/>
          </a:prstGeom>
        </p:spPr>
        <p:txBody>
          <a:bodyPr wrap="none">
            <a:spAutoFit/>
          </a:bodyPr>
          <a:lstStyle/>
          <a:p>
            <a:r>
              <a:rPr lang="en-US" sz="2400" b="1" dirty="0">
                <a:solidFill>
                  <a:schemeClr val="accent1"/>
                </a:solidFill>
                <a:latin typeface="Times New Roman" panose="02020603050405020304" pitchFamily="18" charset="0"/>
                <a:cs typeface="Times New Roman" panose="02020603050405020304" pitchFamily="18" charset="0"/>
              </a:rPr>
              <a:t>Spring Boot – </a:t>
            </a:r>
            <a:r>
              <a:rPr lang="en-US" sz="2400" b="1" dirty="0" err="1">
                <a:solidFill>
                  <a:schemeClr val="accent1"/>
                </a:solidFill>
                <a:latin typeface="Times New Roman" panose="02020603050405020304" pitchFamily="18" charset="0"/>
                <a:cs typeface="Times New Roman" panose="02020603050405020304" pitchFamily="18" charset="0"/>
              </a:rPr>
              <a:t>DataSource</a:t>
            </a:r>
            <a:r>
              <a:rPr lang="en-US" sz="2400" b="1" dirty="0">
                <a:solidFill>
                  <a:schemeClr val="accent1"/>
                </a:solidFill>
                <a:latin typeface="Times New Roman" panose="02020603050405020304" pitchFamily="18" charset="0"/>
                <a:cs typeface="Times New Roman" panose="02020603050405020304" pitchFamily="18" charset="0"/>
              </a:rPr>
              <a:t> configuration</a:t>
            </a:r>
            <a:endParaRPr lang="en-US" sz="2400" b="1" i="0" dirty="0">
              <a:solidFill>
                <a:schemeClr val="accent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A3AD8DC-A90F-42E5-AD57-39CD60CA63A7}"/>
              </a:ext>
            </a:extLst>
          </p:cNvPr>
          <p:cNvSpPr/>
          <p:nvPr/>
        </p:nvSpPr>
        <p:spPr>
          <a:xfrm>
            <a:off x="706463" y="1024453"/>
            <a:ext cx="6096000" cy="3416320"/>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//pom.xml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&lt;dependency&gt;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groupId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org.springframework.boot</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groupId</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artifactId</a:t>
            </a:r>
            <a:r>
              <a:rPr lang="en-US" dirty="0">
                <a:latin typeface="Times New Roman" panose="02020603050405020304" pitchFamily="18" charset="0"/>
                <a:cs typeface="Times New Roman" panose="02020603050405020304" pitchFamily="18" charset="0"/>
              </a:rPr>
              <a:t>&gt;spring-boot-starter-data-</a:t>
            </a:r>
            <a:r>
              <a:rPr lang="en-US" dirty="0" err="1">
                <a:latin typeface="Times New Roman" panose="02020603050405020304" pitchFamily="18" charset="0"/>
                <a:cs typeface="Times New Roman" panose="02020603050405020304" pitchFamily="18" charset="0"/>
              </a:rPr>
              <a:t>jpa</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artifactId</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&lt;/dependency&gt;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&lt;dependency&gt;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groupId</a:t>
            </a:r>
            <a:r>
              <a:rPr lang="en-US" dirty="0">
                <a:latin typeface="Times New Roman" panose="02020603050405020304" pitchFamily="18" charset="0"/>
                <a:cs typeface="Times New Roman" panose="02020603050405020304" pitchFamily="18" charset="0"/>
              </a:rPr>
              <a:t>&gt;com.h2database&lt;/</a:t>
            </a:r>
            <a:r>
              <a:rPr lang="en-US" dirty="0" err="1">
                <a:latin typeface="Times New Roman" panose="02020603050405020304" pitchFamily="18" charset="0"/>
                <a:cs typeface="Times New Roman" panose="02020603050405020304" pitchFamily="18" charset="0"/>
              </a:rPr>
              <a:t>groupId</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artifactId</a:t>
            </a:r>
            <a:r>
              <a:rPr lang="en-US" dirty="0">
                <a:latin typeface="Times New Roman" panose="02020603050405020304" pitchFamily="18" charset="0"/>
                <a:cs typeface="Times New Roman" panose="02020603050405020304" pitchFamily="18" charset="0"/>
              </a:rPr>
              <a:t>&gt;h2&lt;/</a:t>
            </a:r>
            <a:r>
              <a:rPr lang="en-US" dirty="0" err="1">
                <a:latin typeface="Times New Roman" panose="02020603050405020304" pitchFamily="18" charset="0"/>
                <a:cs typeface="Times New Roman" panose="02020603050405020304" pitchFamily="18" charset="0"/>
              </a:rPr>
              <a:t>artifactId</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&lt;version&gt;2.4.1&lt;/version&gt; </a:t>
            </a:r>
          </a:p>
          <a:p>
            <a:r>
              <a:rPr lang="en-US" dirty="0">
                <a:latin typeface="Times New Roman" panose="02020603050405020304" pitchFamily="18" charset="0"/>
                <a:cs typeface="Times New Roman" panose="02020603050405020304" pitchFamily="18" charset="0"/>
              </a:rPr>
              <a:t>    &lt;scope&gt;runtime&lt;/scope&gt; </a:t>
            </a:r>
          </a:p>
          <a:p>
            <a:r>
              <a:rPr lang="en-US" dirty="0">
                <a:latin typeface="Times New Roman" panose="02020603050405020304" pitchFamily="18" charset="0"/>
                <a:cs typeface="Times New Roman" panose="02020603050405020304" pitchFamily="18" charset="0"/>
              </a:rPr>
              <a:t>&lt;/dependency&gt;</a:t>
            </a:r>
          </a:p>
        </p:txBody>
      </p:sp>
      <p:sp>
        <p:nvSpPr>
          <p:cNvPr id="5" name="Rectangle 4">
            <a:extLst>
              <a:ext uri="{FF2B5EF4-FFF2-40B4-BE49-F238E27FC236}">
                <a16:creationId xmlns:a16="http://schemas.microsoft.com/office/drawing/2014/main" id="{377D94DA-EBEA-4CE3-8B65-8D5823894559}"/>
              </a:ext>
            </a:extLst>
          </p:cNvPr>
          <p:cNvSpPr/>
          <p:nvPr/>
        </p:nvSpPr>
        <p:spPr>
          <a:xfrm>
            <a:off x="706463" y="4440773"/>
            <a:ext cx="7589398" cy="2031325"/>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application.properties</a:t>
            </a:r>
            <a:endParaRPr lang="en-US" b="1" dirty="0">
              <a:solidFill>
                <a:srgbClr val="0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H2 DB</a:t>
            </a:r>
          </a:p>
          <a:p>
            <a:r>
              <a:rPr lang="en-US" dirty="0">
                <a:latin typeface="Times New Roman" panose="02020603050405020304" pitchFamily="18" charset="0"/>
                <a:cs typeface="Times New Roman" panose="02020603050405020304" pitchFamily="18" charset="0"/>
              </a:rPr>
              <a:t>spring.datasource.url=jdbc:h2:file:C:/temp/test</a:t>
            </a:r>
          </a:p>
          <a:p>
            <a:r>
              <a:rPr lang="en-US" dirty="0" err="1">
                <a:latin typeface="Times New Roman" panose="02020603050405020304" pitchFamily="18" charset="0"/>
                <a:cs typeface="Times New Roman" panose="02020603050405020304" pitchFamily="18" charset="0"/>
              </a:rPr>
              <a:t>spring.datasource.username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sa</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spring.datasource.password</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spring.datasource.driverClassName</a:t>
            </a:r>
            <a:r>
              <a:rPr lang="en-US" dirty="0">
                <a:latin typeface="Times New Roman" panose="02020603050405020304" pitchFamily="18" charset="0"/>
                <a:cs typeface="Times New Roman" panose="02020603050405020304" pitchFamily="18" charset="0"/>
              </a:rPr>
              <a:t>=org.h2.Driver</a:t>
            </a:r>
          </a:p>
          <a:p>
            <a:r>
              <a:rPr lang="en-US" dirty="0" err="1">
                <a:latin typeface="Times New Roman" panose="02020603050405020304" pitchFamily="18" charset="0"/>
                <a:cs typeface="Times New Roman" panose="02020603050405020304" pitchFamily="18" charset="0"/>
              </a:rPr>
              <a:t>spring.jpa.database</a:t>
            </a:r>
            <a:r>
              <a:rPr lang="en-US" dirty="0">
                <a:latin typeface="Times New Roman" panose="02020603050405020304" pitchFamily="18" charset="0"/>
                <a:cs typeface="Times New Roman" panose="02020603050405020304" pitchFamily="18" charset="0"/>
              </a:rPr>
              <a:t>-platform=org.hibernate.dialect.H2Dialect</a:t>
            </a:r>
          </a:p>
        </p:txBody>
      </p:sp>
    </p:spTree>
    <p:extLst>
      <p:ext uri="{BB962C8B-B14F-4D97-AF65-F5344CB8AC3E}">
        <p14:creationId xmlns:p14="http://schemas.microsoft.com/office/powerpoint/2010/main" val="2833213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3F15DF-985A-4CA9-9D73-96B1A6BC7FB7}"/>
              </a:ext>
            </a:extLst>
          </p:cNvPr>
          <p:cNvSpPr/>
          <p:nvPr/>
        </p:nvSpPr>
        <p:spPr>
          <a:xfrm>
            <a:off x="848474" y="289099"/>
            <a:ext cx="2941647" cy="461665"/>
          </a:xfrm>
          <a:prstGeom prst="rect">
            <a:avLst/>
          </a:prstGeom>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Spring Boot Logging</a:t>
            </a:r>
          </a:p>
        </p:txBody>
      </p:sp>
      <p:sp>
        <p:nvSpPr>
          <p:cNvPr id="4" name="Rectangle 3">
            <a:extLst>
              <a:ext uri="{FF2B5EF4-FFF2-40B4-BE49-F238E27FC236}">
                <a16:creationId xmlns:a16="http://schemas.microsoft.com/office/drawing/2014/main" id="{E75B6EEE-E9B1-4027-8490-C287FBE10AF3}"/>
              </a:ext>
            </a:extLst>
          </p:cNvPr>
          <p:cNvSpPr/>
          <p:nvPr/>
        </p:nvSpPr>
        <p:spPr>
          <a:xfrm>
            <a:off x="848474" y="736360"/>
            <a:ext cx="10720674"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In Spring Boot, </a:t>
            </a:r>
            <a:r>
              <a:rPr lang="en-US" dirty="0" err="1">
                <a:latin typeface="Times New Roman" panose="02020603050405020304" pitchFamily="18" charset="0"/>
                <a:cs typeface="Times New Roman" panose="02020603050405020304" pitchFamily="18" charset="0"/>
              </a:rPr>
              <a:t>Logback</a:t>
            </a:r>
            <a:r>
              <a:rPr lang="en-US" dirty="0">
                <a:latin typeface="Times New Roman" panose="02020603050405020304" pitchFamily="18" charset="0"/>
                <a:cs typeface="Times New Roman" panose="02020603050405020304" pitchFamily="18" charset="0"/>
              </a:rPr>
              <a:t> is the default logging framework, just add spring-boot-starter-web, it will pull in the </a:t>
            </a:r>
            <a:r>
              <a:rPr lang="en-US" dirty="0" err="1">
                <a:latin typeface="Times New Roman" panose="02020603050405020304" pitchFamily="18" charset="0"/>
                <a:cs typeface="Times New Roman" panose="02020603050405020304" pitchFamily="18" charset="0"/>
              </a:rPr>
              <a:t>logback</a:t>
            </a:r>
            <a:r>
              <a:rPr lang="en-US" dirty="0">
                <a:latin typeface="Times New Roman" panose="02020603050405020304" pitchFamily="18" charset="0"/>
                <a:cs typeface="Times New Roman" panose="02020603050405020304" pitchFamily="18" charset="0"/>
              </a:rPr>
              <a:t> dependencies.</a:t>
            </a:r>
          </a:p>
        </p:txBody>
      </p:sp>
      <p:sp>
        <p:nvSpPr>
          <p:cNvPr id="5" name="Rectangle 4">
            <a:extLst>
              <a:ext uri="{FF2B5EF4-FFF2-40B4-BE49-F238E27FC236}">
                <a16:creationId xmlns:a16="http://schemas.microsoft.com/office/drawing/2014/main" id="{B03DDCFB-ABF0-419D-B118-0F4BECA16370}"/>
              </a:ext>
            </a:extLst>
          </p:cNvPr>
          <p:cNvSpPr/>
          <p:nvPr/>
        </p:nvSpPr>
        <p:spPr>
          <a:xfrm>
            <a:off x="848474" y="1506433"/>
            <a:ext cx="8759352" cy="313932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application.properties</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logging level</a:t>
            </a:r>
          </a:p>
          <a:p>
            <a:r>
              <a:rPr lang="en-US" dirty="0" err="1">
                <a:latin typeface="Times New Roman" panose="02020603050405020304" pitchFamily="18" charset="0"/>
                <a:cs typeface="Times New Roman" panose="02020603050405020304" pitchFamily="18" charset="0"/>
              </a:rPr>
              <a:t>logging.level.org.springframework</a:t>
            </a:r>
            <a:r>
              <a:rPr lang="en-US" dirty="0">
                <a:latin typeface="Times New Roman" panose="02020603050405020304" pitchFamily="18" charset="0"/>
                <a:cs typeface="Times New Roman" panose="02020603050405020304" pitchFamily="18" charset="0"/>
              </a:rPr>
              <a:t>=ERROR</a:t>
            </a:r>
          </a:p>
          <a:p>
            <a:r>
              <a:rPr lang="en-US" dirty="0" err="1">
                <a:latin typeface="Times New Roman" panose="02020603050405020304" pitchFamily="18" charset="0"/>
                <a:cs typeface="Times New Roman" panose="02020603050405020304" pitchFamily="18" charset="0"/>
              </a:rPr>
              <a:t>logging.level.com.hcl</a:t>
            </a:r>
            <a:r>
              <a:rPr lang="en-US" dirty="0">
                <a:latin typeface="Times New Roman" panose="02020603050405020304" pitchFamily="18" charset="0"/>
                <a:cs typeface="Times New Roman" panose="02020603050405020304" pitchFamily="18" charset="0"/>
              </a:rPr>
              <a:t>=DEBUG</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output to a file    (</a:t>
            </a:r>
            <a:r>
              <a:rPr lang="en-US" dirty="0">
                <a:latin typeface="Times New Roman" panose="02020603050405020304" pitchFamily="18" charset="0"/>
                <a:cs typeface="Times New Roman" panose="02020603050405020304" pitchFamily="18" charset="0"/>
              </a:rPr>
              <a:t>Log files will rotate when they reach </a:t>
            </a:r>
            <a:r>
              <a:rPr lang="en-US" b="1" dirty="0">
                <a:latin typeface="Times New Roman" panose="02020603050405020304" pitchFamily="18" charset="0"/>
                <a:cs typeface="Times New Roman" panose="02020603050405020304" pitchFamily="18" charset="0"/>
              </a:rPr>
              <a:t>10 Mb</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logging.file=app.log</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logging.pattern.file</a:t>
            </a:r>
            <a:r>
              <a:rPr lang="en-US" dirty="0">
                <a:latin typeface="Times New Roman" panose="02020603050405020304" pitchFamily="18" charset="0"/>
                <a:cs typeface="Times New Roman" panose="02020603050405020304" pitchFamily="18" charset="0"/>
              </a:rPr>
              <a:t>=%d %p %c{1.} [%t] %</a:t>
            </a:r>
            <a:r>
              <a:rPr lang="en-US" dirty="0" err="1">
                <a:latin typeface="Times New Roman" panose="02020603050405020304" pitchFamily="18" charset="0"/>
                <a:cs typeface="Times New Roman" panose="02020603050405020304" pitchFamily="18" charset="0"/>
              </a:rPr>
              <a:t>m%n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logging.pattern.console</a:t>
            </a:r>
            <a:r>
              <a:rPr lang="en-US" dirty="0">
                <a:latin typeface="Times New Roman" panose="02020603050405020304" pitchFamily="18" charset="0"/>
                <a:cs typeface="Times New Roman" panose="02020603050405020304" pitchFamily="18" charset="0"/>
              </a:rPr>
              <a:t>=%d{</a:t>
            </a:r>
            <a:r>
              <a:rPr lang="en-US" dirty="0" err="1">
                <a:latin typeface="Times New Roman" panose="02020603050405020304" pitchFamily="18" charset="0"/>
                <a:cs typeface="Times New Roman" panose="02020603050405020304" pitchFamily="18" charset="0"/>
              </a:rPr>
              <a:t>HH:mm:ss.SSS</a:t>
            </a:r>
            <a:r>
              <a:rPr lang="en-US" dirty="0">
                <a:latin typeface="Times New Roman" panose="02020603050405020304" pitchFamily="18" charset="0"/>
                <a:cs typeface="Times New Roman" panose="02020603050405020304" pitchFamily="18" charset="0"/>
              </a:rPr>
              <a:t>} [%t] %-5level %logger{36} - %</a:t>
            </a:r>
            <a:r>
              <a:rPr lang="en-US" dirty="0" err="1">
                <a:latin typeface="Times New Roman" panose="02020603050405020304" pitchFamily="18" charset="0"/>
                <a:cs typeface="Times New Roman" panose="02020603050405020304" pitchFamily="18" charset="0"/>
              </a:rPr>
              <a:t>msg%n</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4848570-9477-48F7-A10F-DDABB719DD2F}"/>
              </a:ext>
            </a:extLst>
          </p:cNvPr>
          <p:cNvSpPr/>
          <p:nvPr/>
        </p:nvSpPr>
        <p:spPr>
          <a:xfrm>
            <a:off x="785837" y="4645754"/>
            <a:ext cx="6402715" cy="369332"/>
          </a:xfrm>
          <a:prstGeom prst="rect">
            <a:avLst/>
          </a:prstGeom>
        </p:spPr>
        <p:txBody>
          <a:bodyPr wrap="none">
            <a:spAutoFit/>
          </a:bodyPr>
          <a:lstStyle/>
          <a:p>
            <a:r>
              <a:rPr lang="en-US" b="1" dirty="0">
                <a:solidFill>
                  <a:srgbClr val="212529"/>
                </a:solidFill>
                <a:latin typeface="Times New Roman" panose="02020603050405020304" pitchFamily="18" charset="0"/>
                <a:cs typeface="Times New Roman" panose="02020603050405020304" pitchFamily="18" charset="0"/>
              </a:rPr>
              <a:t>For production, we need more logging features like file rolling: </a:t>
            </a:r>
            <a:endParaRPr lang="en-US"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5549B2B-1A23-41E2-8BE9-89876B40E454}"/>
              </a:ext>
            </a:extLst>
          </p:cNvPr>
          <p:cNvSpPr/>
          <p:nvPr/>
        </p:nvSpPr>
        <p:spPr>
          <a:xfrm>
            <a:off x="848473" y="5015086"/>
            <a:ext cx="2941648" cy="369332"/>
          </a:xfrm>
          <a:prstGeom prst="rect">
            <a:avLst/>
          </a:prstGeom>
        </p:spPr>
        <p:txBody>
          <a:bodyPr wrap="square">
            <a:spAutoFit/>
          </a:bodyPr>
          <a:lstStyle/>
          <a:p>
            <a:r>
              <a:rPr lang="en-US" dirty="0">
                <a:solidFill>
                  <a:srgbClr val="212529"/>
                </a:solidFill>
                <a:latin typeface="-apple-system"/>
              </a:rPr>
              <a:t>logback.xml</a:t>
            </a:r>
            <a:endParaRPr lang="en-US" dirty="0"/>
          </a:p>
        </p:txBody>
      </p:sp>
      <p:sp>
        <p:nvSpPr>
          <p:cNvPr id="9" name="Rectangle 8">
            <a:extLst>
              <a:ext uri="{FF2B5EF4-FFF2-40B4-BE49-F238E27FC236}">
                <a16:creationId xmlns:a16="http://schemas.microsoft.com/office/drawing/2014/main" id="{47248BA6-BB6F-4DC1-AD96-6E60F05E4822}"/>
              </a:ext>
            </a:extLst>
          </p:cNvPr>
          <p:cNvSpPr/>
          <p:nvPr/>
        </p:nvSpPr>
        <p:spPr>
          <a:xfrm>
            <a:off x="848473" y="5153585"/>
            <a:ext cx="9594239" cy="1200329"/>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//TestController.java</a:t>
            </a:r>
          </a:p>
          <a:p>
            <a:r>
              <a:rPr lang="en-US" dirty="0">
                <a:latin typeface="Times New Roman" panose="02020603050405020304" pitchFamily="18" charset="0"/>
                <a:cs typeface="Times New Roman" panose="02020603050405020304" pitchFamily="18" charset="0"/>
              </a:rPr>
              <a:t>private static final Logger </a:t>
            </a:r>
            <a:r>
              <a:rPr lang="en-US" dirty="0" err="1">
                <a:latin typeface="Times New Roman" panose="02020603050405020304" pitchFamily="18" charset="0"/>
                <a:cs typeface="Times New Roman" panose="02020603050405020304" pitchFamily="18" charset="0"/>
              </a:rPr>
              <a:t>logger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LoggerFactory.getLogger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TestController.class</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logger.debug</a:t>
            </a:r>
            <a:r>
              <a:rPr lang="en-US" dirty="0">
                <a:latin typeface="Times New Roman" panose="02020603050405020304" pitchFamily="18" charset="0"/>
                <a:cs typeface="Times New Roman" panose="02020603050405020304" pitchFamily="18" charset="0"/>
              </a:rPr>
              <a:t>("Hello from </a:t>
            </a:r>
            <a:r>
              <a:rPr lang="en-US" dirty="0" err="1">
                <a:latin typeface="Times New Roman" panose="02020603050405020304" pitchFamily="18" charset="0"/>
                <a:cs typeface="Times New Roman" panose="02020603050405020304" pitchFamily="18" charset="0"/>
              </a:rPr>
              <a:t>Logback</a:t>
            </a:r>
            <a:r>
              <a:rPr lang="en-US" dirty="0">
                <a:latin typeface="Times New Roman" panose="02020603050405020304" pitchFamily="18" charset="0"/>
                <a:cs typeface="Times New Roman" panose="02020603050405020304" pitchFamily="18" charset="0"/>
              </a:rPr>
              <a:t>");</a:t>
            </a:r>
          </a:p>
        </p:txBody>
      </p:sp>
      <p:graphicFrame>
        <p:nvGraphicFramePr>
          <p:cNvPr id="10" name="Object 9">
            <a:extLst>
              <a:ext uri="{FF2B5EF4-FFF2-40B4-BE49-F238E27FC236}">
                <a16:creationId xmlns:a16="http://schemas.microsoft.com/office/drawing/2014/main" id="{69A534B7-8220-432A-9315-465CB5A5CDB9}"/>
              </a:ext>
            </a:extLst>
          </p:cNvPr>
          <p:cNvGraphicFramePr>
            <a:graphicFrameLocks noChangeAspect="1"/>
          </p:cNvGraphicFramePr>
          <p:nvPr>
            <p:extLst>
              <p:ext uri="{D42A27DB-BD31-4B8C-83A1-F6EECF244321}">
                <p14:modId xmlns:p14="http://schemas.microsoft.com/office/powerpoint/2010/main" val="1199030962"/>
              </p:ext>
            </p:extLst>
          </p:nvPr>
        </p:nvGraphicFramePr>
        <p:xfrm>
          <a:off x="2319297" y="5015086"/>
          <a:ext cx="658813" cy="438150"/>
        </p:xfrm>
        <a:graphic>
          <a:graphicData uri="http://schemas.openxmlformats.org/presentationml/2006/ole">
            <mc:AlternateContent xmlns:mc="http://schemas.openxmlformats.org/markup-compatibility/2006">
              <mc:Choice xmlns:v="urn:schemas-microsoft-com:vml" Requires="v">
                <p:oleObj spid="_x0000_s4122" name="Packager Shell Object" showAsIcon="1" r:id="rId3" imgW="659520" imgH="437760" progId="Package">
                  <p:embed/>
                </p:oleObj>
              </mc:Choice>
              <mc:Fallback>
                <p:oleObj name="Packager Shell Object" showAsIcon="1" r:id="rId3" imgW="659520" imgH="437760" progId="Package">
                  <p:embed/>
                  <p:pic>
                    <p:nvPicPr>
                      <p:cNvPr id="0" name=""/>
                      <p:cNvPicPr/>
                      <p:nvPr/>
                    </p:nvPicPr>
                    <p:blipFill>
                      <a:blip r:embed="rId4"/>
                      <a:stretch>
                        <a:fillRect/>
                      </a:stretch>
                    </p:blipFill>
                    <p:spPr>
                      <a:xfrm>
                        <a:off x="2319297" y="5015086"/>
                        <a:ext cx="658813" cy="438150"/>
                      </a:xfrm>
                      <a:prstGeom prst="rect">
                        <a:avLst/>
                      </a:prstGeom>
                    </p:spPr>
                  </p:pic>
                </p:oleObj>
              </mc:Fallback>
            </mc:AlternateContent>
          </a:graphicData>
        </a:graphic>
      </p:graphicFrame>
    </p:spTree>
    <p:extLst>
      <p:ext uri="{BB962C8B-B14F-4D97-AF65-F5344CB8AC3E}">
        <p14:creationId xmlns:p14="http://schemas.microsoft.com/office/powerpoint/2010/main" val="1205033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A0C4D-3B74-4362-855C-E8670F7AA2C0}"/>
              </a:ext>
            </a:extLst>
          </p:cNvPr>
          <p:cNvSpPr/>
          <p:nvPr/>
        </p:nvSpPr>
        <p:spPr>
          <a:xfrm>
            <a:off x="586493" y="315604"/>
            <a:ext cx="5373587" cy="461665"/>
          </a:xfrm>
          <a:prstGeom prst="rect">
            <a:avLst/>
          </a:prstGeom>
        </p:spPr>
        <p:txBody>
          <a:bodyPr wrap="none">
            <a:spAutoFit/>
          </a:bodyPr>
          <a:lstStyle/>
          <a:p>
            <a:pPr algn="just" fontAlgn="base"/>
            <a:r>
              <a:rPr lang="en-US" sz="2400" b="1" dirty="0">
                <a:solidFill>
                  <a:schemeClr val="accent1"/>
                </a:solidFill>
                <a:latin typeface="Times New Roman" panose="02020603050405020304" pitchFamily="18" charset="0"/>
                <a:cs typeface="Times New Roman" panose="02020603050405020304" pitchFamily="18" charset="0"/>
              </a:rPr>
              <a:t>Default Logging Format in Spring Boot</a:t>
            </a:r>
            <a:endParaRPr lang="en-US" sz="2400" b="0" i="0" dirty="0">
              <a:solidFill>
                <a:schemeClr val="accent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6E996E1-492E-4BBC-AD3F-FA2C3AFA1E70}"/>
              </a:ext>
            </a:extLst>
          </p:cNvPr>
          <p:cNvSpPr/>
          <p:nvPr/>
        </p:nvSpPr>
        <p:spPr>
          <a:xfrm>
            <a:off x="586492" y="1248443"/>
            <a:ext cx="11605508" cy="2308324"/>
          </a:xfrm>
          <a:prstGeom prst="rect">
            <a:avLst/>
          </a:prstGeom>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Date and Time: </a:t>
            </a:r>
            <a:r>
              <a:rPr lang="en-US" dirty="0">
                <a:latin typeface="Times New Roman" panose="02020603050405020304" pitchFamily="18" charset="0"/>
                <a:cs typeface="Times New Roman" panose="02020603050405020304" pitchFamily="18" charset="0"/>
              </a:rPr>
              <a:t>Millisecond precision and easily sort able.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Log Level: </a:t>
            </a:r>
            <a:r>
              <a:rPr lang="en-US" dirty="0">
                <a:latin typeface="Times New Roman" panose="02020603050405020304" pitchFamily="18" charset="0"/>
                <a:cs typeface="Times New Roman" panose="02020603050405020304" pitchFamily="18" charset="0"/>
              </a:rPr>
              <a:t>ERROR, WARN, INFO, DEBUG or TRACE.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Process ID</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Separator to distinguish the start of actual log messages.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Thread name:</a:t>
            </a:r>
            <a:r>
              <a:rPr lang="en-US" dirty="0">
                <a:latin typeface="Times New Roman" panose="02020603050405020304" pitchFamily="18" charset="0"/>
                <a:cs typeface="Times New Roman" panose="02020603050405020304" pitchFamily="18" charset="0"/>
              </a:rPr>
              <a:t> Enclosed in square brackets (may be truncated for console output).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Logger name:</a:t>
            </a:r>
            <a:r>
              <a:rPr lang="en-US" dirty="0">
                <a:latin typeface="Times New Roman" panose="02020603050405020304" pitchFamily="18" charset="0"/>
                <a:cs typeface="Times New Roman" panose="02020603050405020304" pitchFamily="18" charset="0"/>
              </a:rPr>
              <a:t> This is usually the source class name (often abbreviated).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2019-12-05 22:09:54.946  INFO 8344 --- [nio-8761-exec-2] </a:t>
            </a:r>
            <a:r>
              <a:rPr lang="en-US" sz="1600" dirty="0" err="1">
                <a:latin typeface="Times New Roman" panose="02020603050405020304" pitchFamily="18" charset="0"/>
                <a:cs typeface="Times New Roman" panose="02020603050405020304" pitchFamily="18" charset="0"/>
              </a:rPr>
              <a:t>c.h.s.s.controller.EmployeeController</a:t>
            </a:r>
            <a:r>
              <a:rPr lang="en-US" sz="1600" dirty="0">
                <a:latin typeface="Times New Roman" panose="02020603050405020304" pitchFamily="18" charset="0"/>
                <a:cs typeface="Times New Roman" panose="02020603050405020304" pitchFamily="18" charset="0"/>
              </a:rPr>
              <a:t>    : Entry: </a:t>
            </a:r>
            <a:r>
              <a:rPr lang="en-US" sz="1600" dirty="0" err="1">
                <a:latin typeface="Times New Roman" panose="02020603050405020304" pitchFamily="18" charset="0"/>
                <a:cs typeface="Times New Roman" panose="02020603050405020304" pitchFamily="18" charset="0"/>
              </a:rPr>
              <a:t>getAllEmployees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28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0A51387-B085-4EF3-90A5-03881C26227E}"/>
              </a:ext>
            </a:extLst>
          </p:cNvPr>
          <p:cNvGraphicFramePr>
            <a:graphicFrameLocks noGrp="1"/>
          </p:cNvGraphicFramePr>
          <p:nvPr>
            <p:extLst>
              <p:ext uri="{D42A27DB-BD31-4B8C-83A1-F6EECF244321}">
                <p14:modId xmlns:p14="http://schemas.microsoft.com/office/powerpoint/2010/main" val="4195500946"/>
              </p:ext>
            </p:extLst>
          </p:nvPr>
        </p:nvGraphicFramePr>
        <p:xfrm>
          <a:off x="622854" y="1086260"/>
          <a:ext cx="9727094" cy="5771740"/>
        </p:xfrm>
        <a:graphic>
          <a:graphicData uri="http://schemas.openxmlformats.org/drawingml/2006/table">
            <a:tbl>
              <a:tblPr/>
              <a:tblGrid>
                <a:gridCol w="1578186">
                  <a:extLst>
                    <a:ext uri="{9D8B030D-6E8A-4147-A177-3AD203B41FA5}">
                      <a16:colId xmlns:a16="http://schemas.microsoft.com/office/drawing/2014/main" val="1149361021"/>
                    </a:ext>
                  </a:extLst>
                </a:gridCol>
                <a:gridCol w="8148908">
                  <a:extLst>
                    <a:ext uri="{9D8B030D-6E8A-4147-A177-3AD203B41FA5}">
                      <a16:colId xmlns:a16="http://schemas.microsoft.com/office/drawing/2014/main" val="626035340"/>
                    </a:ext>
                  </a:extLst>
                </a:gridCol>
              </a:tblGrid>
              <a:tr h="309153">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Id</a:t>
                      </a:r>
                    </a:p>
                  </a:txBody>
                  <a:tcPr marL="21079" marR="21079" marT="21079" marB="21079">
                    <a:lnL w="9525" cap="flat" cmpd="sng" algn="ctr">
                      <a:solidFill>
                        <a:srgbClr val="C019A3"/>
                      </a:solidFill>
                      <a:prstDash val="solid"/>
                      <a:round/>
                      <a:headEnd type="none" w="med" len="med"/>
                      <a:tailEnd type="none" w="med" len="med"/>
                    </a:lnL>
                    <a:lnR w="9525" cap="flat" cmpd="sng" algn="ctr">
                      <a:solidFill>
                        <a:srgbClr val="C019A3"/>
                      </a:solidFill>
                      <a:prstDash val="solid"/>
                      <a:round/>
                      <a:headEnd type="none" w="med" len="med"/>
                      <a:tailEnd type="none" w="med" len="med"/>
                    </a:lnR>
                    <a:lnT w="9525" cap="flat" cmpd="sng" algn="ctr">
                      <a:solidFill>
                        <a:srgbClr val="C019A3"/>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Description</a:t>
                      </a:r>
                    </a:p>
                  </a:txBody>
                  <a:tcPr marL="21079" marR="21079" marT="21079" marB="21079">
                    <a:lnL w="9525" cap="flat" cmpd="sng" algn="ctr">
                      <a:solidFill>
                        <a:srgbClr val="C019A3"/>
                      </a:solidFill>
                      <a:prstDash val="solid"/>
                      <a:round/>
                      <a:headEnd type="none" w="med" len="med"/>
                      <a:tailEnd type="none" w="med" len="med"/>
                    </a:lnL>
                    <a:lnR w="9525" cap="flat" cmpd="sng" algn="ctr">
                      <a:solidFill>
                        <a:srgbClr val="C019A3"/>
                      </a:solidFill>
                      <a:prstDash val="solid"/>
                      <a:round/>
                      <a:headEnd type="none" w="med" len="med"/>
                      <a:tailEnd type="none" w="med" len="med"/>
                    </a:lnR>
                    <a:lnT w="9525" cap="flat" cmpd="sng" algn="ctr">
                      <a:solidFill>
                        <a:srgbClr val="C019A3"/>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034188280"/>
                  </a:ext>
                </a:extLst>
              </a:tr>
              <a:tr h="563397">
                <a:tc>
                  <a:txBody>
                    <a:bodyPr/>
                    <a:lstStyle/>
                    <a:p>
                      <a:pPr algn="l" fontAlgn="t"/>
                      <a:r>
                        <a:rPr lang="en-US" sz="1800" dirty="0">
                          <a:solidFill>
                            <a:srgbClr val="000000"/>
                          </a:solidFill>
                          <a:effectLst/>
                          <a:latin typeface="Times New Roman" panose="02020603050405020304" pitchFamily="18" charset="0"/>
                          <a:cs typeface="Times New Roman" panose="02020603050405020304" pitchFamily="18" charset="0"/>
                        </a:rPr>
                        <a:t>actuator</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dirty="0">
                          <a:solidFill>
                            <a:srgbClr val="000000"/>
                          </a:solidFill>
                          <a:effectLst/>
                          <a:latin typeface="Times New Roman" panose="02020603050405020304" pitchFamily="18" charset="0"/>
                          <a:cs typeface="Times New Roman" panose="02020603050405020304" pitchFamily="18" charset="0"/>
                        </a:rPr>
                        <a:t>It provides a hypermedia-based "discovery page" for the other endpoints. It requires Spring HATEOAS to be on the </a:t>
                      </a:r>
                      <a:r>
                        <a:rPr lang="en-US" sz="1800" dirty="0" err="1">
                          <a:solidFill>
                            <a:srgbClr val="000000"/>
                          </a:solidFill>
                          <a:effectLst/>
                          <a:latin typeface="Times New Roman" panose="02020603050405020304" pitchFamily="18" charset="0"/>
                          <a:cs typeface="Times New Roman" panose="02020603050405020304" pitchFamily="18" charset="0"/>
                        </a:rPr>
                        <a:t>classpath</a:t>
                      </a:r>
                      <a:r>
                        <a:rPr lang="en-US" sz="1800" dirty="0">
                          <a:solidFill>
                            <a:srgbClr val="000000"/>
                          </a:solidFill>
                          <a:effectLst/>
                          <a:latin typeface="Times New Roman" panose="02020603050405020304" pitchFamily="18" charset="0"/>
                          <a:cs typeface="Times New Roman" panose="02020603050405020304" pitchFamily="18" charset="0"/>
                        </a:rPr>
                        <a:t>.</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884754825"/>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auditevents</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dirty="0">
                          <a:solidFill>
                            <a:srgbClr val="000000"/>
                          </a:solidFill>
                          <a:effectLst/>
                          <a:latin typeface="Times New Roman" panose="02020603050405020304" pitchFamily="18" charset="0"/>
                          <a:cs typeface="Times New Roman" panose="02020603050405020304" pitchFamily="18" charset="0"/>
                        </a:rPr>
                        <a:t>It exposes audit events information for the current application.</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869975064"/>
                  </a:ext>
                </a:extLst>
              </a:tr>
              <a:tr h="563397">
                <a:tc>
                  <a:txBody>
                    <a:bodyPr/>
                    <a:lstStyle/>
                    <a:p>
                      <a:pPr algn="l" fontAlgn="t"/>
                      <a:r>
                        <a:rPr lang="en-US" sz="1800" dirty="0" err="1">
                          <a:solidFill>
                            <a:srgbClr val="000000"/>
                          </a:solidFill>
                          <a:effectLst/>
                          <a:latin typeface="Times New Roman" panose="02020603050405020304" pitchFamily="18" charset="0"/>
                          <a:cs typeface="Times New Roman" panose="02020603050405020304" pitchFamily="18" charset="0"/>
                        </a:rPr>
                        <a:t>autoconfig</a:t>
                      </a:r>
                      <a:endParaRPr lang="en-US" sz="1800" dirty="0">
                        <a:solidFill>
                          <a:srgbClr val="000000"/>
                        </a:solidFill>
                        <a:effectLst/>
                        <a:latin typeface="Times New Roman" panose="02020603050405020304" pitchFamily="18" charset="0"/>
                        <a:cs typeface="Times New Roman" panose="02020603050405020304" pitchFamily="18" charset="0"/>
                      </a:endParaRP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dirty="0">
                          <a:solidFill>
                            <a:srgbClr val="000000"/>
                          </a:solidFill>
                          <a:effectLst/>
                          <a:latin typeface="Times New Roman" panose="02020603050405020304" pitchFamily="18" charset="0"/>
                          <a:cs typeface="Times New Roman" panose="02020603050405020304" pitchFamily="18" charset="0"/>
                        </a:rPr>
                        <a:t>It is used to display an auto-configuration report showing all auto-configuration candidates and the reason why they 'were' or 'were not' applied.</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449133981"/>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beans</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It is used to display a complete list of all the Spring beans in your application.</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907856346"/>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configprops</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It is used to display a collated list of all @ConfigurationProperties.</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972914804"/>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dump</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It is used to perform a thread dump.</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656481395"/>
                  </a:ext>
                </a:extLst>
              </a:tr>
              <a:tr h="336329">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env</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dirty="0">
                          <a:solidFill>
                            <a:srgbClr val="000000"/>
                          </a:solidFill>
                          <a:effectLst/>
                          <a:latin typeface="Times New Roman" panose="02020603050405020304" pitchFamily="18" charset="0"/>
                          <a:cs typeface="Times New Roman" panose="02020603050405020304" pitchFamily="18" charset="0"/>
                        </a:rPr>
                        <a:t>It is used to expose properties from Spring's </a:t>
                      </a:r>
                      <a:r>
                        <a:rPr lang="en-US" sz="1800" dirty="0" err="1">
                          <a:solidFill>
                            <a:srgbClr val="000000"/>
                          </a:solidFill>
                          <a:effectLst/>
                          <a:latin typeface="Times New Roman" panose="02020603050405020304" pitchFamily="18" charset="0"/>
                          <a:cs typeface="Times New Roman" panose="02020603050405020304" pitchFamily="18" charset="0"/>
                        </a:rPr>
                        <a:t>ConfigurableEnvironment</a:t>
                      </a:r>
                      <a:r>
                        <a:rPr lang="en-US" sz="1800" dirty="0">
                          <a:solidFill>
                            <a:srgbClr val="000000"/>
                          </a:solidFill>
                          <a:effectLst/>
                          <a:latin typeface="Times New Roman" panose="02020603050405020304" pitchFamily="18" charset="0"/>
                          <a:cs typeface="Times New Roman" panose="02020603050405020304" pitchFamily="18" charset="0"/>
                        </a:rPr>
                        <a:t>.</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3109980234"/>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flyway</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dirty="0">
                          <a:solidFill>
                            <a:srgbClr val="000000"/>
                          </a:solidFill>
                          <a:effectLst/>
                          <a:latin typeface="Times New Roman" panose="02020603050405020304" pitchFamily="18" charset="0"/>
                          <a:cs typeface="Times New Roman" panose="02020603050405020304" pitchFamily="18" charset="0"/>
                        </a:rPr>
                        <a:t>It is used to show any Flyway database migrations that have been applied.</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504532613"/>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health</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It is used to show application health information.</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81723881"/>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info</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dirty="0">
                          <a:solidFill>
                            <a:srgbClr val="000000"/>
                          </a:solidFill>
                          <a:effectLst/>
                          <a:latin typeface="Times New Roman" panose="02020603050405020304" pitchFamily="18" charset="0"/>
                          <a:cs typeface="Times New Roman" panose="02020603050405020304" pitchFamily="18" charset="0"/>
                        </a:rPr>
                        <a:t>It is used to display arbitrary application info.</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3242455188"/>
                  </a:ext>
                </a:extLst>
              </a:tr>
              <a:tr h="336329">
                <a:tc>
                  <a:txBody>
                    <a:bodyPr/>
                    <a:lstStyle/>
                    <a:p>
                      <a:pPr algn="l" fontAlgn="t"/>
                      <a:r>
                        <a:rPr lang="en-US" sz="1800" dirty="0">
                          <a:solidFill>
                            <a:srgbClr val="000000"/>
                          </a:solidFill>
                          <a:effectLst/>
                          <a:latin typeface="Times New Roman" panose="02020603050405020304" pitchFamily="18" charset="0"/>
                          <a:cs typeface="Times New Roman" panose="02020603050405020304" pitchFamily="18" charset="0"/>
                        </a:rPr>
                        <a:t>loggers</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It is used to show and modify the configuration of loggers in the application.</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3996042189"/>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liquibase</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It is used to show any Liquibase database migrations that have been applied.</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3502613350"/>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Metrics</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It is used to show metrics information for the current application.</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4029823073"/>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mappings</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It is used to display a collated list of all @RequestMapping paths.</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3628457974"/>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shutdown</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It is used to allow the application to be gracefully shutdown.</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410693561"/>
                  </a:ext>
                </a:extLst>
              </a:tr>
              <a:tr h="295426">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trace</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l" fontAlgn="t"/>
                      <a:r>
                        <a:rPr lang="en-US" sz="1800" dirty="0">
                          <a:solidFill>
                            <a:srgbClr val="000000"/>
                          </a:solidFill>
                          <a:effectLst/>
                          <a:latin typeface="Times New Roman" panose="02020603050405020304" pitchFamily="18" charset="0"/>
                          <a:cs typeface="Times New Roman" panose="02020603050405020304" pitchFamily="18" charset="0"/>
                        </a:rPr>
                        <a:t>It is used to display trace information.</a:t>
                      </a:r>
                    </a:p>
                  </a:txBody>
                  <a:tcPr marL="14053" marR="14053" marT="14053" marB="140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64872187"/>
                  </a:ext>
                </a:extLst>
              </a:tr>
            </a:tbl>
          </a:graphicData>
        </a:graphic>
      </p:graphicFrame>
      <p:sp>
        <p:nvSpPr>
          <p:cNvPr id="3" name="Rectangle 2">
            <a:extLst>
              <a:ext uri="{FF2B5EF4-FFF2-40B4-BE49-F238E27FC236}">
                <a16:creationId xmlns:a16="http://schemas.microsoft.com/office/drawing/2014/main" id="{4D9F012F-4A97-45F8-B8BF-597372460F9A}"/>
              </a:ext>
            </a:extLst>
          </p:cNvPr>
          <p:cNvSpPr/>
          <p:nvPr/>
        </p:nvSpPr>
        <p:spPr>
          <a:xfrm>
            <a:off x="511399" y="82828"/>
            <a:ext cx="11256531" cy="1015663"/>
          </a:xfrm>
          <a:prstGeom prst="rect">
            <a:avLst/>
          </a:prstGeom>
        </p:spPr>
        <p:txBody>
          <a:bodyPr wrap="square">
            <a:spAutoFit/>
          </a:bodyPr>
          <a:lstStyle/>
          <a:p>
            <a:pPr algn="just" fontAlgn="base"/>
            <a:r>
              <a:rPr lang="en-US" sz="2400" b="1" dirty="0">
                <a:solidFill>
                  <a:schemeClr val="accent1"/>
                </a:solidFill>
                <a:latin typeface="Times New Roman" panose="02020603050405020304" pitchFamily="18" charset="0"/>
                <a:cs typeface="Times New Roman" panose="02020603050405020304" pitchFamily="18" charset="0"/>
              </a:rPr>
              <a:t>Spring Boot Actuator</a:t>
            </a:r>
          </a:p>
          <a:p>
            <a:pPr algn="just" fontAlgn="base"/>
            <a:r>
              <a:rPr lang="en-US" dirty="0">
                <a:solidFill>
                  <a:srgbClr val="222222"/>
                </a:solidFill>
                <a:latin typeface="Times New Roman" panose="02020603050405020304" pitchFamily="18" charset="0"/>
                <a:cs typeface="Times New Roman" panose="02020603050405020304" pitchFamily="18" charset="0"/>
              </a:rPr>
              <a:t>Spring boot actuator is a tool which provides HTTP endpoints. We can manage our production application using these HTTP endpoints.</a:t>
            </a:r>
            <a:endParaRPr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56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D6F2-F549-442C-A33F-7A1C139EC9DA}"/>
              </a:ext>
            </a:extLst>
          </p:cNvPr>
          <p:cNvSpPr>
            <a:spLocks noGrp="1"/>
          </p:cNvSpPr>
          <p:nvPr>
            <p:ph type="title"/>
          </p:nvPr>
        </p:nvSpPr>
        <p:spPr>
          <a:xfrm>
            <a:off x="667334" y="250407"/>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Definitions</a:t>
            </a:r>
          </a:p>
        </p:txBody>
      </p:sp>
      <p:sp>
        <p:nvSpPr>
          <p:cNvPr id="3" name="Rectangle 2">
            <a:extLst>
              <a:ext uri="{FF2B5EF4-FFF2-40B4-BE49-F238E27FC236}">
                <a16:creationId xmlns:a16="http://schemas.microsoft.com/office/drawing/2014/main" id="{2A10092F-BBB7-42D7-B6D1-DF4F5DD90F45}"/>
              </a:ext>
            </a:extLst>
          </p:cNvPr>
          <p:cNvSpPr/>
          <p:nvPr/>
        </p:nvSpPr>
        <p:spPr>
          <a:xfrm>
            <a:off x="667334" y="1888092"/>
            <a:ext cx="10641036" cy="646331"/>
          </a:xfrm>
          <a:prstGeom prst="rect">
            <a:avLst/>
          </a:prstGeom>
        </p:spPr>
        <p:txBody>
          <a:bodyPr wrap="square">
            <a:spAutoFit/>
          </a:bodyPr>
          <a:lstStyle/>
          <a:p>
            <a:r>
              <a:rPr lang="en-US" i="0" dirty="0">
                <a:solidFill>
                  <a:srgbClr val="333333"/>
                </a:solidFill>
                <a:effectLst/>
                <a:latin typeface="Times New Roman" panose="02020603050405020304" pitchFamily="18" charset="0"/>
                <a:cs typeface="Times New Roman" panose="02020603050405020304" pitchFamily="18" charset="0"/>
              </a:rPr>
              <a:t>It</a:t>
            </a:r>
            <a:r>
              <a:rPr lang="en-US" b="0" i="0" dirty="0">
                <a:solidFill>
                  <a:srgbClr val="333333"/>
                </a:solidFill>
                <a:effectLst/>
                <a:latin typeface="Times New Roman" panose="02020603050405020304" pitchFamily="18" charset="0"/>
                <a:cs typeface="Times New Roman" panose="02020603050405020304" pitchFamily="18" charset="0"/>
              </a:rPr>
              <a:t> is a Spring framework module which provides RAD (</a:t>
            </a:r>
            <a:r>
              <a:rPr lang="en-US" b="1" i="0" dirty="0">
                <a:solidFill>
                  <a:srgbClr val="333333"/>
                </a:solidFill>
                <a:effectLst/>
                <a:latin typeface="Times New Roman" panose="02020603050405020304" pitchFamily="18" charset="0"/>
                <a:cs typeface="Times New Roman" panose="02020603050405020304" pitchFamily="18" charset="0"/>
              </a:rPr>
              <a:t>Rapid Application Development</a:t>
            </a:r>
            <a:r>
              <a:rPr lang="en-US" b="0" i="0" dirty="0">
                <a:solidFill>
                  <a:srgbClr val="333333"/>
                </a:solidFill>
                <a:effectLst/>
                <a:latin typeface="Times New Roman" panose="02020603050405020304" pitchFamily="18" charset="0"/>
                <a:cs typeface="Times New Roman" panose="02020603050405020304" pitchFamily="18" charset="0"/>
              </a:rPr>
              <a:t>) feature to the Spring framework. It is highly dependent on the </a:t>
            </a:r>
            <a:r>
              <a:rPr lang="en-US" b="1" i="0" dirty="0">
                <a:solidFill>
                  <a:srgbClr val="333333"/>
                </a:solidFill>
                <a:effectLst/>
                <a:latin typeface="Times New Roman" panose="02020603050405020304" pitchFamily="18" charset="0"/>
                <a:cs typeface="Times New Roman" panose="02020603050405020304" pitchFamily="18" charset="0"/>
              </a:rPr>
              <a:t>starter templates</a:t>
            </a:r>
            <a:r>
              <a:rPr lang="en-US" b="0" i="0" dirty="0">
                <a:solidFill>
                  <a:srgbClr val="333333"/>
                </a:solidFill>
                <a:effectLst/>
                <a:latin typeface="Times New Roman" panose="02020603050405020304" pitchFamily="18" charset="0"/>
                <a:cs typeface="Times New Roman" panose="02020603050405020304" pitchFamily="18" charset="0"/>
              </a:rPr>
              <a:t> feature which is very powerful and works flawlessly.</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A1711EB-2E30-41F3-8BD5-BA98803C16FF}"/>
              </a:ext>
            </a:extLst>
          </p:cNvPr>
          <p:cNvSpPr/>
          <p:nvPr/>
        </p:nvSpPr>
        <p:spPr>
          <a:xfrm>
            <a:off x="667334" y="3429000"/>
            <a:ext cx="10641036" cy="1477328"/>
          </a:xfrm>
          <a:prstGeom prst="rect">
            <a:avLst/>
          </a:prstGeom>
        </p:spPr>
        <p:txBody>
          <a:bodyPr wrap="square">
            <a:spAutoFit/>
          </a:bodyPr>
          <a:lstStyle/>
          <a:p>
            <a:r>
              <a:rPr lang="en-US" dirty="0">
                <a:solidFill>
                  <a:srgbClr val="333333"/>
                </a:solidFill>
                <a:latin typeface="Times New Roman" panose="02020603050405020304" pitchFamily="18" charset="0"/>
                <a:cs typeface="Times New Roman" panose="02020603050405020304" pitchFamily="18" charset="0"/>
              </a:rPr>
              <a:t>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a:t>
            </a:r>
          </a:p>
        </p:txBody>
      </p:sp>
      <p:sp>
        <p:nvSpPr>
          <p:cNvPr id="5" name="Rectangle 4">
            <a:extLst>
              <a:ext uri="{FF2B5EF4-FFF2-40B4-BE49-F238E27FC236}">
                <a16:creationId xmlns:a16="http://schemas.microsoft.com/office/drawing/2014/main" id="{6BE92C09-095B-4428-9366-6D4D783857C2}"/>
              </a:ext>
            </a:extLst>
          </p:cNvPr>
          <p:cNvSpPr/>
          <p:nvPr/>
        </p:nvSpPr>
        <p:spPr>
          <a:xfrm>
            <a:off x="667334" y="1572831"/>
            <a:ext cx="1370888" cy="369332"/>
          </a:xfrm>
          <a:prstGeom prst="rect">
            <a:avLst/>
          </a:prstGeom>
        </p:spPr>
        <p:txBody>
          <a:bodyPr wrap="none">
            <a:spAutoFit/>
          </a:bodyPr>
          <a:lstStyle/>
          <a:p>
            <a:r>
              <a:rPr lang="en-US" b="1" i="0" dirty="0">
                <a:solidFill>
                  <a:srgbClr val="333333"/>
                </a:solidFill>
                <a:effectLst/>
                <a:latin typeface="Times New Roman" panose="02020603050405020304" pitchFamily="18" charset="0"/>
                <a:cs typeface="Times New Roman" panose="02020603050405020304" pitchFamily="18" charset="0"/>
              </a:rPr>
              <a:t>Spring Boot</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5E379E9-65D7-4D09-AD89-C7FEC318EBE9}"/>
              </a:ext>
            </a:extLst>
          </p:cNvPr>
          <p:cNvSpPr/>
          <p:nvPr/>
        </p:nvSpPr>
        <p:spPr>
          <a:xfrm>
            <a:off x="667334" y="3059668"/>
            <a:ext cx="1552669" cy="369332"/>
          </a:xfrm>
          <a:prstGeom prst="rect">
            <a:avLst/>
          </a:prstGeom>
        </p:spPr>
        <p:txBody>
          <a:bodyPr wrap="none">
            <a:spAutoFit/>
          </a:bodyPr>
          <a:lstStyle/>
          <a:p>
            <a:r>
              <a:rPr lang="en-US" b="1" i="0" dirty="0">
                <a:solidFill>
                  <a:srgbClr val="333333"/>
                </a:solidFill>
                <a:effectLst/>
                <a:latin typeface="Times New Roman" panose="02020603050405020304" pitchFamily="18" charset="0"/>
                <a:cs typeface="Times New Roman" panose="02020603050405020304" pitchFamily="18" charset="0"/>
              </a:rPr>
              <a:t>Microservices</a:t>
            </a:r>
          </a:p>
        </p:txBody>
      </p:sp>
    </p:spTree>
    <p:extLst>
      <p:ext uri="{BB962C8B-B14F-4D97-AF65-F5344CB8AC3E}">
        <p14:creationId xmlns:p14="http://schemas.microsoft.com/office/powerpoint/2010/main" val="935364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9180E-0BAD-4E63-9D0E-9B41817D7E05}"/>
              </a:ext>
            </a:extLst>
          </p:cNvPr>
          <p:cNvSpPr/>
          <p:nvPr/>
        </p:nvSpPr>
        <p:spPr>
          <a:xfrm>
            <a:off x="780547" y="368612"/>
            <a:ext cx="4401053" cy="461665"/>
          </a:xfrm>
          <a:prstGeom prst="rect">
            <a:avLst/>
          </a:prstGeom>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Spring boot exception handling</a:t>
            </a:r>
          </a:p>
        </p:txBody>
      </p:sp>
      <p:sp>
        <p:nvSpPr>
          <p:cNvPr id="3" name="Rectangle 2">
            <a:extLst>
              <a:ext uri="{FF2B5EF4-FFF2-40B4-BE49-F238E27FC236}">
                <a16:creationId xmlns:a16="http://schemas.microsoft.com/office/drawing/2014/main" id="{8F19E6F4-2C2D-4FD3-B9A8-CFEBBA0F745B}"/>
              </a:ext>
            </a:extLst>
          </p:cNvPr>
          <p:cNvSpPr/>
          <p:nvPr/>
        </p:nvSpPr>
        <p:spPr>
          <a:xfrm>
            <a:off x="780546" y="1061617"/>
            <a:ext cx="10947627" cy="147732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ControllerAdvice</a:t>
            </a:r>
            <a:endParaRPr lang="en-US" b="1"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This is an annotation, to handle the exceptions globally.</a:t>
            </a:r>
          </a:p>
          <a:p>
            <a:pPr algn="just"/>
            <a:endParaRPr lang="en-US" dirty="0">
              <a:solidFill>
                <a:srgbClr val="000000"/>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ExceptionHandler</a:t>
            </a:r>
            <a:endParaRPr lang="en-US" b="1"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This is an annotation used to handle the specific exceptions and sending the custom responses to the client.</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A2DAE0E-F133-4EC0-BF22-4A43EBE38AF7}"/>
              </a:ext>
            </a:extLst>
          </p:cNvPr>
          <p:cNvSpPr/>
          <p:nvPr/>
        </p:nvSpPr>
        <p:spPr>
          <a:xfrm>
            <a:off x="887895" y="2538945"/>
            <a:ext cx="7924800" cy="2308324"/>
          </a:xfrm>
          <a:prstGeom prst="rect">
            <a:avLst/>
          </a:prstGeom>
        </p:spPr>
        <p:txBody>
          <a:bodyPr wrap="square">
            <a:spAutoFit/>
          </a:bodyPr>
          <a:lstStyle/>
          <a:p>
            <a:r>
              <a:rPr lang="en-US" dirty="0">
                <a:solidFill>
                  <a:srgbClr val="646464"/>
                </a:solidFill>
                <a:latin typeface="Times New Roman" panose="02020603050405020304" pitchFamily="18" charset="0"/>
                <a:cs typeface="Times New Roman" panose="02020603050405020304" pitchFamily="18" charset="0"/>
              </a:rPr>
              <a:t>@</a:t>
            </a:r>
            <a:r>
              <a:rPr lang="en-US" dirty="0" err="1">
                <a:solidFill>
                  <a:srgbClr val="646464"/>
                </a:solidFill>
                <a:latin typeface="Times New Roman" panose="02020603050405020304" pitchFamily="18" charset="0"/>
                <a:cs typeface="Times New Roman" panose="02020603050405020304" pitchFamily="18" charset="0"/>
              </a:rPr>
              <a:t>ResponseStatus</a:t>
            </a:r>
            <a:r>
              <a:rPr lang="en-US" dirty="0">
                <a:solidFill>
                  <a:srgbClr val="000000"/>
                </a:solidFill>
                <a:latin typeface="Times New Roman" panose="02020603050405020304" pitchFamily="18" charset="0"/>
                <a:cs typeface="Times New Roman" panose="02020603050405020304" pitchFamily="18" charset="0"/>
              </a:rPr>
              <a:t>(value = </a:t>
            </a:r>
            <a:r>
              <a:rPr lang="en-US" dirty="0" err="1">
                <a:solidFill>
                  <a:srgbClr val="000000"/>
                </a:solidFill>
                <a:latin typeface="Times New Roman" panose="02020603050405020304" pitchFamily="18" charset="0"/>
                <a:cs typeface="Times New Roman" panose="02020603050405020304" pitchFamily="18" charset="0"/>
              </a:rPr>
              <a:t>HttpStatus.</a:t>
            </a:r>
            <a:r>
              <a:rPr lang="en-US" b="1" i="1" dirty="0" err="1">
                <a:solidFill>
                  <a:srgbClr val="0000C0"/>
                </a:solidFill>
                <a:latin typeface="Times New Roman" panose="02020603050405020304" pitchFamily="18" charset="0"/>
                <a:cs typeface="Times New Roman" panose="02020603050405020304" pitchFamily="18" charset="0"/>
              </a:rPr>
              <a:t>NOT_FOUND</a:t>
            </a:r>
            <a:r>
              <a:rPr lang="en-US" b="1" i="1" dirty="0">
                <a:solidFill>
                  <a:srgbClr val="000000"/>
                </a:solidFill>
                <a:latin typeface="Times New Roman" panose="02020603050405020304" pitchFamily="18" charset="0"/>
                <a:cs typeface="Times New Roman" panose="02020603050405020304" pitchFamily="18" charset="0"/>
              </a:rPr>
              <a:t>)</a:t>
            </a:r>
          </a:p>
          <a:p>
            <a:r>
              <a:rPr lang="en-US" b="1" dirty="0">
                <a:solidFill>
                  <a:srgbClr val="7F0055"/>
                </a:solidFill>
                <a:latin typeface="Times New Roman" panose="02020603050405020304" pitchFamily="18" charset="0"/>
                <a:cs typeface="Times New Roman" panose="02020603050405020304" pitchFamily="18" charset="0"/>
              </a:rPr>
              <a:t>public</a:t>
            </a:r>
            <a:r>
              <a:rPr lang="en-US" b="1" dirty="0">
                <a:solidFill>
                  <a:srgbClr val="000000"/>
                </a:solidFill>
                <a:latin typeface="Times New Roman" panose="02020603050405020304" pitchFamily="18" charset="0"/>
                <a:cs typeface="Times New Roman" panose="02020603050405020304" pitchFamily="18" charset="0"/>
              </a:rPr>
              <a:t> </a:t>
            </a:r>
            <a:r>
              <a:rPr lang="en-US" b="1" dirty="0">
                <a:solidFill>
                  <a:srgbClr val="7F0055"/>
                </a:solidFill>
                <a:latin typeface="Times New Roman" panose="02020603050405020304" pitchFamily="18" charset="0"/>
                <a:cs typeface="Times New Roman" panose="02020603050405020304" pitchFamily="18" charset="0"/>
              </a:rPr>
              <a:t>class</a:t>
            </a:r>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RecordNotFoundException</a:t>
            </a:r>
            <a:r>
              <a:rPr lang="en-US" b="1" dirty="0">
                <a:solidFill>
                  <a:srgbClr val="000000"/>
                </a:solidFill>
                <a:latin typeface="Times New Roman" panose="02020603050405020304" pitchFamily="18" charset="0"/>
                <a:cs typeface="Times New Roman" panose="02020603050405020304" pitchFamily="18" charset="0"/>
              </a:rPr>
              <a:t> </a:t>
            </a:r>
            <a:r>
              <a:rPr lang="en-US" b="1" dirty="0">
                <a:solidFill>
                  <a:srgbClr val="7F0055"/>
                </a:solidFill>
                <a:latin typeface="Times New Roman" panose="02020603050405020304" pitchFamily="18" charset="0"/>
                <a:cs typeface="Times New Roman" panose="02020603050405020304" pitchFamily="18" charset="0"/>
              </a:rPr>
              <a:t>extends</a:t>
            </a:r>
            <a:r>
              <a:rPr lang="en-US" b="1" dirty="0">
                <a:solidFill>
                  <a:srgbClr val="000000"/>
                </a:solidFill>
                <a:latin typeface="Times New Roman" panose="02020603050405020304" pitchFamily="18" charset="0"/>
                <a:cs typeface="Times New Roman" panose="02020603050405020304" pitchFamily="18" charset="0"/>
              </a:rPr>
              <a:t> Exception {</a:t>
            </a:r>
          </a:p>
          <a:p>
            <a:endParaRPr lang="en-US" dirty="0">
              <a:latin typeface="Times New Roman" panose="02020603050405020304" pitchFamily="18" charset="0"/>
              <a:cs typeface="Times New Roman" panose="02020603050405020304" pitchFamily="18" charset="0"/>
            </a:endParaRPr>
          </a:p>
          <a:p>
            <a:r>
              <a:rPr lang="en-US" b="1" dirty="0">
                <a:solidFill>
                  <a:srgbClr val="7F0055"/>
                </a:solidFill>
                <a:latin typeface="Times New Roman" panose="02020603050405020304" pitchFamily="18" charset="0"/>
                <a:cs typeface="Times New Roman" panose="02020603050405020304" pitchFamily="18" charset="0"/>
              </a:rPr>
              <a:t>public</a:t>
            </a:r>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RecordNotFoundException</a:t>
            </a:r>
            <a:r>
              <a:rPr lang="en-US" b="1" dirty="0">
                <a:solidFill>
                  <a:srgbClr val="000000"/>
                </a:solidFill>
                <a:latin typeface="Times New Roman" panose="02020603050405020304" pitchFamily="18" charset="0"/>
                <a:cs typeface="Times New Roman" panose="02020603050405020304" pitchFamily="18" charset="0"/>
              </a:rPr>
              <a:t>(String </a:t>
            </a:r>
            <a:r>
              <a:rPr lang="en-US" b="1" dirty="0">
                <a:solidFill>
                  <a:srgbClr val="6A3E3E"/>
                </a:solidFill>
                <a:latin typeface="Times New Roman" panose="02020603050405020304" pitchFamily="18" charset="0"/>
                <a:cs typeface="Times New Roman" panose="02020603050405020304" pitchFamily="18" charset="0"/>
              </a:rPr>
              <a:t>message</a:t>
            </a:r>
            <a:r>
              <a:rPr lang="en-US" b="1" dirty="0">
                <a:solidFill>
                  <a:srgbClr val="000000"/>
                </a:solidFill>
                <a:latin typeface="Times New Roman" panose="02020603050405020304" pitchFamily="18" charset="0"/>
                <a:cs typeface="Times New Roman" panose="02020603050405020304" pitchFamily="18" charset="0"/>
              </a:rPr>
              <a:t>) {</a:t>
            </a:r>
          </a:p>
          <a:p>
            <a:r>
              <a:rPr lang="en-US" b="1" dirty="0">
                <a:solidFill>
                  <a:srgbClr val="7F0055"/>
                </a:solidFill>
                <a:latin typeface="Times New Roman" panose="02020603050405020304" pitchFamily="18" charset="0"/>
                <a:cs typeface="Times New Roman" panose="02020603050405020304" pitchFamily="18" charset="0"/>
              </a:rPr>
              <a:t>super</a:t>
            </a:r>
            <a:r>
              <a:rPr lang="en-US" b="1" dirty="0">
                <a:solidFill>
                  <a:srgbClr val="000000"/>
                </a:solidFill>
                <a:latin typeface="Times New Roman" panose="02020603050405020304" pitchFamily="18" charset="0"/>
                <a:cs typeface="Times New Roman" panose="02020603050405020304" pitchFamily="18" charset="0"/>
              </a:rPr>
              <a:t>(</a:t>
            </a:r>
            <a:r>
              <a:rPr lang="en-US" b="1" dirty="0">
                <a:solidFill>
                  <a:srgbClr val="6A3E3E"/>
                </a:solidFill>
                <a:latin typeface="Times New Roman" panose="02020603050405020304" pitchFamily="18" charset="0"/>
                <a:cs typeface="Times New Roman" panose="02020603050405020304" pitchFamily="18" charset="0"/>
              </a:rPr>
              <a:t>message</a:t>
            </a:r>
            <a:r>
              <a:rPr lang="en-US" b="1"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02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CA4144-7ADE-43D4-BAD4-D26E3DDCCB86}"/>
              </a:ext>
            </a:extLst>
          </p:cNvPr>
          <p:cNvSpPr/>
          <p:nvPr/>
        </p:nvSpPr>
        <p:spPr>
          <a:xfrm>
            <a:off x="751747" y="527639"/>
            <a:ext cx="3704925" cy="461665"/>
          </a:xfrm>
          <a:prstGeom prst="rect">
            <a:avLst/>
          </a:prstGeom>
        </p:spPr>
        <p:txBody>
          <a:bodyPr wrap="none">
            <a:spAutoFit/>
          </a:bodyPr>
          <a:lstStyle/>
          <a:p>
            <a:r>
              <a:rPr lang="en-US" sz="2400" b="1" dirty="0">
                <a:solidFill>
                  <a:schemeClr val="accent1"/>
                </a:solidFill>
                <a:latin typeface="Times New Roman" panose="02020603050405020304" pitchFamily="18" charset="0"/>
                <a:cs typeface="Times New Roman" panose="02020603050405020304" pitchFamily="18" charset="0"/>
              </a:rPr>
              <a:t>Spring Boot With Swagger</a:t>
            </a:r>
          </a:p>
        </p:txBody>
      </p:sp>
      <p:sp>
        <p:nvSpPr>
          <p:cNvPr id="3" name="Rectangle 2">
            <a:extLst>
              <a:ext uri="{FF2B5EF4-FFF2-40B4-BE49-F238E27FC236}">
                <a16:creationId xmlns:a16="http://schemas.microsoft.com/office/drawing/2014/main" id="{2F6C7758-2157-4871-81A5-7E7B210CA2B8}"/>
              </a:ext>
            </a:extLst>
          </p:cNvPr>
          <p:cNvSpPr/>
          <p:nvPr/>
        </p:nvSpPr>
        <p:spPr>
          <a:xfrm>
            <a:off x="713804" y="989304"/>
            <a:ext cx="10764392" cy="1200329"/>
          </a:xfrm>
          <a:prstGeom prst="rect">
            <a:avLst/>
          </a:prstGeom>
        </p:spPr>
        <p:txBody>
          <a:bodyPr wrap="square">
            <a:spAutoFit/>
          </a:bodyPr>
          <a:lstStyle/>
          <a:p>
            <a:r>
              <a:rPr lang="en-US" dirty="0">
                <a:solidFill>
                  <a:srgbClr val="333333"/>
                </a:solidFill>
                <a:latin typeface="Times New Roman" panose="02020603050405020304" pitchFamily="18" charset="0"/>
                <a:cs typeface="Times New Roman" panose="02020603050405020304" pitchFamily="18" charset="0"/>
              </a:rPr>
              <a:t>Swagger is widely used for visualizing APIs, and with Swagger UI it provides online sandbox for frontend developers. </a:t>
            </a:r>
            <a:r>
              <a:rPr lang="en-US" dirty="0">
                <a:latin typeface="Times New Roman" panose="02020603050405020304" pitchFamily="18" charset="0"/>
                <a:cs typeface="Times New Roman" panose="02020603050405020304" pitchFamily="18" charset="0"/>
              </a:rPr>
              <a:t>It enables documentation to be updated at the same pace as the server. When properly defined via Swagger, a consumer can understand and interact with the remote service with a minimal amount of implementation logic.</a:t>
            </a:r>
          </a:p>
        </p:txBody>
      </p:sp>
      <p:sp>
        <p:nvSpPr>
          <p:cNvPr id="4" name="Rectangle 3">
            <a:extLst>
              <a:ext uri="{FF2B5EF4-FFF2-40B4-BE49-F238E27FC236}">
                <a16:creationId xmlns:a16="http://schemas.microsoft.com/office/drawing/2014/main" id="{FFC2B321-D4DA-409E-887D-B9EF23626BE0}"/>
              </a:ext>
            </a:extLst>
          </p:cNvPr>
          <p:cNvSpPr/>
          <p:nvPr/>
        </p:nvSpPr>
        <p:spPr>
          <a:xfrm>
            <a:off x="713804" y="2651298"/>
            <a:ext cx="5885780" cy="341632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//pom.xml</a:t>
            </a:r>
          </a:p>
          <a:p>
            <a:r>
              <a:rPr lang="en-US" dirty="0">
                <a:solidFill>
                  <a:srgbClr val="008080"/>
                </a:solidFill>
                <a:latin typeface="Times New Roman" panose="02020603050405020304" pitchFamily="18" charset="0"/>
                <a:cs typeface="Times New Roman" panose="02020603050405020304" pitchFamily="18" charset="0"/>
              </a:rPr>
              <a:t>&lt;</a:t>
            </a:r>
            <a:r>
              <a:rPr lang="en-US" dirty="0">
                <a:solidFill>
                  <a:srgbClr val="3F7F7F"/>
                </a:solidFill>
                <a:latin typeface="Times New Roman" panose="02020603050405020304" pitchFamily="18" charset="0"/>
                <a:cs typeface="Times New Roman" panose="02020603050405020304" pitchFamily="18" charset="0"/>
              </a:rPr>
              <a:t>dependency</a:t>
            </a:r>
            <a:r>
              <a:rPr lang="en-US" dirty="0">
                <a:solidFill>
                  <a:srgbClr val="008080"/>
                </a:solidFill>
                <a:latin typeface="Times New Roman" panose="02020603050405020304" pitchFamily="18" charset="0"/>
                <a:cs typeface="Times New Roman" panose="02020603050405020304" pitchFamily="18" charset="0"/>
              </a:rPr>
              <a:t>&gt;</a:t>
            </a:r>
          </a:p>
          <a:p>
            <a:r>
              <a:rPr lang="en-US" dirty="0">
                <a:solidFill>
                  <a:srgbClr val="008080"/>
                </a:solidFill>
                <a:latin typeface="Times New Roman" panose="02020603050405020304" pitchFamily="18" charset="0"/>
                <a:cs typeface="Times New Roman" panose="02020603050405020304" pitchFamily="18" charset="0"/>
              </a:rPr>
              <a:t>&lt;</a:t>
            </a:r>
            <a:r>
              <a:rPr lang="en-US" dirty="0" err="1">
                <a:solidFill>
                  <a:srgbClr val="3F7F7F"/>
                </a:solidFill>
                <a:latin typeface="Times New Roman" panose="02020603050405020304" pitchFamily="18" charset="0"/>
                <a:cs typeface="Times New Roman" panose="02020603050405020304" pitchFamily="18" charset="0"/>
              </a:rPr>
              <a:t>groupId</a:t>
            </a:r>
            <a:r>
              <a:rPr lang="en-US" dirty="0">
                <a:solidFill>
                  <a:srgbClr val="008080"/>
                </a:solidFill>
                <a:latin typeface="Times New Roman" panose="02020603050405020304" pitchFamily="18" charset="0"/>
                <a:cs typeface="Times New Roman" panose="02020603050405020304" pitchFamily="18" charset="0"/>
              </a:rPr>
              <a:t>&gt;</a:t>
            </a:r>
            <a:r>
              <a:rPr lang="en-US" dirty="0" err="1">
                <a:solidFill>
                  <a:srgbClr val="000000"/>
                </a:solidFill>
                <a:latin typeface="Times New Roman" panose="02020603050405020304" pitchFamily="18" charset="0"/>
                <a:cs typeface="Times New Roman" panose="02020603050405020304" pitchFamily="18" charset="0"/>
              </a:rPr>
              <a:t>io.springfox</a:t>
            </a:r>
            <a:r>
              <a:rPr lang="en-US" dirty="0">
                <a:solidFill>
                  <a:srgbClr val="008080"/>
                </a:solidFill>
                <a:latin typeface="Times New Roman" panose="02020603050405020304" pitchFamily="18" charset="0"/>
                <a:cs typeface="Times New Roman" panose="02020603050405020304" pitchFamily="18" charset="0"/>
              </a:rPr>
              <a:t>&lt;/</a:t>
            </a:r>
            <a:r>
              <a:rPr lang="en-US" dirty="0" err="1">
                <a:solidFill>
                  <a:srgbClr val="3F7F7F"/>
                </a:solidFill>
                <a:latin typeface="Times New Roman" panose="02020603050405020304" pitchFamily="18" charset="0"/>
                <a:cs typeface="Times New Roman" panose="02020603050405020304" pitchFamily="18" charset="0"/>
              </a:rPr>
              <a:t>groupId</a:t>
            </a:r>
            <a:r>
              <a:rPr lang="en-US" dirty="0">
                <a:solidFill>
                  <a:srgbClr val="008080"/>
                </a:solidFill>
                <a:latin typeface="Times New Roman" panose="02020603050405020304" pitchFamily="18" charset="0"/>
                <a:cs typeface="Times New Roman" panose="02020603050405020304" pitchFamily="18" charset="0"/>
              </a:rPr>
              <a:t>&gt;</a:t>
            </a:r>
          </a:p>
          <a:p>
            <a:r>
              <a:rPr lang="en-US" dirty="0">
                <a:solidFill>
                  <a:srgbClr val="008080"/>
                </a:solidFill>
                <a:latin typeface="Times New Roman" panose="02020603050405020304" pitchFamily="18" charset="0"/>
                <a:cs typeface="Times New Roman" panose="02020603050405020304" pitchFamily="18" charset="0"/>
              </a:rPr>
              <a:t>&lt;</a:t>
            </a:r>
            <a:r>
              <a:rPr lang="en-US" dirty="0" err="1">
                <a:solidFill>
                  <a:srgbClr val="3F7F7F"/>
                </a:solidFill>
                <a:latin typeface="Times New Roman" panose="02020603050405020304" pitchFamily="18" charset="0"/>
                <a:cs typeface="Times New Roman" panose="02020603050405020304" pitchFamily="18" charset="0"/>
              </a:rPr>
              <a:t>artifactId</a:t>
            </a:r>
            <a:r>
              <a:rPr lang="en-US" dirty="0">
                <a:solidFill>
                  <a:srgbClr val="008080"/>
                </a:solidFill>
                <a:latin typeface="Times New Roman" panose="02020603050405020304" pitchFamily="18" charset="0"/>
                <a:cs typeface="Times New Roman" panose="02020603050405020304" pitchFamily="18" charset="0"/>
              </a:rPr>
              <a:t>&gt;</a:t>
            </a:r>
            <a:r>
              <a:rPr lang="en-US" u="sng" dirty="0">
                <a:solidFill>
                  <a:srgbClr val="000000"/>
                </a:solidFill>
                <a:latin typeface="Times New Roman" panose="02020603050405020304" pitchFamily="18" charset="0"/>
                <a:cs typeface="Times New Roman" panose="02020603050405020304" pitchFamily="18" charset="0"/>
              </a:rPr>
              <a:t>springfox-swagger2</a:t>
            </a:r>
            <a:r>
              <a:rPr lang="en-US" u="sng" dirty="0">
                <a:solidFill>
                  <a:srgbClr val="008080"/>
                </a:solidFill>
                <a:latin typeface="Times New Roman" panose="02020603050405020304" pitchFamily="18" charset="0"/>
                <a:cs typeface="Times New Roman" panose="02020603050405020304" pitchFamily="18" charset="0"/>
              </a:rPr>
              <a:t>&lt;/</a:t>
            </a:r>
            <a:r>
              <a:rPr lang="en-US" u="sng" dirty="0" err="1">
                <a:solidFill>
                  <a:srgbClr val="3F7F7F"/>
                </a:solidFill>
                <a:latin typeface="Times New Roman" panose="02020603050405020304" pitchFamily="18" charset="0"/>
                <a:cs typeface="Times New Roman" panose="02020603050405020304" pitchFamily="18" charset="0"/>
              </a:rPr>
              <a:t>artifactId</a:t>
            </a:r>
            <a:r>
              <a:rPr lang="en-US" u="sng" dirty="0">
                <a:solidFill>
                  <a:srgbClr val="008080"/>
                </a:solidFill>
                <a:latin typeface="Times New Roman" panose="02020603050405020304" pitchFamily="18" charset="0"/>
                <a:cs typeface="Times New Roman" panose="02020603050405020304" pitchFamily="18" charset="0"/>
              </a:rPr>
              <a:t>&gt;</a:t>
            </a:r>
          </a:p>
          <a:p>
            <a:r>
              <a:rPr lang="en-US" dirty="0">
                <a:solidFill>
                  <a:srgbClr val="008080"/>
                </a:solidFill>
                <a:latin typeface="Times New Roman" panose="02020603050405020304" pitchFamily="18" charset="0"/>
                <a:cs typeface="Times New Roman" panose="02020603050405020304" pitchFamily="18" charset="0"/>
              </a:rPr>
              <a:t>&lt;</a:t>
            </a:r>
            <a:r>
              <a:rPr lang="en-US" dirty="0">
                <a:solidFill>
                  <a:srgbClr val="3F7F7F"/>
                </a:solidFill>
                <a:latin typeface="Times New Roman" panose="02020603050405020304" pitchFamily="18" charset="0"/>
                <a:cs typeface="Times New Roman" panose="02020603050405020304" pitchFamily="18" charset="0"/>
              </a:rPr>
              <a:t>version</a:t>
            </a:r>
            <a:r>
              <a:rPr lang="en-US" dirty="0">
                <a:solidFill>
                  <a:srgbClr val="008080"/>
                </a:solidFill>
                <a:latin typeface="Times New Roman" panose="02020603050405020304" pitchFamily="18" charset="0"/>
                <a:cs typeface="Times New Roman" panose="02020603050405020304" pitchFamily="18" charset="0"/>
              </a:rPr>
              <a:t>&gt;</a:t>
            </a:r>
            <a:r>
              <a:rPr lang="en-US" dirty="0">
                <a:solidFill>
                  <a:srgbClr val="000000"/>
                </a:solidFill>
                <a:latin typeface="Times New Roman" panose="02020603050405020304" pitchFamily="18" charset="0"/>
                <a:cs typeface="Times New Roman" panose="02020603050405020304" pitchFamily="18" charset="0"/>
              </a:rPr>
              <a:t>2.4.0</a:t>
            </a:r>
            <a:r>
              <a:rPr lang="en-US" dirty="0">
                <a:solidFill>
                  <a:srgbClr val="008080"/>
                </a:solidFill>
                <a:latin typeface="Times New Roman" panose="02020603050405020304" pitchFamily="18" charset="0"/>
                <a:cs typeface="Times New Roman" panose="02020603050405020304" pitchFamily="18" charset="0"/>
              </a:rPr>
              <a:t>&lt;/</a:t>
            </a:r>
            <a:r>
              <a:rPr lang="en-US" dirty="0">
                <a:solidFill>
                  <a:srgbClr val="3F7F7F"/>
                </a:solidFill>
                <a:latin typeface="Times New Roman" panose="02020603050405020304" pitchFamily="18" charset="0"/>
                <a:cs typeface="Times New Roman" panose="02020603050405020304" pitchFamily="18" charset="0"/>
              </a:rPr>
              <a:t>version</a:t>
            </a:r>
            <a:r>
              <a:rPr lang="en-US" dirty="0">
                <a:solidFill>
                  <a:srgbClr val="008080"/>
                </a:solidFill>
                <a:latin typeface="Times New Roman" panose="02020603050405020304" pitchFamily="18" charset="0"/>
                <a:cs typeface="Times New Roman" panose="02020603050405020304" pitchFamily="18" charset="0"/>
              </a:rPr>
              <a:t>&gt;</a:t>
            </a:r>
          </a:p>
          <a:p>
            <a:r>
              <a:rPr lang="en-US" dirty="0">
                <a:solidFill>
                  <a:srgbClr val="008080"/>
                </a:solidFill>
                <a:latin typeface="Times New Roman" panose="02020603050405020304" pitchFamily="18" charset="0"/>
                <a:cs typeface="Times New Roman" panose="02020603050405020304" pitchFamily="18" charset="0"/>
              </a:rPr>
              <a:t>&lt;/</a:t>
            </a:r>
            <a:r>
              <a:rPr lang="en-US" dirty="0">
                <a:solidFill>
                  <a:srgbClr val="3F7F7F"/>
                </a:solidFill>
                <a:latin typeface="Times New Roman" panose="02020603050405020304" pitchFamily="18" charset="0"/>
                <a:cs typeface="Times New Roman" panose="02020603050405020304" pitchFamily="18" charset="0"/>
              </a:rPr>
              <a:t>dependency</a:t>
            </a:r>
            <a:r>
              <a:rPr lang="en-US" dirty="0">
                <a:solidFill>
                  <a:srgbClr val="008080"/>
                </a:solidFill>
                <a:latin typeface="Times New Roman" panose="02020603050405020304" pitchFamily="18" charset="0"/>
                <a:cs typeface="Times New Roman" panose="02020603050405020304" pitchFamily="18" charset="0"/>
              </a:rPr>
              <a:t>&gt;</a:t>
            </a:r>
          </a:p>
          <a:p>
            <a:endParaRPr lang="en-US" dirty="0">
              <a:latin typeface="Times New Roman" panose="02020603050405020304" pitchFamily="18" charset="0"/>
              <a:cs typeface="Times New Roman" panose="02020603050405020304" pitchFamily="18" charset="0"/>
            </a:endParaRPr>
          </a:p>
          <a:p>
            <a:r>
              <a:rPr lang="en-US" dirty="0">
                <a:solidFill>
                  <a:srgbClr val="008080"/>
                </a:solidFill>
                <a:latin typeface="Times New Roman" panose="02020603050405020304" pitchFamily="18" charset="0"/>
                <a:cs typeface="Times New Roman" panose="02020603050405020304" pitchFamily="18" charset="0"/>
              </a:rPr>
              <a:t>&lt;</a:t>
            </a:r>
            <a:r>
              <a:rPr lang="en-US" dirty="0">
                <a:solidFill>
                  <a:srgbClr val="3F7F7F"/>
                </a:solidFill>
                <a:latin typeface="Times New Roman" panose="02020603050405020304" pitchFamily="18" charset="0"/>
                <a:cs typeface="Times New Roman" panose="02020603050405020304" pitchFamily="18" charset="0"/>
              </a:rPr>
              <a:t>dependency</a:t>
            </a:r>
            <a:r>
              <a:rPr lang="en-US" dirty="0">
                <a:solidFill>
                  <a:srgbClr val="008080"/>
                </a:solidFill>
                <a:latin typeface="Times New Roman" panose="02020603050405020304" pitchFamily="18" charset="0"/>
                <a:cs typeface="Times New Roman" panose="02020603050405020304" pitchFamily="18" charset="0"/>
              </a:rPr>
              <a:t>&gt;</a:t>
            </a:r>
          </a:p>
          <a:p>
            <a:r>
              <a:rPr lang="en-US" dirty="0">
                <a:solidFill>
                  <a:srgbClr val="008080"/>
                </a:solidFill>
                <a:latin typeface="Times New Roman" panose="02020603050405020304" pitchFamily="18" charset="0"/>
                <a:cs typeface="Times New Roman" panose="02020603050405020304" pitchFamily="18" charset="0"/>
              </a:rPr>
              <a:t>&lt;</a:t>
            </a:r>
            <a:r>
              <a:rPr lang="en-US" dirty="0" err="1">
                <a:solidFill>
                  <a:srgbClr val="3F7F7F"/>
                </a:solidFill>
                <a:latin typeface="Times New Roman" panose="02020603050405020304" pitchFamily="18" charset="0"/>
                <a:cs typeface="Times New Roman" panose="02020603050405020304" pitchFamily="18" charset="0"/>
              </a:rPr>
              <a:t>groupId</a:t>
            </a:r>
            <a:r>
              <a:rPr lang="en-US" dirty="0">
                <a:solidFill>
                  <a:srgbClr val="008080"/>
                </a:solidFill>
                <a:latin typeface="Times New Roman" panose="02020603050405020304" pitchFamily="18" charset="0"/>
                <a:cs typeface="Times New Roman" panose="02020603050405020304" pitchFamily="18" charset="0"/>
              </a:rPr>
              <a:t>&gt;</a:t>
            </a:r>
            <a:r>
              <a:rPr lang="en-US" dirty="0" err="1">
                <a:solidFill>
                  <a:srgbClr val="000000"/>
                </a:solidFill>
                <a:latin typeface="Times New Roman" panose="02020603050405020304" pitchFamily="18" charset="0"/>
                <a:cs typeface="Times New Roman" panose="02020603050405020304" pitchFamily="18" charset="0"/>
              </a:rPr>
              <a:t>io.springfox</a:t>
            </a:r>
            <a:r>
              <a:rPr lang="en-US" dirty="0">
                <a:solidFill>
                  <a:srgbClr val="008080"/>
                </a:solidFill>
                <a:latin typeface="Times New Roman" panose="02020603050405020304" pitchFamily="18" charset="0"/>
                <a:cs typeface="Times New Roman" panose="02020603050405020304" pitchFamily="18" charset="0"/>
              </a:rPr>
              <a:t>&lt;/</a:t>
            </a:r>
            <a:r>
              <a:rPr lang="en-US" dirty="0" err="1">
                <a:solidFill>
                  <a:srgbClr val="3F7F7F"/>
                </a:solidFill>
                <a:latin typeface="Times New Roman" panose="02020603050405020304" pitchFamily="18" charset="0"/>
                <a:cs typeface="Times New Roman" panose="02020603050405020304" pitchFamily="18" charset="0"/>
              </a:rPr>
              <a:t>groupId</a:t>
            </a:r>
            <a:r>
              <a:rPr lang="en-US" dirty="0">
                <a:solidFill>
                  <a:srgbClr val="008080"/>
                </a:solidFill>
                <a:latin typeface="Times New Roman" panose="02020603050405020304" pitchFamily="18" charset="0"/>
                <a:cs typeface="Times New Roman" panose="02020603050405020304" pitchFamily="18" charset="0"/>
              </a:rPr>
              <a:t>&gt;</a:t>
            </a:r>
          </a:p>
          <a:p>
            <a:r>
              <a:rPr lang="en-US" dirty="0">
                <a:solidFill>
                  <a:srgbClr val="008080"/>
                </a:solidFill>
                <a:latin typeface="Times New Roman" panose="02020603050405020304" pitchFamily="18" charset="0"/>
                <a:cs typeface="Times New Roman" panose="02020603050405020304" pitchFamily="18" charset="0"/>
              </a:rPr>
              <a:t>&lt;</a:t>
            </a:r>
            <a:r>
              <a:rPr lang="en-US" dirty="0" err="1">
                <a:solidFill>
                  <a:srgbClr val="3F7F7F"/>
                </a:solidFill>
                <a:latin typeface="Times New Roman" panose="02020603050405020304" pitchFamily="18" charset="0"/>
                <a:cs typeface="Times New Roman" panose="02020603050405020304" pitchFamily="18" charset="0"/>
              </a:rPr>
              <a:t>artifactId</a:t>
            </a:r>
            <a:r>
              <a:rPr lang="en-US" dirty="0">
                <a:solidFill>
                  <a:srgbClr val="008080"/>
                </a:solidFill>
                <a:latin typeface="Times New Roman" panose="02020603050405020304" pitchFamily="18" charset="0"/>
                <a:cs typeface="Times New Roman" panose="02020603050405020304" pitchFamily="18" charset="0"/>
              </a:rPr>
              <a:t>&gt;</a:t>
            </a:r>
            <a:r>
              <a:rPr lang="en-US" u="sng" dirty="0" err="1">
                <a:solidFill>
                  <a:srgbClr val="000000"/>
                </a:solidFill>
                <a:latin typeface="Times New Roman" panose="02020603050405020304" pitchFamily="18" charset="0"/>
                <a:cs typeface="Times New Roman" panose="02020603050405020304" pitchFamily="18" charset="0"/>
              </a:rPr>
              <a:t>springfox</a:t>
            </a:r>
            <a:r>
              <a:rPr lang="en-US" u="sng" dirty="0">
                <a:solidFill>
                  <a:srgbClr val="000000"/>
                </a:solidFill>
                <a:latin typeface="Times New Roman" panose="02020603050405020304" pitchFamily="18" charset="0"/>
                <a:cs typeface="Times New Roman" panose="02020603050405020304" pitchFamily="18" charset="0"/>
              </a:rPr>
              <a:t>-swagger-</a:t>
            </a:r>
            <a:r>
              <a:rPr lang="en-US" u="sng" dirty="0" err="1">
                <a:solidFill>
                  <a:srgbClr val="000000"/>
                </a:solidFill>
                <a:latin typeface="Times New Roman" panose="02020603050405020304" pitchFamily="18" charset="0"/>
                <a:cs typeface="Times New Roman" panose="02020603050405020304" pitchFamily="18" charset="0"/>
              </a:rPr>
              <a:t>ui</a:t>
            </a:r>
            <a:r>
              <a:rPr lang="en-US" u="sng" dirty="0">
                <a:solidFill>
                  <a:srgbClr val="008080"/>
                </a:solidFill>
                <a:latin typeface="Times New Roman" panose="02020603050405020304" pitchFamily="18" charset="0"/>
                <a:cs typeface="Times New Roman" panose="02020603050405020304" pitchFamily="18" charset="0"/>
              </a:rPr>
              <a:t>&lt;/</a:t>
            </a:r>
            <a:r>
              <a:rPr lang="en-US" u="sng" dirty="0" err="1">
                <a:solidFill>
                  <a:srgbClr val="3F7F7F"/>
                </a:solidFill>
                <a:latin typeface="Times New Roman" panose="02020603050405020304" pitchFamily="18" charset="0"/>
                <a:cs typeface="Times New Roman" panose="02020603050405020304" pitchFamily="18" charset="0"/>
              </a:rPr>
              <a:t>artifactId</a:t>
            </a:r>
            <a:r>
              <a:rPr lang="en-US" u="sng" dirty="0">
                <a:solidFill>
                  <a:srgbClr val="008080"/>
                </a:solidFill>
                <a:latin typeface="Times New Roman" panose="02020603050405020304" pitchFamily="18" charset="0"/>
                <a:cs typeface="Times New Roman" panose="02020603050405020304" pitchFamily="18" charset="0"/>
              </a:rPr>
              <a:t>&gt;</a:t>
            </a:r>
          </a:p>
          <a:p>
            <a:r>
              <a:rPr lang="en-US" dirty="0">
                <a:solidFill>
                  <a:srgbClr val="008080"/>
                </a:solidFill>
                <a:latin typeface="Times New Roman" panose="02020603050405020304" pitchFamily="18" charset="0"/>
                <a:cs typeface="Times New Roman" panose="02020603050405020304" pitchFamily="18" charset="0"/>
              </a:rPr>
              <a:t>&lt;</a:t>
            </a:r>
            <a:r>
              <a:rPr lang="en-US" dirty="0">
                <a:solidFill>
                  <a:srgbClr val="3F7F7F"/>
                </a:solidFill>
                <a:latin typeface="Times New Roman" panose="02020603050405020304" pitchFamily="18" charset="0"/>
                <a:cs typeface="Times New Roman" panose="02020603050405020304" pitchFamily="18" charset="0"/>
              </a:rPr>
              <a:t>version</a:t>
            </a:r>
            <a:r>
              <a:rPr lang="en-US" dirty="0">
                <a:solidFill>
                  <a:srgbClr val="008080"/>
                </a:solidFill>
                <a:latin typeface="Times New Roman" panose="02020603050405020304" pitchFamily="18" charset="0"/>
                <a:cs typeface="Times New Roman" panose="02020603050405020304" pitchFamily="18" charset="0"/>
              </a:rPr>
              <a:t>&gt;</a:t>
            </a:r>
            <a:r>
              <a:rPr lang="en-US" dirty="0">
                <a:solidFill>
                  <a:srgbClr val="000000"/>
                </a:solidFill>
                <a:latin typeface="Times New Roman" panose="02020603050405020304" pitchFamily="18" charset="0"/>
                <a:cs typeface="Times New Roman" panose="02020603050405020304" pitchFamily="18" charset="0"/>
              </a:rPr>
              <a:t>2.4.0</a:t>
            </a:r>
            <a:r>
              <a:rPr lang="en-US" dirty="0">
                <a:solidFill>
                  <a:srgbClr val="008080"/>
                </a:solidFill>
                <a:latin typeface="Times New Roman" panose="02020603050405020304" pitchFamily="18" charset="0"/>
                <a:cs typeface="Times New Roman" panose="02020603050405020304" pitchFamily="18" charset="0"/>
              </a:rPr>
              <a:t>&lt;/</a:t>
            </a:r>
            <a:r>
              <a:rPr lang="en-US" dirty="0">
                <a:solidFill>
                  <a:srgbClr val="3F7F7F"/>
                </a:solidFill>
                <a:latin typeface="Times New Roman" panose="02020603050405020304" pitchFamily="18" charset="0"/>
                <a:cs typeface="Times New Roman" panose="02020603050405020304" pitchFamily="18" charset="0"/>
              </a:rPr>
              <a:t>version</a:t>
            </a:r>
            <a:r>
              <a:rPr lang="en-US" dirty="0">
                <a:solidFill>
                  <a:srgbClr val="008080"/>
                </a:solidFill>
                <a:latin typeface="Times New Roman" panose="02020603050405020304" pitchFamily="18" charset="0"/>
                <a:cs typeface="Times New Roman" panose="02020603050405020304" pitchFamily="18" charset="0"/>
              </a:rPr>
              <a:t>&gt;</a:t>
            </a:r>
          </a:p>
          <a:p>
            <a:r>
              <a:rPr lang="en-US" dirty="0">
                <a:solidFill>
                  <a:srgbClr val="008080"/>
                </a:solidFill>
                <a:latin typeface="Times New Roman" panose="02020603050405020304" pitchFamily="18" charset="0"/>
                <a:cs typeface="Times New Roman" panose="02020603050405020304" pitchFamily="18" charset="0"/>
              </a:rPr>
              <a:t>&lt;/</a:t>
            </a:r>
            <a:r>
              <a:rPr lang="en-US" dirty="0">
                <a:solidFill>
                  <a:srgbClr val="3F7F7F"/>
                </a:solidFill>
                <a:latin typeface="Times New Roman" panose="02020603050405020304" pitchFamily="18" charset="0"/>
                <a:cs typeface="Times New Roman" panose="02020603050405020304" pitchFamily="18" charset="0"/>
              </a:rPr>
              <a:t>dependency</a:t>
            </a:r>
            <a:r>
              <a:rPr lang="en-US" dirty="0">
                <a:solidFill>
                  <a:srgbClr val="008080"/>
                </a:solidFill>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04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E2C2B-AF3C-492E-849A-ABD72D8DB01A}"/>
              </a:ext>
            </a:extLst>
          </p:cNvPr>
          <p:cNvSpPr/>
          <p:nvPr/>
        </p:nvSpPr>
        <p:spPr>
          <a:xfrm>
            <a:off x="1033668" y="759554"/>
            <a:ext cx="8998227" cy="3970318"/>
          </a:xfrm>
          <a:prstGeom prst="rect">
            <a:avLst/>
          </a:prstGeom>
        </p:spPr>
        <p:txBody>
          <a:bodyPr wrap="square">
            <a:spAutoFit/>
          </a:bodyPr>
          <a:lstStyle/>
          <a:p>
            <a:r>
              <a:rPr lang="en-US" b="1" dirty="0">
                <a:solidFill>
                  <a:srgbClr val="646464"/>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SbprojectApplication.java</a:t>
            </a:r>
            <a:endParaRPr lang="en-US" b="1" dirty="0">
              <a:solidFill>
                <a:srgbClr val="646464"/>
              </a:solidFill>
              <a:latin typeface="Times New Roman" panose="02020603050405020304" pitchFamily="18" charset="0"/>
              <a:cs typeface="Times New Roman" panose="02020603050405020304" pitchFamily="18" charset="0"/>
            </a:endParaRPr>
          </a:p>
          <a:p>
            <a:r>
              <a:rPr lang="en-US" dirty="0">
                <a:solidFill>
                  <a:srgbClr val="646464"/>
                </a:solidFill>
                <a:latin typeface="Times New Roman" panose="02020603050405020304" pitchFamily="18" charset="0"/>
                <a:cs typeface="Times New Roman" panose="02020603050405020304" pitchFamily="18" charset="0"/>
              </a:rPr>
              <a:t>@Bean</a:t>
            </a:r>
          </a:p>
          <a:p>
            <a:r>
              <a:rPr lang="en-US" b="1" dirty="0">
                <a:solidFill>
                  <a:srgbClr val="7F0055"/>
                </a:solidFill>
                <a:latin typeface="Times New Roman" panose="02020603050405020304" pitchFamily="18" charset="0"/>
                <a:cs typeface="Times New Roman" panose="02020603050405020304" pitchFamily="18" charset="0"/>
              </a:rPr>
              <a:t>public</a:t>
            </a:r>
            <a:r>
              <a:rPr lang="en-US" b="1" dirty="0">
                <a:solidFill>
                  <a:srgbClr val="000000"/>
                </a:solidFill>
                <a:latin typeface="Times New Roman" panose="02020603050405020304" pitchFamily="18" charset="0"/>
                <a:cs typeface="Times New Roman" panose="02020603050405020304" pitchFamily="18" charset="0"/>
              </a:rPr>
              <a:t> Docket </a:t>
            </a:r>
            <a:r>
              <a:rPr lang="en-US" b="1" dirty="0" err="1">
                <a:solidFill>
                  <a:srgbClr val="000000"/>
                </a:solidFill>
                <a:highlight>
                  <a:srgbClr val="D4D4D4"/>
                </a:highlight>
                <a:latin typeface="Times New Roman" panose="02020603050405020304" pitchFamily="18" charset="0"/>
                <a:cs typeface="Times New Roman" panose="02020603050405020304" pitchFamily="18" charset="0"/>
              </a:rPr>
              <a:t>employeeApi</a:t>
            </a:r>
            <a:r>
              <a:rPr lang="en-US" b="1" dirty="0">
                <a:solidFill>
                  <a:srgbClr val="000000"/>
                </a:solidFill>
                <a:highlight>
                  <a:srgbClr val="D4D4D4"/>
                </a:highlight>
                <a:latin typeface="Times New Roman" panose="02020603050405020304" pitchFamily="18" charset="0"/>
                <a:cs typeface="Times New Roman" panose="02020603050405020304" pitchFamily="18" charset="0"/>
              </a:rPr>
              <a:t>() {</a:t>
            </a:r>
          </a:p>
          <a:p>
            <a:r>
              <a:rPr lang="en-US" b="1" dirty="0">
                <a:solidFill>
                  <a:srgbClr val="7F0055"/>
                </a:solidFill>
                <a:latin typeface="Times New Roman" panose="02020603050405020304" pitchFamily="18" charset="0"/>
                <a:cs typeface="Times New Roman" panose="02020603050405020304" pitchFamily="18" charset="0"/>
              </a:rPr>
              <a:t>return</a:t>
            </a:r>
            <a:r>
              <a:rPr lang="en-US" b="1" dirty="0">
                <a:solidFill>
                  <a:srgbClr val="000000"/>
                </a:solidFill>
                <a:latin typeface="Times New Roman" panose="02020603050405020304" pitchFamily="18" charset="0"/>
                <a:cs typeface="Times New Roman" panose="02020603050405020304" pitchFamily="18" charset="0"/>
              </a:rPr>
              <a:t> </a:t>
            </a:r>
            <a:r>
              <a:rPr lang="en-US" b="1" dirty="0">
                <a:solidFill>
                  <a:srgbClr val="7F0055"/>
                </a:solidFill>
                <a:latin typeface="Times New Roman" panose="02020603050405020304" pitchFamily="18" charset="0"/>
                <a:cs typeface="Times New Roman" panose="02020603050405020304" pitchFamily="18" charset="0"/>
              </a:rPr>
              <a:t>new</a:t>
            </a:r>
            <a:r>
              <a:rPr lang="en-US" b="1" dirty="0">
                <a:solidFill>
                  <a:srgbClr val="000000"/>
                </a:solidFill>
                <a:latin typeface="Times New Roman" panose="02020603050405020304" pitchFamily="18" charset="0"/>
                <a:cs typeface="Times New Roman" panose="02020603050405020304" pitchFamily="18" charset="0"/>
              </a:rPr>
              <a:t> Docket(DocumentationType.</a:t>
            </a:r>
            <a:r>
              <a:rPr lang="en-US" b="1" i="1" dirty="0">
                <a:solidFill>
                  <a:srgbClr val="0000C0"/>
                </a:solidFill>
                <a:latin typeface="Times New Roman" panose="02020603050405020304" pitchFamily="18" charset="0"/>
                <a:cs typeface="Times New Roman" panose="02020603050405020304" pitchFamily="18" charset="0"/>
              </a:rPr>
              <a:t>SWAGGER_2</a:t>
            </a:r>
            <a:r>
              <a:rPr lang="en-US" b="1" i="1" dirty="0">
                <a:solidFill>
                  <a:srgbClr val="000000"/>
                </a:solidFill>
                <a:latin typeface="Times New Roman" panose="02020603050405020304" pitchFamily="18" charset="0"/>
                <a:cs typeface="Times New Roman" panose="02020603050405020304" pitchFamily="18" charset="0"/>
              </a:rPr>
              <a:t>).</a:t>
            </a:r>
            <a:r>
              <a:rPr lang="en-US" b="1" i="1" dirty="0" err="1">
                <a:solidFill>
                  <a:srgbClr val="000000"/>
                </a:solidFill>
                <a:latin typeface="Times New Roman" panose="02020603050405020304" pitchFamily="18" charset="0"/>
                <a:cs typeface="Times New Roman" panose="02020603050405020304" pitchFamily="18" charset="0"/>
              </a:rPr>
              <a:t>groupName</a:t>
            </a:r>
            <a:r>
              <a:rPr lang="en-US" b="1" i="1" dirty="0">
                <a:solidFill>
                  <a:srgbClr val="000000"/>
                </a:solidFill>
                <a:latin typeface="Times New Roman" panose="02020603050405020304" pitchFamily="18" charset="0"/>
                <a:cs typeface="Times New Roman" panose="02020603050405020304" pitchFamily="18" charset="0"/>
              </a:rPr>
              <a:t>(</a:t>
            </a:r>
            <a:r>
              <a:rPr lang="en-US" b="1" i="1" dirty="0">
                <a:solidFill>
                  <a:srgbClr val="2A00FF"/>
                </a:solidFill>
                <a:latin typeface="Times New Roman" panose="02020603050405020304" pitchFamily="18" charset="0"/>
                <a:cs typeface="Times New Roman" panose="02020603050405020304" pitchFamily="18" charset="0"/>
              </a:rPr>
              <a:t>"public-</a:t>
            </a:r>
            <a:r>
              <a:rPr lang="en-US" b="1" i="1" dirty="0" err="1">
                <a:solidFill>
                  <a:srgbClr val="2A00FF"/>
                </a:solidFill>
                <a:latin typeface="Times New Roman" panose="02020603050405020304" pitchFamily="18" charset="0"/>
                <a:cs typeface="Times New Roman" panose="02020603050405020304" pitchFamily="18" charset="0"/>
              </a:rPr>
              <a:t>api</a:t>
            </a:r>
            <a:r>
              <a:rPr lang="en-US" b="1" i="1" dirty="0">
                <a:solidFill>
                  <a:srgbClr val="2A00FF"/>
                </a:solidFill>
                <a:latin typeface="Times New Roman" panose="02020603050405020304" pitchFamily="18" charset="0"/>
                <a:cs typeface="Times New Roman" panose="02020603050405020304" pitchFamily="18" charset="0"/>
              </a:rPr>
              <a:t>"</a:t>
            </a:r>
            <a:r>
              <a:rPr lang="en-US" b="1" i="1"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apiInfo</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apiInfo</a:t>
            </a:r>
            <a:r>
              <a:rPr lang="en-US" dirty="0">
                <a:solidFill>
                  <a:srgbClr val="000000"/>
                </a:solidFill>
                <a:latin typeface="Times New Roman" panose="02020603050405020304" pitchFamily="18" charset="0"/>
                <a:cs typeface="Times New Roman" panose="02020603050405020304" pitchFamily="18" charset="0"/>
              </a:rPr>
              <a:t>()).select().build();</a:t>
            </a:r>
          </a:p>
          <a:p>
            <a:r>
              <a:rPr lang="en-US" dirty="0">
                <a:solidFill>
                  <a:srgbClr val="000000"/>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solidFill>
                  <a:srgbClr val="7F0055"/>
                </a:solidFill>
                <a:latin typeface="Times New Roman" panose="02020603050405020304" pitchFamily="18" charset="0"/>
                <a:cs typeface="Times New Roman" panose="02020603050405020304" pitchFamily="18" charset="0"/>
              </a:rPr>
              <a:t>private</a:t>
            </a:r>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ApiInfo</a:t>
            </a:r>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apiInfo</a:t>
            </a:r>
            <a:r>
              <a:rPr lang="en-US" b="1" dirty="0">
                <a:solidFill>
                  <a:srgbClr val="000000"/>
                </a:solidFill>
                <a:latin typeface="Times New Roman" panose="02020603050405020304" pitchFamily="18" charset="0"/>
                <a:cs typeface="Times New Roman" panose="02020603050405020304" pitchFamily="18" charset="0"/>
              </a:rPr>
              <a:t>() {</a:t>
            </a:r>
          </a:p>
          <a:p>
            <a:r>
              <a:rPr lang="en-US" b="1" dirty="0">
                <a:solidFill>
                  <a:srgbClr val="7F0055"/>
                </a:solidFill>
                <a:latin typeface="Times New Roman" panose="02020603050405020304" pitchFamily="18" charset="0"/>
                <a:cs typeface="Times New Roman" panose="02020603050405020304" pitchFamily="18" charset="0"/>
              </a:rPr>
              <a:t>return</a:t>
            </a:r>
            <a:r>
              <a:rPr lang="en-US" b="1" dirty="0">
                <a:solidFill>
                  <a:srgbClr val="000000"/>
                </a:solidFill>
                <a:latin typeface="Times New Roman" panose="02020603050405020304" pitchFamily="18" charset="0"/>
                <a:cs typeface="Times New Roman" panose="02020603050405020304" pitchFamily="18" charset="0"/>
              </a:rPr>
              <a:t> </a:t>
            </a:r>
            <a:r>
              <a:rPr lang="en-US" b="1" dirty="0">
                <a:solidFill>
                  <a:srgbClr val="7F0055"/>
                </a:solidFill>
                <a:latin typeface="Times New Roman" panose="02020603050405020304" pitchFamily="18" charset="0"/>
                <a:cs typeface="Times New Roman" panose="02020603050405020304" pitchFamily="18" charset="0"/>
              </a:rPr>
              <a:t>new</a:t>
            </a:r>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ApiInfoBuilder</a:t>
            </a:r>
            <a:r>
              <a:rPr lang="en-US" b="1" dirty="0">
                <a:solidFill>
                  <a:srgbClr val="000000"/>
                </a:solidFill>
                <a:latin typeface="Times New Roman" panose="02020603050405020304" pitchFamily="18" charset="0"/>
                <a:cs typeface="Times New Roman" panose="02020603050405020304" pitchFamily="18" charset="0"/>
              </a:rPr>
              <a:t>().title(</a:t>
            </a:r>
            <a:r>
              <a:rPr lang="en-US" b="1" dirty="0">
                <a:solidFill>
                  <a:srgbClr val="2A00FF"/>
                </a:solidFill>
                <a:latin typeface="Times New Roman" panose="02020603050405020304" pitchFamily="18" charset="0"/>
                <a:cs typeface="Times New Roman" panose="02020603050405020304" pitchFamily="18" charset="0"/>
              </a:rPr>
              <a:t>"Employee API"</a:t>
            </a:r>
            <a:r>
              <a:rPr lang="en-US" b="1"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.description(</a:t>
            </a:r>
            <a:r>
              <a:rPr lang="en-US" dirty="0">
                <a:solidFill>
                  <a:srgbClr val="2A00FF"/>
                </a:solidFill>
                <a:latin typeface="Times New Roman" panose="02020603050405020304" pitchFamily="18" charset="0"/>
                <a:cs typeface="Times New Roman" panose="02020603050405020304" pitchFamily="18" charset="0"/>
              </a:rPr>
              <a:t>"Employee API reference for developers"</a:t>
            </a:r>
            <a:r>
              <a:rPr lang="en-US"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termsOfServiceUrl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2A00FF"/>
                </a:solidFill>
                <a:latin typeface="Times New Roman" panose="02020603050405020304" pitchFamily="18" charset="0"/>
                <a:cs typeface="Times New Roman" panose="02020603050405020304" pitchFamily="18" charset="0"/>
              </a:rPr>
              <a:t>"http://hcl.com"</a:t>
            </a:r>
            <a:r>
              <a:rPr lang="en-US"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a:t>
            </a:r>
            <a:r>
              <a:rPr lang="en-US" u="sng" strike="sngStrike" dirty="0">
                <a:solidFill>
                  <a:srgbClr val="000000"/>
                </a:solidFill>
                <a:latin typeface="Times New Roman" panose="02020603050405020304" pitchFamily="18" charset="0"/>
                <a:cs typeface="Times New Roman" panose="02020603050405020304" pitchFamily="18" charset="0"/>
              </a:rPr>
              <a:t>contact(</a:t>
            </a:r>
            <a:r>
              <a:rPr lang="en-US" u="sng" strike="sngStrike" dirty="0">
                <a:solidFill>
                  <a:srgbClr val="2A00FF"/>
                </a:solidFill>
                <a:latin typeface="Times New Roman" panose="02020603050405020304" pitchFamily="18" charset="0"/>
                <a:cs typeface="Times New Roman" panose="02020603050405020304" pitchFamily="18" charset="0"/>
              </a:rPr>
              <a:t>"sbtutorial@gmail.com"</a:t>
            </a:r>
            <a:r>
              <a:rPr lang="en-US" u="sng" strike="sngStrike" dirty="0">
                <a:solidFill>
                  <a:srgbClr val="000000"/>
                </a:solidFill>
                <a:latin typeface="Times New Roman" panose="02020603050405020304" pitchFamily="18" charset="0"/>
                <a:cs typeface="Times New Roman" panose="02020603050405020304" pitchFamily="18" charset="0"/>
              </a:rPr>
              <a:t>).license(</a:t>
            </a:r>
            <a:r>
              <a:rPr lang="en-US" u="sng" strike="sngStrike" dirty="0">
                <a:solidFill>
                  <a:srgbClr val="2A00FF"/>
                </a:solidFill>
                <a:latin typeface="Times New Roman" panose="02020603050405020304" pitchFamily="18" charset="0"/>
                <a:cs typeface="Times New Roman" panose="02020603050405020304" pitchFamily="18" charset="0"/>
              </a:rPr>
              <a:t>"Employee License"</a:t>
            </a:r>
            <a:r>
              <a:rPr lang="en-US" u="sng" strike="sngStrike"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licenseUrl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2A00FF"/>
                </a:solidFill>
                <a:latin typeface="Times New Roman" panose="02020603050405020304" pitchFamily="18" charset="0"/>
                <a:cs typeface="Times New Roman" panose="02020603050405020304" pitchFamily="18" charset="0"/>
              </a:rPr>
              <a:t>"sbtutorial@gmail.com"</a:t>
            </a:r>
            <a:r>
              <a:rPr lang="en-US" dirty="0">
                <a:solidFill>
                  <a:srgbClr val="000000"/>
                </a:solidFill>
                <a:latin typeface="Times New Roman" panose="02020603050405020304" pitchFamily="18" charset="0"/>
                <a:cs typeface="Times New Roman" panose="02020603050405020304" pitchFamily="18" charset="0"/>
              </a:rPr>
              <a:t>).version(</a:t>
            </a:r>
            <a:r>
              <a:rPr lang="en-US" dirty="0">
                <a:solidFill>
                  <a:srgbClr val="2A00FF"/>
                </a:solidFill>
                <a:latin typeface="Times New Roman" panose="02020603050405020304" pitchFamily="18" charset="0"/>
                <a:cs typeface="Times New Roman" panose="02020603050405020304" pitchFamily="18" charset="0"/>
              </a:rPr>
              <a:t>"1.0"</a:t>
            </a:r>
            <a:r>
              <a:rPr lang="en-US" dirty="0">
                <a:solidFill>
                  <a:srgbClr val="000000"/>
                </a:solidFill>
                <a:latin typeface="Times New Roman" panose="02020603050405020304" pitchFamily="18" charset="0"/>
                <a:cs typeface="Times New Roman" panose="02020603050405020304" pitchFamily="18" charset="0"/>
              </a:rPr>
              <a:t>).build();</a:t>
            </a:r>
          </a:p>
          <a:p>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12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4F03-8EB3-4450-87D2-1BFEBBB3B59F}"/>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9671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3F53D7-F54C-4199-9981-A52D5625344B}"/>
              </a:ext>
            </a:extLst>
          </p:cNvPr>
          <p:cNvSpPr/>
          <p:nvPr/>
        </p:nvSpPr>
        <p:spPr>
          <a:xfrm>
            <a:off x="874643" y="958983"/>
            <a:ext cx="7275443" cy="369332"/>
          </a:xfrm>
          <a:prstGeom prst="rect">
            <a:avLst/>
          </a:prstGeom>
        </p:spPr>
        <p:txBody>
          <a:bodyPr wrap="square">
            <a:spAutoFit/>
          </a:bodyPr>
          <a:lstStyle/>
          <a:p>
            <a:r>
              <a:rPr lang="en-US" b="0" i="0" dirty="0">
                <a:solidFill>
                  <a:srgbClr val="333333"/>
                </a:solidFill>
                <a:effectLst/>
                <a:latin typeface="merriweather"/>
              </a:rPr>
              <a:t>This is how a monolith would look like. One application for everything.</a:t>
            </a:r>
            <a:endParaRPr lang="en-US" dirty="0"/>
          </a:p>
        </p:txBody>
      </p:sp>
      <p:pic>
        <p:nvPicPr>
          <p:cNvPr id="3077" name="Picture 5" descr="http://www.springboottutorial.com/images/MonolithApplication.png">
            <a:extLst>
              <a:ext uri="{FF2B5EF4-FFF2-40B4-BE49-F238E27FC236}">
                <a16:creationId xmlns:a16="http://schemas.microsoft.com/office/drawing/2014/main" id="{71D58A0A-1666-4D4C-B293-5596DC2CE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542" y="1513481"/>
            <a:ext cx="2181225" cy="1466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40D4697-D921-4467-97A3-FD49D24D890D}"/>
              </a:ext>
            </a:extLst>
          </p:cNvPr>
          <p:cNvSpPr/>
          <p:nvPr/>
        </p:nvSpPr>
        <p:spPr>
          <a:xfrm>
            <a:off x="874642" y="3256490"/>
            <a:ext cx="9660835" cy="369332"/>
          </a:xfrm>
          <a:prstGeom prst="rect">
            <a:avLst/>
          </a:prstGeom>
        </p:spPr>
        <p:txBody>
          <a:bodyPr wrap="square">
            <a:spAutoFit/>
          </a:bodyPr>
          <a:lstStyle/>
          <a:p>
            <a:r>
              <a:rPr lang="en-US" b="0" i="0" dirty="0">
                <a:solidFill>
                  <a:srgbClr val="333333"/>
                </a:solidFill>
                <a:effectLst/>
                <a:latin typeface="merriweather"/>
              </a:rPr>
              <a:t>This is how the same application would look like when developed using Microservices Architecture.</a:t>
            </a:r>
            <a:endParaRPr lang="en-US" dirty="0"/>
          </a:p>
        </p:txBody>
      </p:sp>
      <p:pic>
        <p:nvPicPr>
          <p:cNvPr id="3079" name="Picture 7" descr="http://www.springboottutorial.com/images/MicroservicesArchitectureSplit.png">
            <a:extLst>
              <a:ext uri="{FF2B5EF4-FFF2-40B4-BE49-F238E27FC236}">
                <a16:creationId xmlns:a16="http://schemas.microsoft.com/office/drawing/2014/main" id="{B923CDB7-A547-4F66-9102-7559C242E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642" y="3877669"/>
            <a:ext cx="813435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4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C385-4B6F-4E4B-9774-BA20EACB0F20}"/>
              </a:ext>
            </a:extLst>
          </p:cNvPr>
          <p:cNvSpPr>
            <a:spLocks noGrp="1"/>
          </p:cNvSpPr>
          <p:nvPr>
            <p:ph type="title"/>
          </p:nvPr>
        </p:nvSpPr>
        <p:spPr>
          <a:xfrm>
            <a:off x="732183" y="0"/>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Spring boot advantages</a:t>
            </a:r>
            <a:endParaRPr lang="en-US" sz="2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EAFE437-36ED-4675-9563-57D8705C8C42}"/>
              </a:ext>
            </a:extLst>
          </p:cNvPr>
          <p:cNvSpPr/>
          <p:nvPr/>
        </p:nvSpPr>
        <p:spPr>
          <a:xfrm>
            <a:off x="732183" y="849552"/>
            <a:ext cx="8266043" cy="2031325"/>
          </a:xfrm>
          <a:prstGeom prst="rect">
            <a:avLst/>
          </a:prstGeom>
        </p:spPr>
        <p:txBody>
          <a:bodyPr wrap="square">
            <a:spAutoFit/>
          </a:bodyPr>
          <a:lstStyle/>
          <a:p>
            <a:pPr marL="342900" indent="-342900" fontAlgn="base">
              <a:buFont typeface="+mj-lt"/>
              <a:buAutoNum type="arabicParenR"/>
            </a:pPr>
            <a:r>
              <a:rPr lang="en-US" b="0" i="0" dirty="0">
                <a:solidFill>
                  <a:srgbClr val="222222"/>
                </a:solidFill>
                <a:effectLst/>
                <a:latin typeface="Times New Roman" panose="02020603050405020304" pitchFamily="18" charset="0"/>
                <a:cs typeface="Times New Roman" panose="02020603050405020304" pitchFamily="18" charset="0"/>
              </a:rPr>
              <a:t>It helps to create stand-alone Spring applications</a:t>
            </a:r>
          </a:p>
          <a:p>
            <a:pPr marL="342900" indent="-342900" fontAlgn="base">
              <a:buFont typeface="+mj-lt"/>
              <a:buAutoNum type="arabicParenR"/>
            </a:pPr>
            <a:r>
              <a:rPr lang="en-US" b="0" i="0" dirty="0">
                <a:solidFill>
                  <a:srgbClr val="222222"/>
                </a:solidFill>
                <a:effectLst/>
                <a:latin typeface="Times New Roman" panose="02020603050405020304" pitchFamily="18" charset="0"/>
                <a:cs typeface="Times New Roman" panose="02020603050405020304" pitchFamily="18" charset="0"/>
              </a:rPr>
              <a:t>Embed Tomcat, Jetty or Undertow directly (no need to deploy WAR files)</a:t>
            </a:r>
          </a:p>
          <a:p>
            <a:pPr marL="342900" indent="-342900" fontAlgn="base">
              <a:buFont typeface="+mj-lt"/>
              <a:buAutoNum type="arabicParenR"/>
            </a:pPr>
            <a:r>
              <a:rPr lang="en-US" b="0" i="0" dirty="0">
                <a:solidFill>
                  <a:srgbClr val="222222"/>
                </a:solidFill>
                <a:effectLst/>
                <a:latin typeface="Times New Roman" panose="02020603050405020304" pitchFamily="18" charset="0"/>
                <a:cs typeface="Times New Roman" panose="02020603050405020304" pitchFamily="18" charset="0"/>
              </a:rPr>
              <a:t>It provide opinionated ‘starter’ POMs to simplify your Maven configuration</a:t>
            </a:r>
          </a:p>
          <a:p>
            <a:pPr marL="342900" indent="-342900" fontAlgn="base">
              <a:buFont typeface="+mj-lt"/>
              <a:buAutoNum type="arabicParenR"/>
            </a:pPr>
            <a:r>
              <a:rPr lang="en-US" b="0" i="0" dirty="0">
                <a:solidFill>
                  <a:srgbClr val="222222"/>
                </a:solidFill>
                <a:effectLst/>
                <a:latin typeface="Times New Roman" panose="02020603050405020304" pitchFamily="18" charset="0"/>
                <a:cs typeface="Times New Roman" panose="02020603050405020304" pitchFamily="18" charset="0"/>
              </a:rPr>
              <a:t>Automatically configure Spring whenever possible</a:t>
            </a:r>
          </a:p>
          <a:p>
            <a:pPr marL="342900" indent="-342900" fontAlgn="base">
              <a:buFont typeface="+mj-lt"/>
              <a:buAutoNum type="arabicParenR"/>
            </a:pPr>
            <a:r>
              <a:rPr lang="en-US" b="0" i="0" dirty="0">
                <a:solidFill>
                  <a:srgbClr val="222222"/>
                </a:solidFill>
                <a:effectLst/>
                <a:latin typeface="Times New Roman" panose="02020603050405020304" pitchFamily="18" charset="0"/>
                <a:cs typeface="Times New Roman" panose="02020603050405020304" pitchFamily="18" charset="0"/>
              </a:rPr>
              <a:t>It provide production-ready features such as metrics, health checks and externalized configuration</a:t>
            </a:r>
          </a:p>
          <a:p>
            <a:pPr marL="342900" indent="-342900" fontAlgn="base">
              <a:buFont typeface="+mj-lt"/>
              <a:buAutoNum type="arabicParenR"/>
            </a:pPr>
            <a:r>
              <a:rPr lang="en-US" b="0" i="0" dirty="0">
                <a:solidFill>
                  <a:srgbClr val="222222"/>
                </a:solidFill>
                <a:effectLst/>
                <a:latin typeface="Times New Roman" panose="02020603050405020304" pitchFamily="18" charset="0"/>
                <a:cs typeface="Times New Roman" panose="02020603050405020304" pitchFamily="18" charset="0"/>
              </a:rPr>
              <a:t>Absolutely no code generation and no requirement for XML configuration</a:t>
            </a:r>
          </a:p>
        </p:txBody>
      </p:sp>
      <p:sp>
        <p:nvSpPr>
          <p:cNvPr id="4" name="Rectangle 3">
            <a:extLst>
              <a:ext uri="{FF2B5EF4-FFF2-40B4-BE49-F238E27FC236}">
                <a16:creationId xmlns:a16="http://schemas.microsoft.com/office/drawing/2014/main" id="{ED4390FC-B3DD-4F90-8960-B3722F7CB68D}"/>
              </a:ext>
            </a:extLst>
          </p:cNvPr>
          <p:cNvSpPr/>
          <p:nvPr/>
        </p:nvSpPr>
        <p:spPr>
          <a:xfrm>
            <a:off x="732183" y="2880877"/>
            <a:ext cx="6185454" cy="523220"/>
          </a:xfrm>
          <a:prstGeom prst="rect">
            <a:avLst/>
          </a:prstGeom>
        </p:spPr>
        <p:txBody>
          <a:bodyPr wrap="square">
            <a:spAutoFit/>
          </a:bodyPr>
          <a:lstStyle/>
          <a:p>
            <a:r>
              <a:rPr lang="en-US" sz="2800" b="1" dirty="0">
                <a:solidFill>
                  <a:schemeClr val="accent1"/>
                </a:solidFill>
                <a:latin typeface="Times New Roman" panose="02020603050405020304" pitchFamily="18" charset="0"/>
                <a:ea typeface="+mj-ea"/>
                <a:cs typeface="Times New Roman" panose="02020603050405020304" pitchFamily="18" charset="0"/>
              </a:rPr>
              <a:t>Spring Boot Features</a:t>
            </a:r>
          </a:p>
        </p:txBody>
      </p:sp>
      <p:sp>
        <p:nvSpPr>
          <p:cNvPr id="5" name="Rectangle 4">
            <a:extLst>
              <a:ext uri="{FF2B5EF4-FFF2-40B4-BE49-F238E27FC236}">
                <a16:creationId xmlns:a16="http://schemas.microsoft.com/office/drawing/2014/main" id="{23347C44-3558-4565-8FA8-9EC45489C1A5}"/>
              </a:ext>
            </a:extLst>
          </p:cNvPr>
          <p:cNvSpPr/>
          <p:nvPr/>
        </p:nvSpPr>
        <p:spPr>
          <a:xfrm>
            <a:off x="732183" y="3468628"/>
            <a:ext cx="6096000" cy="2862322"/>
          </a:xfrm>
          <a:prstGeom prst="rect">
            <a:avLst/>
          </a:prstGeom>
        </p:spPr>
        <p:txBody>
          <a:bodyPr>
            <a:spAutoFit/>
          </a:bodyPr>
          <a:lstStyle/>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Web Development</a:t>
            </a: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Spring Application</a:t>
            </a: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Application events and listeners</a:t>
            </a: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Admin features</a:t>
            </a: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Externalized Configuration</a:t>
            </a: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Properties Files</a:t>
            </a: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YAML Support</a:t>
            </a: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Type-safe Configuration</a:t>
            </a: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Logging</a:t>
            </a: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Security</a:t>
            </a:r>
          </a:p>
        </p:txBody>
      </p:sp>
    </p:spTree>
    <p:extLst>
      <p:ext uri="{BB962C8B-B14F-4D97-AF65-F5344CB8AC3E}">
        <p14:creationId xmlns:p14="http://schemas.microsoft.com/office/powerpoint/2010/main" val="49334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A34B-56E5-46AB-8C9A-390EA529392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Spring boot architecture diagram</a:t>
            </a:r>
            <a:br>
              <a:rPr lang="en-US" sz="3200" b="1"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1026" name="Picture 2" descr="Spring security">
            <a:extLst>
              <a:ext uri="{FF2B5EF4-FFF2-40B4-BE49-F238E27FC236}">
                <a16:creationId xmlns:a16="http://schemas.microsoft.com/office/drawing/2014/main" id="{CF1440A4-97B1-4D65-8656-177927A81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147763"/>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40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EB25D7-C6F1-46AE-A5A5-441948AD50D2}"/>
              </a:ext>
            </a:extLst>
          </p:cNvPr>
          <p:cNvSpPr/>
          <p:nvPr/>
        </p:nvSpPr>
        <p:spPr>
          <a:xfrm>
            <a:off x="649357" y="867229"/>
            <a:ext cx="11198087" cy="4801314"/>
          </a:xfrm>
          <a:prstGeom prst="rect">
            <a:avLst/>
          </a:prstGeom>
        </p:spPr>
        <p:txBody>
          <a:bodyPr wrap="square">
            <a:spAutoFit/>
          </a:bodyPr>
          <a:lstStyle/>
          <a:p>
            <a:pPr fontAlgn="base">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Spring Boot Starters: </a:t>
            </a:r>
            <a:r>
              <a:rPr lang="en-US" b="0" i="0" dirty="0">
                <a:solidFill>
                  <a:srgbClr val="222222"/>
                </a:solidFill>
                <a:effectLst/>
                <a:latin typeface="Times New Roman" panose="02020603050405020304" pitchFamily="18" charset="0"/>
                <a:cs typeface="Times New Roman" panose="02020603050405020304" pitchFamily="18" charset="0"/>
              </a:rPr>
              <a:t>Main concept behind spring boot starters is to reduce the dependencies definitions and to simplify the project build dependencies. For example : if we are creating spring application than we have to define following dependencies in pom.xml file –</a:t>
            </a:r>
          </a:p>
          <a:p>
            <a:pPr marL="742950" lvl="1" indent="-285750" fontAlgn="base">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Spring core Jar file</a:t>
            </a:r>
          </a:p>
          <a:p>
            <a:pPr marL="742950" lvl="1" indent="-285750" fontAlgn="base">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Spring Web Jar file</a:t>
            </a:r>
          </a:p>
          <a:p>
            <a:pPr marL="742950" lvl="1" indent="-285750" fontAlgn="base">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Spring Web MVC Jar file</a:t>
            </a:r>
          </a:p>
          <a:p>
            <a:pPr marL="742950" lvl="1" indent="-285750" fontAlgn="base">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Servlet Jar file</a:t>
            </a:r>
          </a:p>
          <a:p>
            <a:pPr marL="1143000" lvl="2" indent="-228600" fontAlgn="base">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Spring Boot Starters</a:t>
            </a:r>
            <a:r>
              <a:rPr lang="en-US" b="0" i="0" dirty="0">
                <a:solidFill>
                  <a:srgbClr val="222222"/>
                </a:solidFill>
                <a:effectLst/>
                <a:latin typeface="Times New Roman" panose="02020603050405020304" pitchFamily="18" charset="0"/>
                <a:cs typeface="Times New Roman" panose="02020603050405020304" pitchFamily="18" charset="0"/>
              </a:rPr>
              <a:t> provides the facility to add only one jar file spring-boot-starter-web instead of adding 4 jar files.</a:t>
            </a:r>
          </a:p>
          <a:p>
            <a:pPr fontAlgn="base">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Spring Boot </a:t>
            </a:r>
            <a:r>
              <a:rPr lang="en-US" b="1" i="0" dirty="0" err="1">
                <a:solidFill>
                  <a:srgbClr val="222222"/>
                </a:solidFill>
                <a:effectLst/>
                <a:latin typeface="Times New Roman" panose="02020603050405020304" pitchFamily="18" charset="0"/>
                <a:cs typeface="Times New Roman" panose="02020603050405020304" pitchFamily="18" charset="0"/>
              </a:rPr>
              <a:t>AutoConfigurator</a:t>
            </a:r>
            <a:r>
              <a:rPr lang="en-US" b="1" i="0" dirty="0">
                <a:solidFill>
                  <a:srgbClr val="222222"/>
                </a:solidFill>
                <a:effectLst/>
                <a:latin typeface="Times New Roman" panose="02020603050405020304" pitchFamily="18" charset="0"/>
                <a:cs typeface="Times New Roman" panose="02020603050405020304" pitchFamily="18" charset="0"/>
              </a:rPr>
              <a:t>: </a:t>
            </a:r>
            <a:r>
              <a:rPr lang="en-US" b="0" i="0" dirty="0">
                <a:solidFill>
                  <a:srgbClr val="222222"/>
                </a:solidFill>
                <a:effectLst/>
                <a:latin typeface="Times New Roman" panose="02020603050405020304" pitchFamily="18" charset="0"/>
                <a:cs typeface="Times New Roman" panose="02020603050405020304" pitchFamily="18" charset="0"/>
              </a:rPr>
              <a:t>Main concept behind Spring Boot </a:t>
            </a:r>
            <a:r>
              <a:rPr lang="en-US" b="0" i="0" dirty="0" err="1">
                <a:solidFill>
                  <a:srgbClr val="222222"/>
                </a:solidFill>
                <a:effectLst/>
                <a:latin typeface="Times New Roman" panose="02020603050405020304" pitchFamily="18" charset="0"/>
                <a:cs typeface="Times New Roman" panose="02020603050405020304" pitchFamily="18" charset="0"/>
              </a:rPr>
              <a:t>AutoConfigurator</a:t>
            </a:r>
            <a:r>
              <a:rPr lang="en-US" b="0" i="0" dirty="0">
                <a:solidFill>
                  <a:srgbClr val="222222"/>
                </a:solidFill>
                <a:effectLst/>
                <a:latin typeface="Times New Roman" panose="02020603050405020304" pitchFamily="18" charset="0"/>
                <a:cs typeface="Times New Roman" panose="02020603050405020304" pitchFamily="18" charset="0"/>
              </a:rPr>
              <a:t> is to minimizing the programmer’s effort to define lots of XML configuration. It will take care of all these XML configurations and annotations.</a:t>
            </a:r>
          </a:p>
          <a:p>
            <a:pPr fontAlgn="base">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Spring Boot CLI: </a:t>
            </a:r>
            <a:r>
              <a:rPr lang="en-US" b="0" i="0" dirty="0">
                <a:solidFill>
                  <a:srgbClr val="222222"/>
                </a:solidFill>
                <a:effectLst/>
                <a:latin typeface="Times New Roman" panose="02020603050405020304" pitchFamily="18" charset="0"/>
                <a:cs typeface="Times New Roman" panose="02020603050405020304" pitchFamily="18" charset="0"/>
              </a:rPr>
              <a:t>It is Spring Boot software which is used to run and test Spring Boot applications from command prompt. CLI refers to command line arguments. To execute a spring application, spring boot CLI uses Spring Boot Starter and Spring Boot </a:t>
            </a:r>
            <a:r>
              <a:rPr lang="en-US" b="0" i="0" dirty="0" err="1">
                <a:solidFill>
                  <a:srgbClr val="222222"/>
                </a:solidFill>
                <a:effectLst/>
                <a:latin typeface="Times New Roman" panose="02020603050405020304" pitchFamily="18" charset="0"/>
                <a:cs typeface="Times New Roman" panose="02020603050405020304" pitchFamily="18" charset="0"/>
              </a:rPr>
              <a:t>AutoConfigurate</a:t>
            </a:r>
            <a:r>
              <a:rPr lang="en-US" b="0" i="0" dirty="0">
                <a:solidFill>
                  <a:srgbClr val="222222"/>
                </a:solidFill>
                <a:effectLst/>
                <a:latin typeface="Times New Roman" panose="02020603050405020304" pitchFamily="18" charset="0"/>
                <a:cs typeface="Times New Roman" panose="02020603050405020304" pitchFamily="18" charset="0"/>
              </a:rPr>
              <a:t> components to resolve all dependencies.</a:t>
            </a:r>
          </a:p>
          <a:p>
            <a:pPr fontAlgn="base">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Spring Boot Actuator: </a:t>
            </a:r>
            <a:r>
              <a:rPr lang="en-US" b="0" i="0" dirty="0">
                <a:solidFill>
                  <a:srgbClr val="222222"/>
                </a:solidFill>
                <a:effectLst/>
                <a:latin typeface="Times New Roman" panose="02020603050405020304" pitchFamily="18" charset="0"/>
                <a:cs typeface="Times New Roman" panose="02020603050405020304" pitchFamily="18" charset="0"/>
              </a:rPr>
              <a:t>Spring boot actuator is a tool which provides HTTP endpoints. We can manage our production application using these HTTP endpoints.</a:t>
            </a:r>
          </a:p>
        </p:txBody>
      </p:sp>
    </p:spTree>
    <p:extLst>
      <p:ext uri="{BB962C8B-B14F-4D97-AF65-F5344CB8AC3E}">
        <p14:creationId xmlns:p14="http://schemas.microsoft.com/office/powerpoint/2010/main" val="171609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FBDB-D364-4E72-A340-C228EA31C013}"/>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Ways to Create Spring Boot Project</a:t>
            </a:r>
          </a:p>
        </p:txBody>
      </p:sp>
      <p:sp>
        <p:nvSpPr>
          <p:cNvPr id="3" name="Rectangle 2">
            <a:extLst>
              <a:ext uri="{FF2B5EF4-FFF2-40B4-BE49-F238E27FC236}">
                <a16:creationId xmlns:a16="http://schemas.microsoft.com/office/drawing/2014/main" id="{52D853A0-FA80-4A3E-8D17-2BE4820029FF}"/>
              </a:ext>
            </a:extLst>
          </p:cNvPr>
          <p:cNvSpPr/>
          <p:nvPr/>
        </p:nvSpPr>
        <p:spPr>
          <a:xfrm>
            <a:off x="838200" y="1437357"/>
            <a:ext cx="6096000" cy="1200329"/>
          </a:xfrm>
          <a:prstGeom prst="rect">
            <a:avLst/>
          </a:prstGeom>
        </p:spPr>
        <p:txBody>
          <a:bodyPr>
            <a:spAutoFit/>
          </a:bodyPr>
          <a:lstStyle/>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Spring Maven Project</a:t>
            </a: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Spring Starter Project Wizard</a:t>
            </a: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Spring </a:t>
            </a:r>
            <a:r>
              <a:rPr lang="en-US" b="0" dirty="0" err="1">
                <a:solidFill>
                  <a:srgbClr val="000000"/>
                </a:solidFill>
                <a:effectLst/>
                <a:latin typeface="Times New Roman" panose="02020603050405020304" pitchFamily="18" charset="0"/>
                <a:cs typeface="Times New Roman" panose="02020603050405020304" pitchFamily="18" charset="0"/>
              </a:rPr>
              <a:t>Initializr</a:t>
            </a:r>
            <a:endParaRPr lang="en-US" b="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Spring Boot CLI</a:t>
            </a:r>
          </a:p>
        </p:txBody>
      </p:sp>
      <p:sp>
        <p:nvSpPr>
          <p:cNvPr id="4" name="Rectangle 3">
            <a:extLst>
              <a:ext uri="{FF2B5EF4-FFF2-40B4-BE49-F238E27FC236}">
                <a16:creationId xmlns:a16="http://schemas.microsoft.com/office/drawing/2014/main" id="{05D3487D-B673-4CA0-B55E-0D393A18C251}"/>
              </a:ext>
            </a:extLst>
          </p:cNvPr>
          <p:cNvSpPr/>
          <p:nvPr/>
        </p:nvSpPr>
        <p:spPr>
          <a:xfrm>
            <a:off x="838199" y="2782669"/>
            <a:ext cx="9538253" cy="369332"/>
          </a:xfrm>
          <a:prstGeom prst="rect">
            <a:avLst/>
          </a:prstGeom>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 we can use STS (Spring Toll Suite) eclipse plugin to create project.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68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social media post&#10;&#10;Description automatically generated">
            <a:extLst>
              <a:ext uri="{FF2B5EF4-FFF2-40B4-BE49-F238E27FC236}">
                <a16:creationId xmlns:a16="http://schemas.microsoft.com/office/drawing/2014/main" id="{3048F160-2730-44FE-99E0-5C60E87E9CD2}"/>
              </a:ext>
            </a:extLst>
          </p:cNvPr>
          <p:cNvPicPr>
            <a:picLocks noChangeAspect="1"/>
          </p:cNvPicPr>
          <p:nvPr/>
        </p:nvPicPr>
        <p:blipFill>
          <a:blip r:embed="rId2"/>
          <a:stretch>
            <a:fillRect/>
          </a:stretch>
        </p:blipFill>
        <p:spPr>
          <a:xfrm>
            <a:off x="1143940" y="643466"/>
            <a:ext cx="9904120" cy="5571067"/>
          </a:xfrm>
          <a:prstGeom prst="rect">
            <a:avLst/>
          </a:prstGeom>
        </p:spPr>
      </p:pic>
    </p:spTree>
    <p:extLst>
      <p:ext uri="{BB962C8B-B14F-4D97-AF65-F5344CB8AC3E}">
        <p14:creationId xmlns:p14="http://schemas.microsoft.com/office/powerpoint/2010/main" val="3373685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32E3CD5B-8159-4D19-82EE-89C4DC297697}"/>
              </a:ext>
            </a:extLst>
          </p:cNvPr>
          <p:cNvPicPr>
            <a:picLocks noChangeAspect="1"/>
          </p:cNvPicPr>
          <p:nvPr/>
        </p:nvPicPr>
        <p:blipFill>
          <a:blip r:embed="rId2"/>
          <a:stretch>
            <a:fillRect/>
          </a:stretch>
        </p:blipFill>
        <p:spPr>
          <a:xfrm>
            <a:off x="1143941" y="643467"/>
            <a:ext cx="9904118" cy="5571066"/>
          </a:xfrm>
          <a:prstGeom prst="rect">
            <a:avLst/>
          </a:prstGeom>
        </p:spPr>
      </p:pic>
    </p:spTree>
    <p:extLst>
      <p:ext uri="{BB962C8B-B14F-4D97-AF65-F5344CB8AC3E}">
        <p14:creationId xmlns:p14="http://schemas.microsoft.com/office/powerpoint/2010/main" val="9692070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5667</TotalTime>
  <Words>1825</Words>
  <Application>Microsoft Office PowerPoint</Application>
  <PresentationFormat>Widescreen</PresentationFormat>
  <Paragraphs>239</Paragraphs>
  <Slides>23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-apple-system</vt:lpstr>
      <vt:lpstr>merriweather</vt:lpstr>
      <vt:lpstr>Arial</vt:lpstr>
      <vt:lpstr>Calibri</vt:lpstr>
      <vt:lpstr>Times New Roman</vt:lpstr>
      <vt:lpstr>Trebuchet MS</vt:lpstr>
      <vt:lpstr>Wingdings 3</vt:lpstr>
      <vt:lpstr>Facet</vt:lpstr>
      <vt:lpstr>Packager Shell Object</vt:lpstr>
      <vt:lpstr>SPRING BOOT </vt:lpstr>
      <vt:lpstr>Definitions</vt:lpstr>
      <vt:lpstr>PowerPoint Presentation</vt:lpstr>
      <vt:lpstr>Spring boot advantages</vt:lpstr>
      <vt:lpstr>Spring boot architecture diagram </vt:lpstr>
      <vt:lpstr>PowerPoint Presentation</vt:lpstr>
      <vt:lpstr>Ways to Create Spring Boot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dc:title>
  <dc:creator>Rohit Kumar</dc:creator>
  <cp:lastModifiedBy>Rohit Kumar</cp:lastModifiedBy>
  <cp:revision>51</cp:revision>
  <dcterms:created xsi:type="dcterms:W3CDTF">2019-12-02T09:29:58Z</dcterms:created>
  <dcterms:modified xsi:type="dcterms:W3CDTF">2020-05-30T14:47:56Z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6d439f39-05f2-4289-97da-c6905854e68f</vt:lpwstr>
  </property>
  <property fmtid="{D5CDD505-2E9C-101B-9397-08002B2CF9AE}" pid="3" name="HCL_Cla5s_D6">
    <vt:lpwstr>False</vt:lpwstr>
  </property>
  <property fmtid="{D5CDD505-2E9C-101B-9397-08002B2CF9AE}" pid="4" name="HCLClassification">
    <vt:lpwstr>HCL_Cla5s_Publ1c</vt:lpwstr>
  </property>
</Properties>
</file>