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81" r:id="rId6"/>
    <p:sldId id="291" r:id="rId7"/>
    <p:sldId id="283" r:id="rId8"/>
    <p:sldId id="292" r:id="rId9"/>
    <p:sldId id="284" r:id="rId10"/>
    <p:sldId id="293" r:id="rId11"/>
    <p:sldId id="259" r:id="rId12"/>
    <p:sldId id="285" r:id="rId13"/>
    <p:sldId id="266" r:id="rId14"/>
    <p:sldId id="270" r:id="rId15"/>
    <p:sldId id="267" r:id="rId16"/>
    <p:sldId id="272" r:id="rId17"/>
    <p:sldId id="296" r:id="rId18"/>
    <p:sldId id="294" r:id="rId19"/>
    <p:sldId id="286" r:id="rId20"/>
    <p:sldId id="297" r:id="rId21"/>
    <p:sldId id="257" r:id="rId22"/>
    <p:sldId id="290" r:id="rId23"/>
    <p:sldId id="287" r:id="rId24"/>
    <p:sldId id="269" r:id="rId25"/>
    <p:sldId id="275" r:id="rId26"/>
    <p:sldId id="280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AABE85-9492-418B-BE14-81F9EF41DF9A}">
          <p14:sldIdLst>
            <p14:sldId id="256"/>
            <p14:sldId id="281"/>
            <p14:sldId id="291"/>
            <p14:sldId id="283"/>
            <p14:sldId id="292"/>
            <p14:sldId id="284"/>
            <p14:sldId id="293"/>
            <p14:sldId id="259"/>
            <p14:sldId id="285"/>
            <p14:sldId id="266"/>
            <p14:sldId id="270"/>
            <p14:sldId id="267"/>
            <p14:sldId id="272"/>
            <p14:sldId id="296"/>
            <p14:sldId id="294"/>
            <p14:sldId id="286"/>
            <p14:sldId id="297"/>
            <p14:sldId id="257"/>
            <p14:sldId id="290"/>
            <p14:sldId id="287"/>
            <p14:sldId id="269"/>
            <p14:sldId id="275"/>
            <p14:sldId id="280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00000"/>
    <a:srgbClr val="006666"/>
    <a:srgbClr val="E2E1C0"/>
    <a:srgbClr val="666666"/>
    <a:srgbClr val="6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271" autoAdjust="0"/>
  </p:normalViewPr>
  <p:slideViewPr>
    <p:cSldViewPr snapToGrid="0" showGuides="1">
      <p:cViewPr varScale="1">
        <p:scale>
          <a:sx n="81" d="100"/>
          <a:sy n="81" d="100"/>
        </p:scale>
        <p:origin x="65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08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pit.subudhi\Desktop\Study\PS%201\eda\promotion1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promotion1!$B$2:$B$14</c:f>
              <c:strCache>
                <c:ptCount val="13"/>
                <c:pt idx="0">
                  <c:v>Martin_Luther_King_Jr_Day</c:v>
                </c:pt>
                <c:pt idx="1">
                  <c:v>New_Years_Day</c:v>
                </c:pt>
                <c:pt idx="2">
                  <c:v>Presidents_Day</c:v>
                </c:pt>
                <c:pt idx="3">
                  <c:v>Father_Day</c:v>
                </c:pt>
                <c:pt idx="4">
                  <c:v>Memorial_Day</c:v>
                </c:pt>
                <c:pt idx="5">
                  <c:v>Mothers_Day</c:v>
                </c:pt>
                <c:pt idx="6">
                  <c:v>Spring_Black_Friday</c:v>
                </c:pt>
                <c:pt idx="7">
                  <c:v>Independence_Day</c:v>
                </c:pt>
                <c:pt idx="8">
                  <c:v>Labor_Day</c:v>
                </c:pt>
                <c:pt idx="9">
                  <c:v>Christmas_Day</c:v>
                </c:pt>
                <c:pt idx="10">
                  <c:v>Columbus_Day</c:v>
                </c:pt>
                <c:pt idx="11">
                  <c:v>Thanksgiving,Black_Friday</c:v>
                </c:pt>
                <c:pt idx="12">
                  <c:v>Veterans_Day</c:v>
                </c:pt>
              </c:strCache>
            </c:strRef>
          </c:cat>
          <c:val>
            <c:numRef>
              <c:f>promotion1!$C$2:$C$14</c:f>
              <c:numCache>
                <c:formatCode>General</c:formatCode>
                <c:ptCount val="13"/>
                <c:pt idx="0">
                  <c:v>7758.75</c:v>
                </c:pt>
                <c:pt idx="1">
                  <c:v>10548.479166666601</c:v>
                </c:pt>
                <c:pt idx="2">
                  <c:v>8058.8928571428496</c:v>
                </c:pt>
                <c:pt idx="3">
                  <c:v>12551.9464285714</c:v>
                </c:pt>
                <c:pt idx="4">
                  <c:v>12262.5</c:v>
                </c:pt>
                <c:pt idx="5">
                  <c:v>12286.625</c:v>
                </c:pt>
                <c:pt idx="6">
                  <c:v>9489.6785714285706</c:v>
                </c:pt>
                <c:pt idx="7">
                  <c:v>14064.3928571428</c:v>
                </c:pt>
                <c:pt idx="8">
                  <c:v>14148.607142857099</c:v>
                </c:pt>
                <c:pt idx="9">
                  <c:v>13436.538461538399</c:v>
                </c:pt>
                <c:pt idx="10">
                  <c:v>13131.75</c:v>
                </c:pt>
                <c:pt idx="11">
                  <c:v>19197.028571428498</c:v>
                </c:pt>
                <c:pt idx="12">
                  <c:v>19289.910714285699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B-42FA-8D48-28E1BB944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5790272"/>
        <c:axId val="1366486448"/>
      </c:barChart>
      <c:catAx>
        <c:axId val="124579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486448"/>
        <c:crosses val="autoZero"/>
        <c:auto val="1"/>
        <c:lblAlgn val="ctr"/>
        <c:lblOffset val="100"/>
        <c:noMultiLvlLbl val="0"/>
      </c:catAx>
      <c:valAx>
        <c:axId val="136648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790272"/>
        <c:crosses val="autoZero"/>
        <c:crossBetween val="between"/>
      </c:valAx>
      <c:spPr>
        <a:noFill/>
        <a:ln>
          <a:solidFill>
            <a:srgbClr val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ustomer-service-1433642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ommons.wikimedia.org/wiki/File:Store_Building_Flat_Icon_Vector.svg" TargetMode="External"/><Relationship Id="rId1" Type="http://schemas.openxmlformats.org/officeDocument/2006/relationships/image" Target="../media/image13.png"/><Relationship Id="rId6" Type="http://schemas.openxmlformats.org/officeDocument/2006/relationships/hyperlink" Target="https://ti-defence.org/accountable-defence-sectors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commons.wikimedia.org/wiki/File:Icons8_flat_advertising.sv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ustomer-service-1433642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ommons.wikimedia.org/wiki/File:Store_Building_Flat_Icon_Vector.svg" TargetMode="External"/><Relationship Id="rId1" Type="http://schemas.openxmlformats.org/officeDocument/2006/relationships/image" Target="../media/image13.png"/><Relationship Id="rId6" Type="http://schemas.openxmlformats.org/officeDocument/2006/relationships/hyperlink" Target="https://ti-defence.org/accountable-defence-sectors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commons.wikimedia.org/wiki/File:Icons8_flat_advertising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EC4E8-21EE-4B17-AD02-5DD39B6FAF55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ECD72C-99CB-4695-BB5C-1C6CCAB7A75A}">
      <dgm:prSet phldrT="[Text]" custT="1"/>
      <dgm:spPr/>
      <dgm:t>
        <a:bodyPr/>
        <a:lstStyle/>
        <a:p>
          <a:pPr>
            <a:buNone/>
          </a:pP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Recommendations:</a:t>
          </a:r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</dgm:t>
    </dgm:pt>
    <dgm:pt modelId="{AE5A4713-4E6D-48E6-86D4-8B4EC7C4AA41}" type="parTrans" cxnId="{CCDE7668-6BD7-4F2F-A968-B36CA823618E}">
      <dgm:prSet/>
      <dgm:spPr/>
      <dgm:t>
        <a:bodyPr/>
        <a:lstStyle/>
        <a:p>
          <a:endParaRPr lang="en-US"/>
        </a:p>
      </dgm:t>
    </dgm:pt>
    <dgm:pt modelId="{6CF521D0-FB29-421A-84E8-F7007C056724}" type="sibTrans" cxnId="{CCDE7668-6BD7-4F2F-A968-B36CA823618E}">
      <dgm:prSet/>
      <dgm:spPr/>
      <dgm:t>
        <a:bodyPr/>
        <a:lstStyle/>
        <a:p>
          <a:endParaRPr lang="en-US"/>
        </a:p>
      </dgm:t>
    </dgm:pt>
    <dgm:pt modelId="{C1DD39EA-7565-4126-9661-C8704A1BD162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Revenue generated in fourth quarter was greater than the other three quarters</a:t>
          </a:r>
        </a:p>
      </dgm:t>
    </dgm:pt>
    <dgm:pt modelId="{3ACE49BB-3E26-434D-B679-3D27440E7BD5}" type="parTrans" cxnId="{63BA87DE-C12D-48FD-8935-35262952E124}">
      <dgm:prSet/>
      <dgm:spPr/>
      <dgm:t>
        <a:bodyPr/>
        <a:lstStyle/>
        <a:p>
          <a:endParaRPr lang="en-US"/>
        </a:p>
      </dgm:t>
    </dgm:pt>
    <dgm:pt modelId="{36595402-83D2-42C6-9FD7-1C9DAF44FD04}" type="sibTrans" cxnId="{63BA87DE-C12D-48FD-8935-35262952E124}">
      <dgm:prSet/>
      <dgm:spPr/>
      <dgm:t>
        <a:bodyPr/>
        <a:lstStyle/>
        <a:p>
          <a:endParaRPr lang="en-US"/>
        </a:p>
      </dgm:t>
    </dgm:pt>
    <dgm:pt modelId="{E240E05D-B8D4-4E57-B1A8-FA8C9673548B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Insights</a:t>
          </a:r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</dgm:t>
    </dgm:pt>
    <dgm:pt modelId="{9922D6F4-6497-4750-A95C-D7E15C1A4F67}" type="parTrans" cxnId="{ABD46B20-6DF7-4067-8593-B0202B6798AF}">
      <dgm:prSet/>
      <dgm:spPr/>
      <dgm:t>
        <a:bodyPr/>
        <a:lstStyle/>
        <a:p>
          <a:endParaRPr lang="en-US"/>
        </a:p>
      </dgm:t>
    </dgm:pt>
    <dgm:pt modelId="{8A95E128-17B3-4779-809E-56B47E428510}" type="sibTrans" cxnId="{ABD46B20-6DF7-4067-8593-B0202B6798AF}">
      <dgm:prSet/>
      <dgm:spPr/>
      <dgm:t>
        <a:bodyPr/>
        <a:lstStyle/>
        <a:p>
          <a:endParaRPr lang="en-US"/>
        </a:p>
      </dgm:t>
    </dgm:pt>
    <dgm:pt modelId="{87E02AB1-017A-4CC0-ADF7-F6F5B5B4D4C6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Vacuum cleaner products generated the most revenue and TV products generated least revenue</a:t>
          </a:r>
        </a:p>
      </dgm:t>
    </dgm:pt>
    <dgm:pt modelId="{10B04182-AEC0-4332-BE2A-3C4A11B96BCC}" type="parTrans" cxnId="{64DDC856-60E0-482A-9F42-F1A2A750C225}">
      <dgm:prSet/>
      <dgm:spPr/>
      <dgm:t>
        <a:bodyPr/>
        <a:lstStyle/>
        <a:p>
          <a:endParaRPr lang="en-US"/>
        </a:p>
      </dgm:t>
    </dgm:pt>
    <dgm:pt modelId="{C2B5D948-48FE-4C8A-ACC6-C01DB01D13A8}" type="sibTrans" cxnId="{64DDC856-60E0-482A-9F42-F1A2A750C225}">
      <dgm:prSet/>
      <dgm:spPr/>
      <dgm:t>
        <a:bodyPr/>
        <a:lstStyle/>
        <a:p>
          <a:endParaRPr lang="en-US"/>
        </a:p>
      </dgm:t>
    </dgm:pt>
    <dgm:pt modelId="{AA40F4EA-6A15-4A9F-BAC0-F49E0FDDA340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Promotions during Martin Luther King Day followed by Presidents day in the first quarter are generating lower sales compared to the other promotions in the year.</a:t>
          </a:r>
        </a:p>
      </dgm:t>
    </dgm:pt>
    <dgm:pt modelId="{8BC8A11F-AA04-4587-854E-1E34EAE73762}" type="parTrans" cxnId="{0E2073EE-4137-4B94-BAAC-79F667FF0D62}">
      <dgm:prSet/>
      <dgm:spPr/>
      <dgm:t>
        <a:bodyPr/>
        <a:lstStyle/>
        <a:p>
          <a:endParaRPr lang="en-US"/>
        </a:p>
      </dgm:t>
    </dgm:pt>
    <dgm:pt modelId="{AB72CF54-8F84-4178-87FE-96B8E087F621}" type="sibTrans" cxnId="{0E2073EE-4137-4B94-BAAC-79F667FF0D62}">
      <dgm:prSet/>
      <dgm:spPr/>
      <dgm:t>
        <a:bodyPr/>
        <a:lstStyle/>
        <a:p>
          <a:endParaRPr lang="en-US"/>
        </a:p>
      </dgm:t>
    </dgm:pt>
    <dgm:pt modelId="{71ACA5F6-E535-4DC5-94E0-27C3208EE479}">
      <dgm:prSet phldrT="[Text]" custT="1"/>
      <dgm:spPr/>
      <dgm:t>
        <a:bodyPr/>
        <a:lstStyle/>
        <a:p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17BF7965-5180-41C7-8BB3-7BCD8EA97B83}" type="parTrans" cxnId="{F8469D84-7EB8-4A92-B3B1-ED63473EAD24}">
      <dgm:prSet/>
      <dgm:spPr/>
      <dgm:t>
        <a:bodyPr/>
        <a:lstStyle/>
        <a:p>
          <a:endParaRPr lang="en-US"/>
        </a:p>
      </dgm:t>
    </dgm:pt>
    <dgm:pt modelId="{24F8AA01-7FF6-42D4-A848-DAC5E0862370}" type="sibTrans" cxnId="{F8469D84-7EB8-4A92-B3B1-ED63473EAD24}">
      <dgm:prSet/>
      <dgm:spPr/>
      <dgm:t>
        <a:bodyPr/>
        <a:lstStyle/>
        <a:p>
          <a:endParaRPr lang="en-US"/>
        </a:p>
      </dgm:t>
    </dgm:pt>
    <dgm:pt modelId="{B1766E5B-412E-4930-B104-42604BB7A49B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Key Findings</a:t>
          </a:r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</dgm:t>
    </dgm:pt>
    <dgm:pt modelId="{3F5ED0FA-EF9B-4BB2-9ECB-82648155AF28}" type="sibTrans" cxnId="{CDB0B336-6D56-423E-B900-3603B7FFEA34}">
      <dgm:prSet/>
      <dgm:spPr/>
      <dgm:t>
        <a:bodyPr/>
        <a:lstStyle/>
        <a:p>
          <a:endParaRPr lang="en-US"/>
        </a:p>
      </dgm:t>
    </dgm:pt>
    <dgm:pt modelId="{5EEC806C-7F37-48EF-8185-BE260AC07324}" type="parTrans" cxnId="{CDB0B336-6D56-423E-B900-3603B7FFEA34}">
      <dgm:prSet/>
      <dgm:spPr/>
      <dgm:t>
        <a:bodyPr/>
        <a:lstStyle/>
        <a:p>
          <a:endParaRPr lang="en-US"/>
        </a:p>
      </dgm:t>
    </dgm:pt>
    <dgm:pt modelId="{057CCE24-4B60-4CF0-9F1E-AD5C39328C4C}">
      <dgm:prSet phldrT="[Text]" custT="1"/>
      <dgm:spPr/>
      <dgm:t>
        <a:bodyPr/>
        <a:lstStyle/>
        <a:p>
          <a:r>
            <a:rPr lang="en-US" sz="1400" dirty="0"/>
            <a:t>Executive Summary</a:t>
          </a:r>
        </a:p>
      </dgm:t>
    </dgm:pt>
    <dgm:pt modelId="{B584C378-FAA0-4D1D-AEAC-4AE9C635E99A}" type="sibTrans" cxnId="{FBF76B3B-0E89-4AD6-BEE1-496F133F837E}">
      <dgm:prSet/>
      <dgm:spPr/>
      <dgm:t>
        <a:bodyPr/>
        <a:lstStyle/>
        <a:p>
          <a:endParaRPr lang="en-US"/>
        </a:p>
      </dgm:t>
    </dgm:pt>
    <dgm:pt modelId="{441CD59A-ED3F-4B49-B3E6-08A83153786B}" type="parTrans" cxnId="{FBF76B3B-0E89-4AD6-BEE1-496F133F837E}">
      <dgm:prSet/>
      <dgm:spPr/>
      <dgm:t>
        <a:bodyPr/>
        <a:lstStyle/>
        <a:p>
          <a:endParaRPr lang="en-US"/>
        </a:p>
      </dgm:t>
    </dgm:pt>
    <dgm:pt modelId="{16C823F0-AC30-43CF-8118-DFAC33091680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Although repeat customers are less in number, they contribute significantly to the overall sales</a:t>
          </a:r>
        </a:p>
      </dgm:t>
    </dgm:pt>
    <dgm:pt modelId="{ABA09B9F-085F-4F1D-95B5-9E772BFC8772}" type="parTrans" cxnId="{0BF1DD44-20A8-42E5-9877-D204270ACDF0}">
      <dgm:prSet/>
      <dgm:spPr/>
      <dgm:t>
        <a:bodyPr/>
        <a:lstStyle/>
        <a:p>
          <a:endParaRPr lang="en-US"/>
        </a:p>
      </dgm:t>
    </dgm:pt>
    <dgm:pt modelId="{85D8D758-5CE7-4DCC-99EF-8752E8F54B6C}" type="sibTrans" cxnId="{0BF1DD44-20A8-42E5-9877-D204270ACDF0}">
      <dgm:prSet/>
      <dgm:spPr/>
      <dgm:t>
        <a:bodyPr/>
        <a:lstStyle/>
        <a:p>
          <a:endParaRPr lang="en-US"/>
        </a:p>
      </dgm:t>
    </dgm:pt>
    <dgm:pt modelId="{39398660-FE35-452E-82A3-B611A46017DE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Martin Luther King Day followed by Presidents day promotion should be revised to generate more sales in first quarter </a:t>
          </a:r>
        </a:p>
      </dgm:t>
    </dgm:pt>
    <dgm:pt modelId="{7A0D12B4-CA73-4238-9B4F-15A28D9B1E7B}" type="parTrans" cxnId="{F7D99212-2248-47FB-B511-E1C5C02C510B}">
      <dgm:prSet/>
      <dgm:spPr/>
      <dgm:t>
        <a:bodyPr/>
        <a:lstStyle/>
        <a:p>
          <a:endParaRPr lang="en-US"/>
        </a:p>
      </dgm:t>
    </dgm:pt>
    <dgm:pt modelId="{1A07C8D1-9A1E-465C-B55F-5AB4D5359B29}" type="sibTrans" cxnId="{F7D99212-2248-47FB-B511-E1C5C02C510B}">
      <dgm:prSet/>
      <dgm:spPr/>
      <dgm:t>
        <a:bodyPr/>
        <a:lstStyle/>
        <a:p>
          <a:endParaRPr lang="en-US"/>
        </a:p>
      </dgm:t>
    </dgm:pt>
    <dgm:pt modelId="{26110500-FF2F-448A-B859-96DD5C36D444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Improvement of promotional campaigns need to be done for The Mellow Store to improve the sales of that store</a:t>
          </a:r>
          <a:endParaRPr lang="en-US" sz="14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BBD317-5029-4781-9324-24C3B4CDAFEB}" type="parTrans" cxnId="{16E3D725-18DC-42F4-81CC-E150C48AA78F}">
      <dgm:prSet/>
      <dgm:spPr/>
      <dgm:t>
        <a:bodyPr/>
        <a:lstStyle/>
        <a:p>
          <a:endParaRPr lang="en-US"/>
        </a:p>
      </dgm:t>
    </dgm:pt>
    <dgm:pt modelId="{2EB28468-C5E9-4625-A061-82014DBF826C}" type="sibTrans" cxnId="{16E3D725-18DC-42F4-81CC-E150C48AA78F}">
      <dgm:prSet/>
      <dgm:spPr/>
      <dgm:t>
        <a:bodyPr/>
        <a:lstStyle/>
        <a:p>
          <a:endParaRPr lang="en-US"/>
        </a:p>
      </dgm:t>
    </dgm:pt>
    <dgm:pt modelId="{4CD41280-F698-47CD-AE16-4D89B1644EEF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Provide loyalty programs to convert new customers to repeat customer</a:t>
          </a:r>
          <a:endParaRPr lang="en-US" sz="14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1177953-4039-4365-9057-175B8E911626}" type="parTrans" cxnId="{AA683791-8633-48AC-A1D2-C245D41DA46E}">
      <dgm:prSet/>
      <dgm:spPr/>
      <dgm:t>
        <a:bodyPr/>
        <a:lstStyle/>
        <a:p>
          <a:endParaRPr lang="en-US"/>
        </a:p>
      </dgm:t>
    </dgm:pt>
    <dgm:pt modelId="{0A65592A-7A2E-4F19-8975-5C5022BC3A25}" type="sibTrans" cxnId="{AA683791-8633-48AC-A1D2-C245D41DA46E}">
      <dgm:prSet/>
      <dgm:spPr/>
      <dgm:t>
        <a:bodyPr/>
        <a:lstStyle/>
        <a:p>
          <a:endParaRPr lang="en-US"/>
        </a:p>
      </dgm:t>
    </dgm:pt>
    <dgm:pt modelId="{D70A8DDE-4B9F-49B0-A1A3-8C199EA77B18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It has been observed that the spike of sales in November is caused by holidays such as Thanksgiving, Black Friday and Veterans day</a:t>
          </a:r>
          <a:endParaRPr lang="en-US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89B1CD-8750-4B49-8757-C827D6CA18E4}" type="parTrans" cxnId="{CB44A2AF-EA25-471D-A06F-00AB1A2A6FE8}">
      <dgm:prSet/>
      <dgm:spPr/>
      <dgm:t>
        <a:bodyPr/>
        <a:lstStyle/>
        <a:p>
          <a:endParaRPr lang="en-US"/>
        </a:p>
      </dgm:t>
    </dgm:pt>
    <dgm:pt modelId="{5591CB3A-9C0C-4DD8-BD2A-D66FF5DA0D21}" type="sibTrans" cxnId="{CB44A2AF-EA25-471D-A06F-00AB1A2A6FE8}">
      <dgm:prSet/>
      <dgm:spPr/>
      <dgm:t>
        <a:bodyPr/>
        <a:lstStyle/>
        <a:p>
          <a:endParaRPr lang="en-US"/>
        </a:p>
      </dgm:t>
    </dgm:pt>
    <dgm:pt modelId="{CB0B0842-AF8B-4620-9FF7-77833481CF0A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Highest revenue generated during promotion was from the Nodding Jester Store and the least was generated from the Mellow store</a:t>
          </a:r>
        </a:p>
      </dgm:t>
    </dgm:pt>
    <dgm:pt modelId="{B3943F1C-A4D0-4421-ACE0-11DEE348A171}" type="parTrans" cxnId="{E377250F-E86F-4691-A4F3-72193C26289D}">
      <dgm:prSet/>
      <dgm:spPr/>
      <dgm:t>
        <a:bodyPr/>
        <a:lstStyle/>
        <a:p>
          <a:endParaRPr lang="en-US"/>
        </a:p>
      </dgm:t>
    </dgm:pt>
    <dgm:pt modelId="{8D7D2048-2DE2-443B-BF0A-123A09ED7BC1}" type="sibTrans" cxnId="{E377250F-E86F-4691-A4F3-72193C26289D}">
      <dgm:prSet/>
      <dgm:spPr/>
      <dgm:t>
        <a:bodyPr/>
        <a:lstStyle/>
        <a:p>
          <a:endParaRPr lang="en-US"/>
        </a:p>
      </dgm:t>
    </dgm:pt>
    <dgm:pt modelId="{8A90E0F8-9C31-4320-968F-09BC9E280A6F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Promotional offers should be revised for the TV products over all the quarters</a:t>
          </a:r>
        </a:p>
      </dgm:t>
    </dgm:pt>
    <dgm:pt modelId="{2A726FC3-CDE7-4477-9088-D28A904675F2}" type="parTrans" cxnId="{AE69A7AA-1F4E-403C-B2D1-10FFA0087D7D}">
      <dgm:prSet/>
      <dgm:spPr/>
      <dgm:t>
        <a:bodyPr/>
        <a:lstStyle/>
        <a:p>
          <a:endParaRPr lang="en-US"/>
        </a:p>
      </dgm:t>
    </dgm:pt>
    <dgm:pt modelId="{9C3E2681-3BA2-4E92-964A-85769073AAC9}" type="sibTrans" cxnId="{AE69A7AA-1F4E-403C-B2D1-10FFA0087D7D}">
      <dgm:prSet/>
      <dgm:spPr/>
      <dgm:t>
        <a:bodyPr/>
        <a:lstStyle/>
        <a:p>
          <a:endParaRPr lang="en-US"/>
        </a:p>
      </dgm:t>
    </dgm:pt>
    <dgm:pt modelId="{1A41955A-7D6A-43A4-9BA1-B7F7785F24B0}" type="pres">
      <dgm:prSet presAssocID="{197EC4E8-21EE-4B17-AD02-5DD39B6FAF5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0BAE88F4-2F22-46A2-86B1-EB54E2D49880}" type="pres">
      <dgm:prSet presAssocID="{057CCE24-4B60-4CF0-9F1E-AD5C39328C4C}" presName="root" presStyleCnt="0">
        <dgm:presLayoutVars>
          <dgm:chMax/>
          <dgm:chPref val="4"/>
        </dgm:presLayoutVars>
      </dgm:prSet>
      <dgm:spPr/>
    </dgm:pt>
    <dgm:pt modelId="{C719D6C3-2103-4BFE-8BBE-12BF69B381C9}" type="pres">
      <dgm:prSet presAssocID="{057CCE24-4B60-4CF0-9F1E-AD5C39328C4C}" presName="rootComposite" presStyleCnt="0">
        <dgm:presLayoutVars/>
      </dgm:prSet>
      <dgm:spPr/>
    </dgm:pt>
    <dgm:pt modelId="{D00A1C80-C6FA-4DC7-9E7F-72E4B0225672}" type="pres">
      <dgm:prSet presAssocID="{057CCE24-4B60-4CF0-9F1E-AD5C39328C4C}" presName="rootText" presStyleLbl="node0" presStyleIdx="0" presStyleCnt="1" custScaleX="19063" custScaleY="34425" custLinFactNeighborX="-1467" custLinFactNeighborY="55600">
        <dgm:presLayoutVars>
          <dgm:chMax/>
          <dgm:chPref val="4"/>
        </dgm:presLayoutVars>
      </dgm:prSet>
      <dgm:spPr/>
    </dgm:pt>
    <dgm:pt modelId="{1B5453B0-1DA3-4D5F-9C96-5BB531560FB2}" type="pres">
      <dgm:prSet presAssocID="{057CCE24-4B60-4CF0-9F1E-AD5C39328C4C}" presName="childShape" presStyleCnt="0">
        <dgm:presLayoutVars>
          <dgm:chMax val="0"/>
          <dgm:chPref val="0"/>
        </dgm:presLayoutVars>
      </dgm:prSet>
      <dgm:spPr/>
    </dgm:pt>
    <dgm:pt modelId="{26CDD533-94BC-49EA-88FC-3F97E20B3044}" type="pres">
      <dgm:prSet presAssocID="{B1766E5B-412E-4930-B104-42604BB7A49B}" presName="childComposite" presStyleCnt="0">
        <dgm:presLayoutVars>
          <dgm:chMax val="0"/>
          <dgm:chPref val="0"/>
        </dgm:presLayoutVars>
      </dgm:prSet>
      <dgm:spPr/>
    </dgm:pt>
    <dgm:pt modelId="{881DDDF8-3376-4D7A-B3D3-6E69F17A1706}" type="pres">
      <dgm:prSet presAssocID="{B1766E5B-412E-4930-B104-42604BB7A49B}" presName="Image" presStyleLbl="node1" presStyleIdx="0" presStyleCnt="3" custLinFactY="27767" custLinFactNeighborX="-10708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BCB3A87-8623-40FB-A9CD-3D9C984AC67F}" type="pres">
      <dgm:prSet presAssocID="{B1766E5B-412E-4930-B104-42604BB7A49B}" presName="childText" presStyleLbl="lnNode1" presStyleIdx="0" presStyleCnt="3" custScaleY="144000" custLinFactNeighborY="184">
        <dgm:presLayoutVars>
          <dgm:chMax val="0"/>
          <dgm:chPref val="0"/>
          <dgm:bulletEnabled val="1"/>
        </dgm:presLayoutVars>
      </dgm:prSet>
      <dgm:spPr/>
    </dgm:pt>
    <dgm:pt modelId="{E528EB0B-64F5-4182-A6F6-63F683FB754C}" type="pres">
      <dgm:prSet presAssocID="{E240E05D-B8D4-4E57-B1A8-FA8C9673548B}" presName="childComposite" presStyleCnt="0">
        <dgm:presLayoutVars>
          <dgm:chMax val="0"/>
          <dgm:chPref val="0"/>
        </dgm:presLayoutVars>
      </dgm:prSet>
      <dgm:spPr/>
    </dgm:pt>
    <dgm:pt modelId="{FCE5370B-904E-44D7-B5B2-A3883EC7C38F}" type="pres">
      <dgm:prSet presAssocID="{E240E05D-B8D4-4E57-B1A8-FA8C9673548B}" presName="Image" presStyleLbl="node1" presStyleIdx="1" presStyleCnt="3" custLinFactY="-28280" custLinFactNeighborX="-9460" custLinFactNeighborY="-10000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42692AE-305F-4356-BEF6-9E2204DAF904}" type="pres">
      <dgm:prSet presAssocID="{E240E05D-B8D4-4E57-B1A8-FA8C9673548B}" presName="childText" presStyleLbl="lnNode1" presStyleIdx="1" presStyleCnt="3" custScaleY="98860" custLinFactNeighborY="-2367">
        <dgm:presLayoutVars>
          <dgm:chMax val="0"/>
          <dgm:chPref val="0"/>
          <dgm:bulletEnabled val="1"/>
        </dgm:presLayoutVars>
      </dgm:prSet>
      <dgm:spPr/>
    </dgm:pt>
    <dgm:pt modelId="{A14B91A0-6873-4BF7-91F1-05551BD7A200}" type="pres">
      <dgm:prSet presAssocID="{D8ECD72C-99CB-4695-BB5C-1C6CCAB7A75A}" presName="childComposite" presStyleCnt="0">
        <dgm:presLayoutVars>
          <dgm:chMax val="0"/>
          <dgm:chPref val="0"/>
        </dgm:presLayoutVars>
      </dgm:prSet>
      <dgm:spPr/>
    </dgm:pt>
    <dgm:pt modelId="{B06D6D65-0EB9-4024-B7E5-DED1F0B2B034}" type="pres">
      <dgm:prSet presAssocID="{D8ECD72C-99CB-4695-BB5C-1C6CCAB7A75A}" presName="Image" presStyleLbl="node1" presStyleIdx="2" presStyleCnt="3" custLinFactNeighborX="-9995" custLinFactNeighborY="-49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8F21CED-63DD-4331-9D28-8E14F9DA2BEF}" type="pres">
      <dgm:prSet presAssocID="{D8ECD72C-99CB-4695-BB5C-1C6CCAB7A75A}" presName="childText" presStyleLbl="lnNode1" presStyleIdx="2" presStyleCnt="3" custScaleY="152488" custLinFactNeighborY="-7110">
        <dgm:presLayoutVars>
          <dgm:chMax val="0"/>
          <dgm:chPref val="0"/>
          <dgm:bulletEnabled val="1"/>
        </dgm:presLayoutVars>
      </dgm:prSet>
      <dgm:spPr/>
    </dgm:pt>
  </dgm:ptLst>
  <dgm:cxnLst>
    <dgm:cxn modelId="{22197005-7BC4-4E2C-B83F-A8A7141E29C0}" type="presOf" srcId="{197EC4E8-21EE-4B17-AD02-5DD39B6FAF55}" destId="{1A41955A-7D6A-43A4-9BA1-B7F7785F24B0}" srcOrd="0" destOrd="0" presId="urn:microsoft.com/office/officeart/2008/layout/PictureAccentList"/>
    <dgm:cxn modelId="{CD461508-F590-4A7C-BF74-A383499EF471}" type="presOf" srcId="{4CD41280-F698-47CD-AE16-4D89B1644EEF}" destId="{28F21CED-63DD-4331-9D28-8E14F9DA2BEF}" srcOrd="0" destOrd="3" presId="urn:microsoft.com/office/officeart/2008/layout/PictureAccentList"/>
    <dgm:cxn modelId="{E377250F-E86F-4691-A4F3-72193C26289D}" srcId="{B1766E5B-412E-4930-B104-42604BB7A49B}" destId="{CB0B0842-AF8B-4620-9FF7-77833481CF0A}" srcOrd="1" destOrd="0" parTransId="{B3943F1C-A4D0-4421-ACE0-11DEE348A171}" sibTransId="{8D7D2048-2DE2-443B-BF0A-123A09ED7BC1}"/>
    <dgm:cxn modelId="{F7D99212-2248-47FB-B511-E1C5C02C510B}" srcId="{D8ECD72C-99CB-4695-BB5C-1C6CCAB7A75A}" destId="{39398660-FE35-452E-82A3-B611A46017DE}" srcOrd="0" destOrd="0" parTransId="{7A0D12B4-CA73-4238-9B4F-15A28D9B1E7B}" sibTransId="{1A07C8D1-9A1E-465C-B55F-5AB4D5359B29}"/>
    <dgm:cxn modelId="{5B0C8719-4E07-4AAF-B505-B6781D959AC9}" type="presOf" srcId="{E240E05D-B8D4-4E57-B1A8-FA8C9673548B}" destId="{742692AE-305F-4356-BEF6-9E2204DAF904}" srcOrd="0" destOrd="0" presId="urn:microsoft.com/office/officeart/2008/layout/PictureAccentList"/>
    <dgm:cxn modelId="{ABD46B20-6DF7-4067-8593-B0202B6798AF}" srcId="{057CCE24-4B60-4CF0-9F1E-AD5C39328C4C}" destId="{E240E05D-B8D4-4E57-B1A8-FA8C9673548B}" srcOrd="1" destOrd="0" parTransId="{9922D6F4-6497-4750-A95C-D7E15C1A4F67}" sibTransId="{8A95E128-17B3-4779-809E-56B47E428510}"/>
    <dgm:cxn modelId="{16E3D725-18DC-42F4-81CC-E150C48AA78F}" srcId="{D8ECD72C-99CB-4695-BB5C-1C6CCAB7A75A}" destId="{26110500-FF2F-448A-B859-96DD5C36D444}" srcOrd="1" destOrd="0" parTransId="{6DBBD317-5029-4781-9324-24C3B4CDAFEB}" sibTransId="{2EB28468-C5E9-4625-A061-82014DBF826C}"/>
    <dgm:cxn modelId="{8A3C102A-7F42-44DD-841F-CC3203741EA9}" type="presOf" srcId="{B1766E5B-412E-4930-B104-42604BB7A49B}" destId="{DBCB3A87-8623-40FB-A9CD-3D9C984AC67F}" srcOrd="0" destOrd="0" presId="urn:microsoft.com/office/officeart/2008/layout/PictureAccentList"/>
    <dgm:cxn modelId="{CDB0B336-6D56-423E-B900-3603B7FFEA34}" srcId="{057CCE24-4B60-4CF0-9F1E-AD5C39328C4C}" destId="{B1766E5B-412E-4930-B104-42604BB7A49B}" srcOrd="0" destOrd="0" parTransId="{5EEC806C-7F37-48EF-8185-BE260AC07324}" sibTransId="{3F5ED0FA-EF9B-4BB2-9ECB-82648155AF28}"/>
    <dgm:cxn modelId="{FBF76B3B-0E89-4AD6-BEE1-496F133F837E}" srcId="{197EC4E8-21EE-4B17-AD02-5DD39B6FAF55}" destId="{057CCE24-4B60-4CF0-9F1E-AD5C39328C4C}" srcOrd="0" destOrd="0" parTransId="{441CD59A-ED3F-4B49-B3E6-08A83153786B}" sibTransId="{B584C378-FAA0-4D1D-AEAC-4AE9C635E99A}"/>
    <dgm:cxn modelId="{A0093F60-0744-498A-8EE4-95520CD02D5F}" type="presOf" srcId="{C1DD39EA-7565-4126-9661-C8704A1BD162}" destId="{DBCB3A87-8623-40FB-A9CD-3D9C984AC67F}" srcOrd="0" destOrd="1" presId="urn:microsoft.com/office/officeart/2008/layout/PictureAccentList"/>
    <dgm:cxn modelId="{32955B43-5716-4917-8FE0-758D75177ACD}" type="presOf" srcId="{16C823F0-AC30-43CF-8118-DFAC33091680}" destId="{742692AE-305F-4356-BEF6-9E2204DAF904}" srcOrd="0" destOrd="2" presId="urn:microsoft.com/office/officeart/2008/layout/PictureAccentList"/>
    <dgm:cxn modelId="{0BF1DD44-20A8-42E5-9877-D204270ACDF0}" srcId="{E240E05D-B8D4-4E57-B1A8-FA8C9673548B}" destId="{16C823F0-AC30-43CF-8118-DFAC33091680}" srcOrd="1" destOrd="0" parTransId="{ABA09B9F-085F-4F1D-95B5-9E772BFC8772}" sibTransId="{85D8D758-5CE7-4DCC-99EF-8752E8F54B6C}"/>
    <dgm:cxn modelId="{CCDE7668-6BD7-4F2F-A968-B36CA823618E}" srcId="{057CCE24-4B60-4CF0-9F1E-AD5C39328C4C}" destId="{D8ECD72C-99CB-4695-BB5C-1C6CCAB7A75A}" srcOrd="2" destOrd="0" parTransId="{AE5A4713-4E6D-48E6-86D4-8B4EC7C4AA41}" sibTransId="{6CF521D0-FB29-421A-84E8-F7007C056724}"/>
    <dgm:cxn modelId="{5D6D0C4C-496D-405A-A5DD-07E000F7E1F0}" type="presOf" srcId="{26110500-FF2F-448A-B859-96DD5C36D444}" destId="{28F21CED-63DD-4331-9D28-8E14F9DA2BEF}" srcOrd="0" destOrd="2" presId="urn:microsoft.com/office/officeart/2008/layout/PictureAccentList"/>
    <dgm:cxn modelId="{CD39C076-C23B-4472-9093-F010C0D3DC83}" type="presOf" srcId="{057CCE24-4B60-4CF0-9F1E-AD5C39328C4C}" destId="{D00A1C80-C6FA-4DC7-9E7F-72E4B0225672}" srcOrd="0" destOrd="0" presId="urn:microsoft.com/office/officeart/2008/layout/PictureAccentList"/>
    <dgm:cxn modelId="{64DDC856-60E0-482A-9F42-F1A2A750C225}" srcId="{B1766E5B-412E-4930-B104-42604BB7A49B}" destId="{87E02AB1-017A-4CC0-ADF7-F6F5B5B4D4C6}" srcOrd="2" destOrd="0" parTransId="{10B04182-AEC0-4332-BE2A-3C4A11B96BCC}" sibTransId="{C2B5D948-48FE-4C8A-ACC6-C01DB01D13A8}"/>
    <dgm:cxn modelId="{1BB48158-87C0-43DA-BD14-4393ED5CFEAA}" type="presOf" srcId="{D8ECD72C-99CB-4695-BB5C-1C6CCAB7A75A}" destId="{28F21CED-63DD-4331-9D28-8E14F9DA2BEF}" srcOrd="0" destOrd="0" presId="urn:microsoft.com/office/officeart/2008/layout/PictureAccentList"/>
    <dgm:cxn modelId="{7B676F59-DDA0-4577-B2CE-676CD0A4D36B}" type="presOf" srcId="{39398660-FE35-452E-82A3-B611A46017DE}" destId="{28F21CED-63DD-4331-9D28-8E14F9DA2BEF}" srcOrd="0" destOrd="1" presId="urn:microsoft.com/office/officeart/2008/layout/PictureAccentList"/>
    <dgm:cxn modelId="{08E1B682-5775-4483-8946-D97F5BAA1851}" type="presOf" srcId="{AA40F4EA-6A15-4A9F-BAC0-F49E0FDDA340}" destId="{742692AE-305F-4356-BEF6-9E2204DAF904}" srcOrd="0" destOrd="1" presId="urn:microsoft.com/office/officeart/2008/layout/PictureAccentList"/>
    <dgm:cxn modelId="{F8469D84-7EB8-4A92-B3B1-ED63473EAD24}" srcId="{E240E05D-B8D4-4E57-B1A8-FA8C9673548B}" destId="{71ACA5F6-E535-4DC5-94E0-27C3208EE479}" srcOrd="2" destOrd="0" parTransId="{17BF7965-5180-41C7-8BB3-7BCD8EA97B83}" sibTransId="{24F8AA01-7FF6-42D4-A848-DAC5E0862370}"/>
    <dgm:cxn modelId="{AA683791-8633-48AC-A1D2-C245D41DA46E}" srcId="{D8ECD72C-99CB-4695-BB5C-1C6CCAB7A75A}" destId="{4CD41280-F698-47CD-AE16-4D89B1644EEF}" srcOrd="2" destOrd="0" parTransId="{01177953-4039-4365-9057-175B8E911626}" sibTransId="{0A65592A-7A2E-4F19-8975-5C5022BC3A25}"/>
    <dgm:cxn modelId="{D3048098-FB46-4FB2-8C89-7E6967836B7A}" type="presOf" srcId="{8A90E0F8-9C31-4320-968F-09BC9E280A6F}" destId="{28F21CED-63DD-4331-9D28-8E14F9DA2BEF}" srcOrd="0" destOrd="4" presId="urn:microsoft.com/office/officeart/2008/layout/PictureAccentList"/>
    <dgm:cxn modelId="{D79A7B9E-F319-49B3-9759-941215E1EC93}" type="presOf" srcId="{87E02AB1-017A-4CC0-ADF7-F6F5B5B4D4C6}" destId="{DBCB3A87-8623-40FB-A9CD-3D9C984AC67F}" srcOrd="0" destOrd="3" presId="urn:microsoft.com/office/officeart/2008/layout/PictureAccentList"/>
    <dgm:cxn modelId="{AE69A7AA-1F4E-403C-B2D1-10FFA0087D7D}" srcId="{D8ECD72C-99CB-4695-BB5C-1C6CCAB7A75A}" destId="{8A90E0F8-9C31-4320-968F-09BC9E280A6F}" srcOrd="3" destOrd="0" parTransId="{2A726FC3-CDE7-4477-9088-D28A904675F2}" sibTransId="{9C3E2681-3BA2-4E92-964A-85769073AAC9}"/>
    <dgm:cxn modelId="{0BA398AF-FCF3-4D4C-8FD9-8245CECF0785}" type="presOf" srcId="{D70A8DDE-4B9F-49B0-A1A3-8C199EA77B18}" destId="{DBCB3A87-8623-40FB-A9CD-3D9C984AC67F}" srcOrd="0" destOrd="4" presId="urn:microsoft.com/office/officeart/2008/layout/PictureAccentList"/>
    <dgm:cxn modelId="{CB44A2AF-EA25-471D-A06F-00AB1A2A6FE8}" srcId="{B1766E5B-412E-4930-B104-42604BB7A49B}" destId="{D70A8DDE-4B9F-49B0-A1A3-8C199EA77B18}" srcOrd="3" destOrd="0" parTransId="{7D89B1CD-8750-4B49-8757-C827D6CA18E4}" sibTransId="{5591CB3A-9C0C-4DD8-BD2A-D66FF5DA0D21}"/>
    <dgm:cxn modelId="{3E18A0CD-9AC3-4D3E-B7B9-FFF870158591}" type="presOf" srcId="{71ACA5F6-E535-4DC5-94E0-27C3208EE479}" destId="{742692AE-305F-4356-BEF6-9E2204DAF904}" srcOrd="0" destOrd="3" presId="urn:microsoft.com/office/officeart/2008/layout/PictureAccentList"/>
    <dgm:cxn modelId="{8CB770D6-ADA3-4AB9-AF48-A30E4E64D9EE}" type="presOf" srcId="{CB0B0842-AF8B-4620-9FF7-77833481CF0A}" destId="{DBCB3A87-8623-40FB-A9CD-3D9C984AC67F}" srcOrd="0" destOrd="2" presId="urn:microsoft.com/office/officeart/2008/layout/PictureAccentList"/>
    <dgm:cxn modelId="{63BA87DE-C12D-48FD-8935-35262952E124}" srcId="{B1766E5B-412E-4930-B104-42604BB7A49B}" destId="{C1DD39EA-7565-4126-9661-C8704A1BD162}" srcOrd="0" destOrd="0" parTransId="{3ACE49BB-3E26-434D-B679-3D27440E7BD5}" sibTransId="{36595402-83D2-42C6-9FD7-1C9DAF44FD04}"/>
    <dgm:cxn modelId="{0E2073EE-4137-4B94-BAAC-79F667FF0D62}" srcId="{E240E05D-B8D4-4E57-B1A8-FA8C9673548B}" destId="{AA40F4EA-6A15-4A9F-BAC0-F49E0FDDA340}" srcOrd="0" destOrd="0" parTransId="{8BC8A11F-AA04-4587-854E-1E34EAE73762}" sibTransId="{AB72CF54-8F84-4178-87FE-96B8E087F621}"/>
    <dgm:cxn modelId="{9AC62307-35D4-4D6D-B351-3D2630A75A54}" type="presParOf" srcId="{1A41955A-7D6A-43A4-9BA1-B7F7785F24B0}" destId="{0BAE88F4-2F22-46A2-86B1-EB54E2D49880}" srcOrd="0" destOrd="0" presId="urn:microsoft.com/office/officeart/2008/layout/PictureAccentList"/>
    <dgm:cxn modelId="{5D8C125C-D0EE-4D14-916A-7830431C2783}" type="presParOf" srcId="{0BAE88F4-2F22-46A2-86B1-EB54E2D49880}" destId="{C719D6C3-2103-4BFE-8BBE-12BF69B381C9}" srcOrd="0" destOrd="0" presId="urn:microsoft.com/office/officeart/2008/layout/PictureAccentList"/>
    <dgm:cxn modelId="{4CDCC688-4DB7-4D06-820B-EE3A635FD38D}" type="presParOf" srcId="{C719D6C3-2103-4BFE-8BBE-12BF69B381C9}" destId="{D00A1C80-C6FA-4DC7-9E7F-72E4B0225672}" srcOrd="0" destOrd="0" presId="urn:microsoft.com/office/officeart/2008/layout/PictureAccentList"/>
    <dgm:cxn modelId="{6809285B-0827-402A-8BD7-10FD48C11034}" type="presParOf" srcId="{0BAE88F4-2F22-46A2-86B1-EB54E2D49880}" destId="{1B5453B0-1DA3-4D5F-9C96-5BB531560FB2}" srcOrd="1" destOrd="0" presId="urn:microsoft.com/office/officeart/2008/layout/PictureAccentList"/>
    <dgm:cxn modelId="{E0F671A9-3C9A-4CB8-8F29-2B049A560193}" type="presParOf" srcId="{1B5453B0-1DA3-4D5F-9C96-5BB531560FB2}" destId="{26CDD533-94BC-49EA-88FC-3F97E20B3044}" srcOrd="0" destOrd="0" presId="urn:microsoft.com/office/officeart/2008/layout/PictureAccentList"/>
    <dgm:cxn modelId="{18EFC0D1-9BDB-4D6A-B536-1B7D0F58B254}" type="presParOf" srcId="{26CDD533-94BC-49EA-88FC-3F97E20B3044}" destId="{881DDDF8-3376-4D7A-B3D3-6E69F17A1706}" srcOrd="0" destOrd="0" presId="urn:microsoft.com/office/officeart/2008/layout/PictureAccentList"/>
    <dgm:cxn modelId="{0B8CF714-C249-4C49-8AD8-91D819904CBA}" type="presParOf" srcId="{26CDD533-94BC-49EA-88FC-3F97E20B3044}" destId="{DBCB3A87-8623-40FB-A9CD-3D9C984AC67F}" srcOrd="1" destOrd="0" presId="urn:microsoft.com/office/officeart/2008/layout/PictureAccentList"/>
    <dgm:cxn modelId="{B1B59C20-3C4E-4838-98CE-262C34EACF22}" type="presParOf" srcId="{1B5453B0-1DA3-4D5F-9C96-5BB531560FB2}" destId="{E528EB0B-64F5-4182-A6F6-63F683FB754C}" srcOrd="1" destOrd="0" presId="urn:microsoft.com/office/officeart/2008/layout/PictureAccentList"/>
    <dgm:cxn modelId="{AFDF5B9B-8BD5-4894-804B-DEE40D4F9C62}" type="presParOf" srcId="{E528EB0B-64F5-4182-A6F6-63F683FB754C}" destId="{FCE5370B-904E-44D7-B5B2-A3883EC7C38F}" srcOrd="0" destOrd="0" presId="urn:microsoft.com/office/officeart/2008/layout/PictureAccentList"/>
    <dgm:cxn modelId="{ECD09492-5985-4C84-B8C3-7B33D6A434B4}" type="presParOf" srcId="{E528EB0B-64F5-4182-A6F6-63F683FB754C}" destId="{742692AE-305F-4356-BEF6-9E2204DAF904}" srcOrd="1" destOrd="0" presId="urn:microsoft.com/office/officeart/2008/layout/PictureAccentList"/>
    <dgm:cxn modelId="{55ADCBA7-EAEC-42EC-BBC3-FD1B7D31C466}" type="presParOf" srcId="{1B5453B0-1DA3-4D5F-9C96-5BB531560FB2}" destId="{A14B91A0-6873-4BF7-91F1-05551BD7A200}" srcOrd="2" destOrd="0" presId="urn:microsoft.com/office/officeart/2008/layout/PictureAccentList"/>
    <dgm:cxn modelId="{ED7F3E5E-815A-4C5D-A854-E1FB133D3038}" type="presParOf" srcId="{A14B91A0-6873-4BF7-91F1-05551BD7A200}" destId="{B06D6D65-0EB9-4024-B7E5-DED1F0B2B034}" srcOrd="0" destOrd="0" presId="urn:microsoft.com/office/officeart/2008/layout/PictureAccentList"/>
    <dgm:cxn modelId="{EEC02C4F-4486-4304-87A4-722B0B4CEF1A}" type="presParOf" srcId="{A14B91A0-6873-4BF7-91F1-05551BD7A200}" destId="{28F21CED-63DD-4331-9D28-8E14F9DA2BE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F2B745-83BA-424A-A89A-693BF0E7C334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D2DA0B-1B79-4D74-84D4-AA57DEFBE761}">
      <dgm:prSet phldrT="[Text]" custT="1"/>
      <dgm:spPr>
        <a:ln w="38100">
          <a:solidFill>
            <a:schemeClr val="accent6"/>
          </a:solidFill>
        </a:ln>
      </dgm:spPr>
      <dgm:t>
        <a:bodyPr/>
        <a:lstStyle/>
        <a:p>
          <a:pPr algn="ctr"/>
          <a:r>
            <a:rPr lang="en-US" sz="2200" dirty="0">
              <a:latin typeface="Segoe UI" panose="020B0502040204020203" pitchFamily="34" charset="0"/>
              <a:cs typeface="Segoe UI" panose="020B0502040204020203" pitchFamily="34" charset="0"/>
            </a:rPr>
            <a:t>KEY FACTORS</a:t>
          </a:r>
        </a:p>
      </dgm:t>
    </dgm:pt>
    <dgm:pt modelId="{0EFD4730-08B4-4BE9-96D0-35ED1A2DB906}" type="parTrans" cxnId="{EFD56A56-E689-4240-9796-878AF61E0790}">
      <dgm:prSet/>
      <dgm:spPr/>
      <dgm:t>
        <a:bodyPr/>
        <a:lstStyle/>
        <a:p>
          <a:pPr algn="l"/>
          <a:endParaRPr lang="en-US"/>
        </a:p>
      </dgm:t>
    </dgm:pt>
    <dgm:pt modelId="{FA6FC529-985C-4FA8-9D5A-09501639508F}" type="sibTrans" cxnId="{EFD56A56-E689-4240-9796-878AF61E0790}">
      <dgm:prSet/>
      <dgm:spPr/>
      <dgm:t>
        <a:bodyPr/>
        <a:lstStyle/>
        <a:p>
          <a:pPr algn="l"/>
          <a:endParaRPr lang="en-US"/>
        </a:p>
      </dgm:t>
    </dgm:pt>
    <dgm:pt modelId="{E30DDD79-8CA2-4C19-AEF3-68A8EA085076}">
      <dgm:prSet phldrT="[Text]" custT="1"/>
      <dgm:spPr/>
      <dgm:t>
        <a:bodyPr/>
        <a:lstStyle/>
        <a:p>
          <a:pPr algn="l"/>
          <a:r>
            <a:rPr lang="en-US" sz="2200" dirty="0">
              <a:latin typeface="Segoe UI" panose="020B0502040204020203" pitchFamily="34" charset="0"/>
              <a:cs typeface="Segoe UI" panose="020B0502040204020203" pitchFamily="34" charset="0"/>
            </a:rPr>
            <a:t>Advertisements affect the effectiveness of marketing campaign</a:t>
          </a:r>
        </a:p>
      </dgm:t>
    </dgm:pt>
    <dgm:pt modelId="{DA3FF5A7-C348-44C5-8A0D-853C6AABE447}" type="parTrans" cxnId="{5005D031-5A28-47F4-AC88-D040D7A4E4D3}">
      <dgm:prSet/>
      <dgm:spPr/>
      <dgm:t>
        <a:bodyPr/>
        <a:lstStyle/>
        <a:p>
          <a:pPr algn="l"/>
          <a:endParaRPr lang="en-US"/>
        </a:p>
      </dgm:t>
    </dgm:pt>
    <dgm:pt modelId="{5F425EFF-BA74-40B2-905D-408C012A16AE}" type="sibTrans" cxnId="{5005D031-5A28-47F4-AC88-D040D7A4E4D3}">
      <dgm:prSet/>
      <dgm:spPr/>
      <dgm:t>
        <a:bodyPr/>
        <a:lstStyle/>
        <a:p>
          <a:pPr algn="l"/>
          <a:endParaRPr lang="en-US"/>
        </a:p>
      </dgm:t>
    </dgm:pt>
    <dgm:pt modelId="{17F0C089-8D74-496C-89C7-48FF3A545176}">
      <dgm:prSet phldrT="[Text]" custT="1"/>
      <dgm:spPr/>
      <dgm:t>
        <a:bodyPr/>
        <a:lstStyle/>
        <a:p>
          <a:pPr algn="l"/>
          <a:r>
            <a:rPr lang="en-US" sz="2200" dirty="0">
              <a:latin typeface="Segoe UI" panose="020B0502040204020203" pitchFamily="34" charset="0"/>
              <a:cs typeface="Segoe UI" panose="020B0502040204020203" pitchFamily="34" charset="0"/>
            </a:rPr>
            <a:t>External factors affect the effectiveness of the marketing campaign</a:t>
          </a:r>
        </a:p>
      </dgm:t>
    </dgm:pt>
    <dgm:pt modelId="{63E445A5-C4CB-4714-BC0D-677CFEA361E1}" type="parTrans" cxnId="{D6390899-C926-4959-8082-CAEC8C66E471}">
      <dgm:prSet/>
      <dgm:spPr/>
      <dgm:t>
        <a:bodyPr/>
        <a:lstStyle/>
        <a:p>
          <a:pPr algn="l"/>
          <a:endParaRPr lang="en-US"/>
        </a:p>
      </dgm:t>
    </dgm:pt>
    <dgm:pt modelId="{F53BEF76-0DC7-4894-9F86-5D71CA7B1C87}" type="sibTrans" cxnId="{D6390899-C926-4959-8082-CAEC8C66E471}">
      <dgm:prSet/>
      <dgm:spPr/>
      <dgm:t>
        <a:bodyPr/>
        <a:lstStyle/>
        <a:p>
          <a:pPr algn="l"/>
          <a:endParaRPr lang="en-US"/>
        </a:p>
      </dgm:t>
    </dgm:pt>
    <dgm:pt modelId="{8350A83C-1B0B-47B4-8ED7-E7819658F19B}">
      <dgm:prSet phldrT="[Text]" custT="1"/>
      <dgm:spPr/>
      <dgm:t>
        <a:bodyPr/>
        <a:lstStyle/>
        <a:p>
          <a:pPr algn="l"/>
          <a:r>
            <a:rPr lang="en-US" sz="2200" dirty="0">
              <a:latin typeface="Segoe UI" panose="020B0502040204020203" pitchFamily="34" charset="0"/>
              <a:cs typeface="Segoe UI" panose="020B0502040204020203" pitchFamily="34" charset="0"/>
            </a:rPr>
            <a:t>Customer related factors affect the effectiveness of the marketing campaign</a:t>
          </a:r>
        </a:p>
      </dgm:t>
    </dgm:pt>
    <dgm:pt modelId="{E20DA5DB-70DA-445A-BE87-0A91CDA8FC2E}" type="parTrans" cxnId="{8744511D-7B11-4277-9631-E6D670F9FA13}">
      <dgm:prSet/>
      <dgm:spPr/>
      <dgm:t>
        <a:bodyPr/>
        <a:lstStyle/>
        <a:p>
          <a:pPr algn="l"/>
          <a:endParaRPr lang="en-US"/>
        </a:p>
      </dgm:t>
    </dgm:pt>
    <dgm:pt modelId="{6BB7C9B8-B4BC-4343-93E6-837F4D58ABDB}" type="sibTrans" cxnId="{8744511D-7B11-4277-9631-E6D670F9FA13}">
      <dgm:prSet/>
      <dgm:spPr/>
      <dgm:t>
        <a:bodyPr/>
        <a:lstStyle/>
        <a:p>
          <a:pPr algn="l"/>
          <a:endParaRPr lang="en-US"/>
        </a:p>
      </dgm:t>
    </dgm:pt>
    <dgm:pt modelId="{D89AA900-4EB0-4EE2-81BE-2689F1B14443}">
      <dgm:prSet custT="1"/>
      <dgm:spPr/>
      <dgm:t>
        <a:bodyPr/>
        <a:lstStyle/>
        <a:p>
          <a:pPr algn="l"/>
          <a:r>
            <a:rPr lang="en-US" sz="2200" dirty="0">
              <a:latin typeface="Segoe UI" panose="020B0502040204020203" pitchFamily="34" charset="0"/>
              <a:cs typeface="Segoe UI" panose="020B0502040204020203" pitchFamily="34" charset="0"/>
            </a:rPr>
            <a:t>Store related factors affect the effectiveness of marketing campaign</a:t>
          </a:r>
        </a:p>
      </dgm:t>
    </dgm:pt>
    <dgm:pt modelId="{AAB8DF91-274A-42AA-A6D0-C2BF95DCB0A0}" type="parTrans" cxnId="{A058BC02-6A42-4B83-9758-E44ED411F193}">
      <dgm:prSet/>
      <dgm:spPr/>
      <dgm:t>
        <a:bodyPr/>
        <a:lstStyle/>
        <a:p>
          <a:pPr algn="l"/>
          <a:endParaRPr lang="en-US"/>
        </a:p>
      </dgm:t>
    </dgm:pt>
    <dgm:pt modelId="{011C6F8D-8640-4624-8EAE-1A3FA808DD09}" type="sibTrans" cxnId="{A058BC02-6A42-4B83-9758-E44ED411F193}">
      <dgm:prSet/>
      <dgm:spPr/>
      <dgm:t>
        <a:bodyPr/>
        <a:lstStyle/>
        <a:p>
          <a:pPr algn="l"/>
          <a:endParaRPr lang="en-US"/>
        </a:p>
      </dgm:t>
    </dgm:pt>
    <dgm:pt modelId="{F27AB9C4-A275-4BD4-8D7E-6E61564FD636}" type="pres">
      <dgm:prSet presAssocID="{CCF2B745-83BA-424A-A89A-693BF0E7C334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028CA2D2-5342-495B-A5DC-B69A0D656D44}" type="pres">
      <dgm:prSet presAssocID="{2DD2DA0B-1B79-4D74-84D4-AA57DEFBE761}" presName="Parent" presStyleLbl="node1" presStyleIdx="0" presStyleCnt="2" custScaleX="79790" custScaleY="82618" custLinFactNeighborX="-54873">
        <dgm:presLayoutVars>
          <dgm:chMax val="4"/>
          <dgm:chPref val="3"/>
        </dgm:presLayoutVars>
      </dgm:prSet>
      <dgm:spPr/>
    </dgm:pt>
    <dgm:pt modelId="{9948480B-DA03-4367-9FCC-14EAC1D95FCC}" type="pres">
      <dgm:prSet presAssocID="{D89AA900-4EB0-4EE2-81BE-2689F1B14443}" presName="Accent" presStyleLbl="node1" presStyleIdx="1" presStyleCnt="2" custLinFactNeighborX="-27214"/>
      <dgm:spPr>
        <a:ln w="28575">
          <a:solidFill>
            <a:schemeClr val="accent6"/>
          </a:solidFill>
        </a:ln>
      </dgm:spPr>
    </dgm:pt>
    <dgm:pt modelId="{43B29615-4E65-4B3B-A819-7CA07695694B}" type="pres">
      <dgm:prSet presAssocID="{D89AA900-4EB0-4EE2-81BE-2689F1B14443}" presName="Image1" presStyleLbl="fgImgPlace1" presStyleIdx="0" presStyleCnt="4" custLinFactX="-2439" custLinFactNeighborX="-100000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76200">
          <a:noFill/>
        </a:ln>
      </dgm:spPr>
    </dgm:pt>
    <dgm:pt modelId="{24792D51-894F-40E9-AE65-754F89B5CF97}" type="pres">
      <dgm:prSet presAssocID="{D89AA900-4EB0-4EE2-81BE-2689F1B14443}" presName="Child1" presStyleLbl="revTx" presStyleIdx="0" presStyleCnt="4" custScaleX="374536" custLinFactNeighborX="48987" custLinFactNeighborY="-908">
        <dgm:presLayoutVars>
          <dgm:chMax val="0"/>
          <dgm:chPref val="0"/>
          <dgm:bulletEnabled val="1"/>
        </dgm:presLayoutVars>
      </dgm:prSet>
      <dgm:spPr/>
    </dgm:pt>
    <dgm:pt modelId="{3C99723A-3087-46F6-90F2-D1B98BB55A3D}" type="pres">
      <dgm:prSet presAssocID="{E30DDD79-8CA2-4C19-AEF3-68A8EA085076}" presName="Image2" presStyleCnt="0"/>
      <dgm:spPr/>
    </dgm:pt>
    <dgm:pt modelId="{E20DD100-B5E1-4B53-8F70-E9024439170D}" type="pres">
      <dgm:prSet presAssocID="{E30DDD79-8CA2-4C19-AEF3-68A8EA085076}" presName="Image" presStyleLbl="fgImgPlace1" presStyleIdx="1" presStyleCnt="4" custLinFactX="-2439" custLinFactNeighborX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76200">
          <a:noFill/>
        </a:ln>
      </dgm:spPr>
    </dgm:pt>
    <dgm:pt modelId="{13E9E645-3B90-4750-97C6-1001C6011BCC}" type="pres">
      <dgm:prSet presAssocID="{E30DDD79-8CA2-4C19-AEF3-68A8EA085076}" presName="Child2" presStyleLbl="revTx" presStyleIdx="1" presStyleCnt="4" custScaleX="403395" custLinFactNeighborX="64205" custLinFactNeighborY="-5224">
        <dgm:presLayoutVars>
          <dgm:chMax val="0"/>
          <dgm:chPref val="0"/>
          <dgm:bulletEnabled val="1"/>
        </dgm:presLayoutVars>
      </dgm:prSet>
      <dgm:spPr/>
    </dgm:pt>
    <dgm:pt modelId="{47EE6C64-8ECA-47C9-AEBE-13BB8468B235}" type="pres">
      <dgm:prSet presAssocID="{17F0C089-8D74-496C-89C7-48FF3A545176}" presName="Image3" presStyleCnt="0"/>
      <dgm:spPr/>
    </dgm:pt>
    <dgm:pt modelId="{1B6BC1C6-3208-4DC3-A351-6874C6A6E422}" type="pres">
      <dgm:prSet presAssocID="{17F0C089-8D74-496C-89C7-48FF3A545176}" presName="Image" presStyleLbl="fgImgPlace1" presStyleIdx="2" presStyleCnt="4" custLinFactNeighborX="-98252" custLinFactNeighborY="-1172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000" b="-1000"/>
          </a:stretch>
        </a:blipFill>
        <a:ln w="76200">
          <a:noFill/>
        </a:ln>
      </dgm:spPr>
    </dgm:pt>
    <dgm:pt modelId="{7FEE52AE-0171-455F-A529-2C4014C9F470}" type="pres">
      <dgm:prSet presAssocID="{17F0C089-8D74-496C-89C7-48FF3A545176}" presName="Child3" presStyleLbl="revTx" presStyleIdx="2" presStyleCnt="4" custScaleX="352805" custLinFactNeighborX="49215" custLinFactNeighborY="-11246">
        <dgm:presLayoutVars>
          <dgm:chMax val="0"/>
          <dgm:chPref val="0"/>
          <dgm:bulletEnabled val="1"/>
        </dgm:presLayoutVars>
      </dgm:prSet>
      <dgm:spPr/>
    </dgm:pt>
    <dgm:pt modelId="{9474E6EF-8CF3-44BB-974D-4C567D67585B}" type="pres">
      <dgm:prSet presAssocID="{8350A83C-1B0B-47B4-8ED7-E7819658F19B}" presName="Image4" presStyleCnt="0"/>
      <dgm:spPr/>
    </dgm:pt>
    <dgm:pt modelId="{E815D212-7F12-4A0F-B65F-78F482A2D3E3}" type="pres">
      <dgm:prSet presAssocID="{8350A83C-1B0B-47B4-8ED7-E7819658F19B}" presName="Image" presStyleLbl="fgImgPlace1" presStyleIdx="3" presStyleCnt="4" custLinFactX="-2439" custLinFactNeighborX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76200">
          <a:noFill/>
        </a:ln>
      </dgm:spPr>
    </dgm:pt>
    <dgm:pt modelId="{D3DA1B85-2153-4846-9B58-9F98BE720F14}" type="pres">
      <dgm:prSet presAssocID="{8350A83C-1B0B-47B4-8ED7-E7819658F19B}" presName="Child4" presStyleLbl="revTx" presStyleIdx="3" presStyleCnt="4" custScaleX="449006" custLinFactNeighborX="90885" custLinFactNeighborY="17310">
        <dgm:presLayoutVars>
          <dgm:chMax val="0"/>
          <dgm:chPref val="0"/>
          <dgm:bulletEnabled val="1"/>
        </dgm:presLayoutVars>
      </dgm:prSet>
      <dgm:spPr/>
    </dgm:pt>
  </dgm:ptLst>
  <dgm:cxnLst>
    <dgm:cxn modelId="{A058BC02-6A42-4B83-9758-E44ED411F193}" srcId="{2DD2DA0B-1B79-4D74-84D4-AA57DEFBE761}" destId="{D89AA900-4EB0-4EE2-81BE-2689F1B14443}" srcOrd="0" destOrd="0" parTransId="{AAB8DF91-274A-42AA-A6D0-C2BF95DCB0A0}" sibTransId="{011C6F8D-8640-4624-8EAE-1A3FA808DD09}"/>
    <dgm:cxn modelId="{9C3F9008-8180-4054-9B61-2C0B001CD255}" type="presOf" srcId="{CCF2B745-83BA-424A-A89A-693BF0E7C334}" destId="{F27AB9C4-A275-4BD4-8D7E-6E61564FD636}" srcOrd="0" destOrd="0" presId="urn:microsoft.com/office/officeart/2011/layout/RadialPictureList"/>
    <dgm:cxn modelId="{8744511D-7B11-4277-9631-E6D670F9FA13}" srcId="{2DD2DA0B-1B79-4D74-84D4-AA57DEFBE761}" destId="{8350A83C-1B0B-47B4-8ED7-E7819658F19B}" srcOrd="3" destOrd="0" parTransId="{E20DA5DB-70DA-445A-BE87-0A91CDA8FC2E}" sibTransId="{6BB7C9B8-B4BC-4343-93E6-837F4D58ABDB}"/>
    <dgm:cxn modelId="{5005D031-5A28-47F4-AC88-D040D7A4E4D3}" srcId="{2DD2DA0B-1B79-4D74-84D4-AA57DEFBE761}" destId="{E30DDD79-8CA2-4C19-AEF3-68A8EA085076}" srcOrd="1" destOrd="0" parTransId="{DA3FF5A7-C348-44C5-8A0D-853C6AABE447}" sibTransId="{5F425EFF-BA74-40B2-905D-408C012A16AE}"/>
    <dgm:cxn modelId="{EFD56A56-E689-4240-9796-878AF61E0790}" srcId="{CCF2B745-83BA-424A-A89A-693BF0E7C334}" destId="{2DD2DA0B-1B79-4D74-84D4-AA57DEFBE761}" srcOrd="0" destOrd="0" parTransId="{0EFD4730-08B4-4BE9-96D0-35ED1A2DB906}" sibTransId="{FA6FC529-985C-4FA8-9D5A-09501639508F}"/>
    <dgm:cxn modelId="{D6390899-C926-4959-8082-CAEC8C66E471}" srcId="{2DD2DA0B-1B79-4D74-84D4-AA57DEFBE761}" destId="{17F0C089-8D74-496C-89C7-48FF3A545176}" srcOrd="2" destOrd="0" parTransId="{63E445A5-C4CB-4714-BC0D-677CFEA361E1}" sibTransId="{F53BEF76-0DC7-4894-9F86-5D71CA7B1C87}"/>
    <dgm:cxn modelId="{055C7A9A-25C7-4446-8EA1-30A1C33E4E2F}" type="presOf" srcId="{8350A83C-1B0B-47B4-8ED7-E7819658F19B}" destId="{D3DA1B85-2153-4846-9B58-9F98BE720F14}" srcOrd="0" destOrd="0" presId="urn:microsoft.com/office/officeart/2011/layout/RadialPictureList"/>
    <dgm:cxn modelId="{7555B2B4-9A03-4F6B-A22E-153040669E67}" type="presOf" srcId="{E30DDD79-8CA2-4C19-AEF3-68A8EA085076}" destId="{13E9E645-3B90-4750-97C6-1001C6011BCC}" srcOrd="0" destOrd="0" presId="urn:microsoft.com/office/officeart/2011/layout/RadialPictureList"/>
    <dgm:cxn modelId="{2A68E9D6-3CF3-4973-B261-0FC10486FF6C}" type="presOf" srcId="{17F0C089-8D74-496C-89C7-48FF3A545176}" destId="{7FEE52AE-0171-455F-A529-2C4014C9F470}" srcOrd="0" destOrd="0" presId="urn:microsoft.com/office/officeart/2011/layout/RadialPictureList"/>
    <dgm:cxn modelId="{6C30F9E0-33CE-416F-9184-A85A5A528673}" type="presOf" srcId="{D89AA900-4EB0-4EE2-81BE-2689F1B14443}" destId="{24792D51-894F-40E9-AE65-754F89B5CF97}" srcOrd="0" destOrd="0" presId="urn:microsoft.com/office/officeart/2011/layout/RadialPictureList"/>
    <dgm:cxn modelId="{33D62EF4-2F7D-4C79-9AF7-4A6ECF770564}" type="presOf" srcId="{2DD2DA0B-1B79-4D74-84D4-AA57DEFBE761}" destId="{028CA2D2-5342-495B-A5DC-B69A0D656D44}" srcOrd="0" destOrd="0" presId="urn:microsoft.com/office/officeart/2011/layout/RadialPictureList"/>
    <dgm:cxn modelId="{C6C56961-581C-41A0-B163-ED109AADB2B8}" type="presParOf" srcId="{F27AB9C4-A275-4BD4-8D7E-6E61564FD636}" destId="{028CA2D2-5342-495B-A5DC-B69A0D656D44}" srcOrd="0" destOrd="0" presId="urn:microsoft.com/office/officeart/2011/layout/RadialPictureList"/>
    <dgm:cxn modelId="{16C3DB7A-61AB-418A-93BD-2D68C53EC8A7}" type="presParOf" srcId="{F27AB9C4-A275-4BD4-8D7E-6E61564FD636}" destId="{9948480B-DA03-4367-9FCC-14EAC1D95FCC}" srcOrd="1" destOrd="0" presId="urn:microsoft.com/office/officeart/2011/layout/RadialPictureList"/>
    <dgm:cxn modelId="{533AF05A-59F6-47EC-B2F6-DDD332885861}" type="presParOf" srcId="{F27AB9C4-A275-4BD4-8D7E-6E61564FD636}" destId="{43B29615-4E65-4B3B-A819-7CA07695694B}" srcOrd="2" destOrd="0" presId="urn:microsoft.com/office/officeart/2011/layout/RadialPictureList"/>
    <dgm:cxn modelId="{5F8C7FD0-FCC6-4D04-B7BB-8E16A1354ACB}" type="presParOf" srcId="{F27AB9C4-A275-4BD4-8D7E-6E61564FD636}" destId="{24792D51-894F-40E9-AE65-754F89B5CF97}" srcOrd="3" destOrd="0" presId="urn:microsoft.com/office/officeart/2011/layout/RadialPictureList"/>
    <dgm:cxn modelId="{5C5F7AA5-95F9-448C-A4A0-721945FA3CAD}" type="presParOf" srcId="{F27AB9C4-A275-4BD4-8D7E-6E61564FD636}" destId="{3C99723A-3087-46F6-90F2-D1B98BB55A3D}" srcOrd="4" destOrd="0" presId="urn:microsoft.com/office/officeart/2011/layout/RadialPictureList"/>
    <dgm:cxn modelId="{B61722FE-FE3A-4C19-8F61-058F2439ED45}" type="presParOf" srcId="{3C99723A-3087-46F6-90F2-D1B98BB55A3D}" destId="{E20DD100-B5E1-4B53-8F70-E9024439170D}" srcOrd="0" destOrd="0" presId="urn:microsoft.com/office/officeart/2011/layout/RadialPictureList"/>
    <dgm:cxn modelId="{8B2B7E85-0615-436D-821C-09A50BAC04F0}" type="presParOf" srcId="{F27AB9C4-A275-4BD4-8D7E-6E61564FD636}" destId="{13E9E645-3B90-4750-97C6-1001C6011BCC}" srcOrd="5" destOrd="0" presId="urn:microsoft.com/office/officeart/2011/layout/RadialPictureList"/>
    <dgm:cxn modelId="{C35E9190-48C7-4ADF-BAC9-76B2FD77DD53}" type="presParOf" srcId="{F27AB9C4-A275-4BD4-8D7E-6E61564FD636}" destId="{47EE6C64-8ECA-47C9-AEBE-13BB8468B235}" srcOrd="6" destOrd="0" presId="urn:microsoft.com/office/officeart/2011/layout/RadialPictureList"/>
    <dgm:cxn modelId="{CCA12BFB-32A0-43E7-BEC4-951EA2F030D1}" type="presParOf" srcId="{47EE6C64-8ECA-47C9-AEBE-13BB8468B235}" destId="{1B6BC1C6-3208-4DC3-A351-6874C6A6E422}" srcOrd="0" destOrd="0" presId="urn:microsoft.com/office/officeart/2011/layout/RadialPictureList"/>
    <dgm:cxn modelId="{A15F758F-A83C-42E6-8B9B-8CC4D43E41E9}" type="presParOf" srcId="{F27AB9C4-A275-4BD4-8D7E-6E61564FD636}" destId="{7FEE52AE-0171-455F-A529-2C4014C9F470}" srcOrd="7" destOrd="0" presId="urn:microsoft.com/office/officeart/2011/layout/RadialPictureList"/>
    <dgm:cxn modelId="{E62D946F-941E-4B49-8D41-D12EA20D58B6}" type="presParOf" srcId="{F27AB9C4-A275-4BD4-8D7E-6E61564FD636}" destId="{9474E6EF-8CF3-44BB-974D-4C567D67585B}" srcOrd="8" destOrd="0" presId="urn:microsoft.com/office/officeart/2011/layout/RadialPictureList"/>
    <dgm:cxn modelId="{B6DBCD35-19CC-45F8-BC6F-4117D1CEE2E2}" type="presParOf" srcId="{9474E6EF-8CF3-44BB-974D-4C567D67585B}" destId="{E815D212-7F12-4A0F-B65F-78F482A2D3E3}" srcOrd="0" destOrd="0" presId="urn:microsoft.com/office/officeart/2011/layout/RadialPictureList"/>
    <dgm:cxn modelId="{3D1FC5D2-3212-48B3-AD18-5A7CF868760B}" type="presParOf" srcId="{F27AB9C4-A275-4BD4-8D7E-6E61564FD636}" destId="{D3DA1B85-2153-4846-9B58-9F98BE720F14}" srcOrd="9" destOrd="0" presId="urn:microsoft.com/office/officeart/2011/layout/RadialPicture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A1C80-C6FA-4DC7-9E7F-72E4B0225672}">
      <dsp:nvSpPr>
        <dsp:cNvPr id="0" name=""/>
        <dsp:cNvSpPr/>
      </dsp:nvSpPr>
      <dsp:spPr>
        <a:xfrm>
          <a:off x="4591270" y="769412"/>
          <a:ext cx="1823872" cy="475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Executive Summary</a:t>
          </a:r>
        </a:p>
      </dsp:txBody>
      <dsp:txXfrm>
        <a:off x="4605208" y="783350"/>
        <a:ext cx="1795996" cy="448011"/>
      </dsp:txXfrm>
    </dsp:sp>
    <dsp:sp modelId="{881DDDF8-3376-4D7A-B3D3-6E69F17A1706}">
      <dsp:nvSpPr>
        <dsp:cNvPr id="0" name=""/>
        <dsp:cNvSpPr/>
      </dsp:nvSpPr>
      <dsp:spPr>
        <a:xfrm>
          <a:off x="711735" y="2795884"/>
          <a:ext cx="1382388" cy="138238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B3A87-8623-40FB-A9CD-3D9C984AC67F}">
      <dsp:nvSpPr>
        <dsp:cNvPr id="0" name=""/>
        <dsp:cNvSpPr/>
      </dsp:nvSpPr>
      <dsp:spPr>
        <a:xfrm>
          <a:off x="2325093" y="728065"/>
          <a:ext cx="8102271" cy="19906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Key Findings</a:t>
          </a: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Revenue generated in fourth quarter was greater than the other three quarters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Highest revenue generated during promotion was from the Nodding Jester Store and the least was generated from the Mellow store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Vacuum cleaner products generated the most revenue and TV products generated least revenue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It has been observed that the spike of sales in November is caused by holidays such as Thanksgiving, Black Friday and Veterans day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22286" y="825258"/>
        <a:ext cx="7907885" cy="1796254"/>
      </dsp:txXfrm>
    </dsp:sp>
    <dsp:sp modelId="{FCE5370B-904E-44D7-B5B2-A3883EC7C38F}">
      <dsp:nvSpPr>
        <dsp:cNvPr id="0" name=""/>
        <dsp:cNvSpPr/>
      </dsp:nvSpPr>
      <dsp:spPr>
        <a:xfrm>
          <a:off x="728987" y="1100840"/>
          <a:ext cx="1382388" cy="138238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692AE-305F-4356-BEF6-9E2204DAF904}">
      <dsp:nvSpPr>
        <dsp:cNvPr id="0" name=""/>
        <dsp:cNvSpPr/>
      </dsp:nvSpPr>
      <dsp:spPr>
        <a:xfrm>
          <a:off x="2325093" y="2849327"/>
          <a:ext cx="8102271" cy="13666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Insights</a:t>
          </a: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Promotions during Martin Luther King Day followed by Presidents day in the first quarter are generating lower sales compared to the other promotions in the year.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Although repeat customers are less in number, they contribute significantly to the overall 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2391818" y="2916052"/>
        <a:ext cx="7968821" cy="1233179"/>
      </dsp:txXfrm>
    </dsp:sp>
    <dsp:sp modelId="{B06D6D65-0EB9-4024-B7E5-DED1F0B2B034}">
      <dsp:nvSpPr>
        <dsp:cNvPr id="0" name=""/>
        <dsp:cNvSpPr/>
      </dsp:nvSpPr>
      <dsp:spPr>
        <a:xfrm>
          <a:off x="721591" y="4709138"/>
          <a:ext cx="1382388" cy="138238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1CED-63DD-4331-9D28-8E14F9DA2BEF}">
      <dsp:nvSpPr>
        <dsp:cNvPr id="0" name=""/>
        <dsp:cNvSpPr/>
      </dsp:nvSpPr>
      <dsp:spPr>
        <a:xfrm>
          <a:off x="2325093" y="4316277"/>
          <a:ext cx="8102271" cy="210797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Recommendations:</a:t>
          </a: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Martin Luther King Day followed by Presidents day promotion should be revised to generate more sales in first quarter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Improvement of promotional campaigns need to be done for The Mellow Store to improve the sales of that store</a:t>
          </a:r>
          <a:endParaRPr lang="en-US" sz="14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Provide loyalty programs to convert new customers to repeat customer</a:t>
          </a:r>
          <a:endParaRPr lang="en-US" sz="14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Promotional offers should be revised for the TV products over all the quarters</a:t>
          </a:r>
        </a:p>
      </dsp:txBody>
      <dsp:txXfrm>
        <a:off x="2428014" y="4419198"/>
        <a:ext cx="7896429" cy="1902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CA2D2-5342-495B-A5DC-B69A0D656D44}">
      <dsp:nvSpPr>
        <dsp:cNvPr id="0" name=""/>
        <dsp:cNvSpPr/>
      </dsp:nvSpPr>
      <dsp:spPr>
        <a:xfrm>
          <a:off x="2318469" y="1718923"/>
          <a:ext cx="1890694" cy="195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KEY FACTORS</a:t>
          </a:r>
        </a:p>
      </dsp:txBody>
      <dsp:txXfrm>
        <a:off x="2595355" y="2005597"/>
        <a:ext cx="1336922" cy="1384183"/>
      </dsp:txXfrm>
    </dsp:sp>
    <dsp:sp modelId="{9948480B-DA03-4367-9FCC-14EAC1D95FCC}">
      <dsp:nvSpPr>
        <dsp:cNvPr id="0" name=""/>
        <dsp:cNvSpPr/>
      </dsp:nvSpPr>
      <dsp:spPr>
        <a:xfrm>
          <a:off x="857865" y="195418"/>
          <a:ext cx="4776049" cy="4978559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29615-4E65-4B3B-A819-7CA07695694B}">
      <dsp:nvSpPr>
        <dsp:cNvPr id="0" name=""/>
        <dsp:cNvSpPr/>
      </dsp:nvSpPr>
      <dsp:spPr>
        <a:xfrm>
          <a:off x="3813749" y="0"/>
          <a:ext cx="1269670" cy="12694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76200" cap="flat" cmpd="sng" algn="ctr">
          <a:noFill/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24792D51-894F-40E9-AE65-754F89B5CF97}">
      <dsp:nvSpPr>
        <dsp:cNvPr id="0" name=""/>
        <dsp:cNvSpPr/>
      </dsp:nvSpPr>
      <dsp:spPr>
        <a:xfrm>
          <a:off x="4980320" y="5082"/>
          <a:ext cx="6365686" cy="1228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Store related factors affect the effectiveness of marketing campaign</a:t>
          </a:r>
        </a:p>
      </dsp:txBody>
      <dsp:txXfrm>
        <a:off x="4980320" y="5082"/>
        <a:ext cx="6365686" cy="1228806"/>
      </dsp:txXfrm>
    </dsp:sp>
    <dsp:sp modelId="{E20DD100-B5E1-4B53-8F70-E9024439170D}">
      <dsp:nvSpPr>
        <dsp:cNvPr id="0" name=""/>
        <dsp:cNvSpPr/>
      </dsp:nvSpPr>
      <dsp:spPr>
        <a:xfrm>
          <a:off x="4751566" y="1182252"/>
          <a:ext cx="1269670" cy="126940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9E645-3B90-4750-97C6-1001C6011BCC}">
      <dsp:nvSpPr>
        <dsp:cNvPr id="0" name=""/>
        <dsp:cNvSpPr/>
      </dsp:nvSpPr>
      <dsp:spPr>
        <a:xfrm>
          <a:off x="5928060" y="1140253"/>
          <a:ext cx="6856180" cy="1228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Advertisements affect the effectiveness of marketing campaign</a:t>
          </a:r>
        </a:p>
      </dsp:txBody>
      <dsp:txXfrm>
        <a:off x="5928060" y="1140253"/>
        <a:ext cx="6856180" cy="1228806"/>
      </dsp:txXfrm>
    </dsp:sp>
    <dsp:sp modelId="{1B6BC1C6-3208-4DC3-A351-6874C6A6E422}">
      <dsp:nvSpPr>
        <dsp:cNvPr id="0" name=""/>
        <dsp:cNvSpPr/>
      </dsp:nvSpPr>
      <dsp:spPr>
        <a:xfrm>
          <a:off x="4799857" y="2771594"/>
          <a:ext cx="1269670" cy="126940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000" b="-1000"/>
          </a:stretch>
        </a:blip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E52AE-0171-455F-A529-2C4014C9F470}">
      <dsp:nvSpPr>
        <dsp:cNvPr id="0" name=""/>
        <dsp:cNvSpPr/>
      </dsp:nvSpPr>
      <dsp:spPr>
        <a:xfrm>
          <a:off x="6103206" y="2802823"/>
          <a:ext cx="5996342" cy="1228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External factors affect the effectiveness of the marketing campaign</a:t>
          </a:r>
        </a:p>
      </dsp:txBody>
      <dsp:txXfrm>
        <a:off x="6103206" y="2802823"/>
        <a:ext cx="5996342" cy="1228806"/>
      </dsp:txXfrm>
    </dsp:sp>
    <dsp:sp modelId="{E815D212-7F12-4A0F-B65F-78F482A2D3E3}">
      <dsp:nvSpPr>
        <dsp:cNvPr id="0" name=""/>
        <dsp:cNvSpPr/>
      </dsp:nvSpPr>
      <dsp:spPr>
        <a:xfrm>
          <a:off x="3813749" y="4143837"/>
          <a:ext cx="1269670" cy="126940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A1B85-2153-4846-9B58-9F98BE720F14}">
      <dsp:nvSpPr>
        <dsp:cNvPr id="0" name=""/>
        <dsp:cNvSpPr/>
      </dsp:nvSpPr>
      <dsp:spPr>
        <a:xfrm>
          <a:off x="5059573" y="4184436"/>
          <a:ext cx="7631393" cy="1228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Customer related factors affect the effectiveness of the marketing campaign</a:t>
          </a:r>
        </a:p>
      </dsp:txBody>
      <dsp:txXfrm>
        <a:off x="5059573" y="4184436"/>
        <a:ext cx="7631393" cy="1228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0.3538</cdr:x>
      <cdr:y>0.14631</cdr:y>
    </cdr:from>
    <cdr:to>
      <cdr:x>0.3538</cdr:x>
      <cdr:y>0.66231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300E81C-95B5-4078-BF5F-4A075A6A6FAD}"/>
            </a:ext>
          </a:extLst>
        </cdr:cNvPr>
        <cdr:cNvCxnSpPr/>
      </cdr:nvCxnSpPr>
      <cdr:spPr>
        <a:xfrm xmlns:a="http://schemas.openxmlformats.org/drawingml/2006/main">
          <a:off x="2425485" y="682316"/>
          <a:ext cx="0" cy="240632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0.60805</cdr:x>
      <cdr:y>0.14631</cdr:y>
    </cdr:from>
    <cdr:to>
      <cdr:x>0.60805</cdr:x>
      <cdr:y>0.66231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65FA454A-5718-4EA8-AE89-119115C7575A}"/>
            </a:ext>
          </a:extLst>
        </cdr:cNvPr>
        <cdr:cNvCxnSpPr/>
      </cdr:nvCxnSpPr>
      <cdr:spPr>
        <a:xfrm xmlns:a="http://schemas.openxmlformats.org/drawingml/2006/main">
          <a:off x="4168427" y="682316"/>
          <a:ext cx="0" cy="240632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0.72732</cdr:x>
      <cdr:y>0.15142</cdr:y>
    </cdr:from>
    <cdr:to>
      <cdr:x>0.72732</cdr:x>
      <cdr:y>0.66231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E2ECA459-372E-4883-896D-5325BC9858FA}"/>
            </a:ext>
          </a:extLst>
        </cdr:cNvPr>
        <cdr:cNvCxnSpPr/>
      </cdr:nvCxnSpPr>
      <cdr:spPr>
        <a:xfrm xmlns:a="http://schemas.openxmlformats.org/drawingml/2006/main">
          <a:off x="4986103" y="706117"/>
          <a:ext cx="0" cy="238252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0.21884</cdr:x>
      <cdr:y>0.15049</cdr:y>
    </cdr:from>
    <cdr:to>
      <cdr:x>0.30829</cdr:x>
      <cdr:y>0.27808</cdr:y>
    </cdr:to>
    <cdr:sp macro="" textlink="">
      <cdr:nvSpPr>
        <cdr:cNvPr id="17" name="TextBox 16">
          <a:extLst xmlns:a="http://schemas.openxmlformats.org/drawingml/2006/main">
            <a:ext uri="{FF2B5EF4-FFF2-40B4-BE49-F238E27FC236}">
              <a16:creationId xmlns:a16="http://schemas.microsoft.com/office/drawing/2014/main" id="{E13FCB66-9FF0-4C5C-BB2D-2F008C42BF20}"/>
            </a:ext>
          </a:extLst>
        </cdr:cNvPr>
        <cdr:cNvSpPr txBox="1"/>
      </cdr:nvSpPr>
      <cdr:spPr>
        <a:xfrm xmlns:a="http://schemas.openxmlformats.org/drawingml/2006/main">
          <a:off x="1416710" y="599153"/>
          <a:ext cx="579120" cy="508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Q1</a:t>
          </a:r>
          <a:endParaRPr lang="en-US" sz="1100" dirty="0">
            <a:latin typeface="Segoe UI" panose="020B0502040204020203" pitchFamily="34" charset="0"/>
            <a:cs typeface="Segoe UI" panose="020B0502040204020203" pitchFamily="34" charset="0"/>
          </a:endParaRPr>
        </a:p>
      </cdr:txBody>
    </cdr:sp>
  </cdr:relSizeAnchor>
  <cdr:relSizeAnchor xmlns:cdr="http://schemas.openxmlformats.org/drawingml/2006/chartDrawing">
    <cdr:from>
      <cdr:x>0.43565</cdr:x>
      <cdr:y>0.15651</cdr:y>
    </cdr:from>
    <cdr:to>
      <cdr:x>0.53742</cdr:x>
      <cdr:y>0.22449</cdr:y>
    </cdr:to>
    <cdr:sp macro="" textlink="">
      <cdr:nvSpPr>
        <cdr:cNvPr id="18" name="TextBox 17">
          <a:extLst xmlns:a="http://schemas.openxmlformats.org/drawingml/2006/main">
            <a:ext uri="{FF2B5EF4-FFF2-40B4-BE49-F238E27FC236}">
              <a16:creationId xmlns:a16="http://schemas.microsoft.com/office/drawing/2014/main" id="{0B1FB73D-98FD-49B6-9ABB-361E729C4A55}"/>
            </a:ext>
          </a:extLst>
        </cdr:cNvPr>
        <cdr:cNvSpPr txBox="1"/>
      </cdr:nvSpPr>
      <cdr:spPr>
        <a:xfrm xmlns:a="http://schemas.openxmlformats.org/drawingml/2006/main">
          <a:off x="2820352" y="623129"/>
          <a:ext cx="658838" cy="2706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Q2</a:t>
          </a:r>
          <a:endParaRPr lang="en-US" sz="1100" dirty="0">
            <a:latin typeface="Segoe UI" panose="020B0502040204020203" pitchFamily="34" charset="0"/>
            <a:cs typeface="Segoe UI" panose="020B0502040204020203" pitchFamily="34" charset="0"/>
          </a:endParaRPr>
        </a:p>
      </cdr:txBody>
    </cdr:sp>
  </cdr:relSizeAnchor>
  <cdr:relSizeAnchor xmlns:cdr="http://schemas.openxmlformats.org/drawingml/2006/chartDrawing">
    <cdr:from>
      <cdr:x>0.63473</cdr:x>
      <cdr:y>0.15814</cdr:y>
    </cdr:from>
    <cdr:to>
      <cdr:x>0.69279</cdr:x>
      <cdr:y>0.27553</cdr:y>
    </cdr:to>
    <cdr:sp macro="" textlink="">
      <cdr:nvSpPr>
        <cdr:cNvPr id="19" name="TextBox 18">
          <a:extLst xmlns:a="http://schemas.openxmlformats.org/drawingml/2006/main">
            <a:ext uri="{FF2B5EF4-FFF2-40B4-BE49-F238E27FC236}">
              <a16:creationId xmlns:a16="http://schemas.microsoft.com/office/drawing/2014/main" id="{31DA67A4-7F4B-4C4B-B18F-22602DBAD05C}"/>
            </a:ext>
          </a:extLst>
        </cdr:cNvPr>
        <cdr:cNvSpPr txBox="1"/>
      </cdr:nvSpPr>
      <cdr:spPr>
        <a:xfrm xmlns:a="http://schemas.openxmlformats.org/drawingml/2006/main">
          <a:off x="4109110" y="629633"/>
          <a:ext cx="375920" cy="4673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Q3</a:t>
          </a:r>
          <a:endParaRPr lang="en-US" sz="1100" dirty="0">
            <a:latin typeface="Segoe UI" panose="020B0502040204020203" pitchFamily="34" charset="0"/>
            <a:cs typeface="Segoe UI" panose="020B0502040204020203" pitchFamily="34" charset="0"/>
          </a:endParaRPr>
        </a:p>
      </cdr:txBody>
    </cdr:sp>
  </cdr:relSizeAnchor>
  <cdr:relSizeAnchor xmlns:cdr="http://schemas.openxmlformats.org/drawingml/2006/chartDrawing">
    <cdr:from>
      <cdr:x>0.8003</cdr:x>
      <cdr:y>0.15559</cdr:y>
    </cdr:from>
    <cdr:to>
      <cdr:x>0.86464</cdr:x>
      <cdr:y>0.27553</cdr:y>
    </cdr:to>
    <cdr:sp macro="" textlink="">
      <cdr:nvSpPr>
        <cdr:cNvPr id="20" name="TextBox 19">
          <a:extLst xmlns:a="http://schemas.openxmlformats.org/drawingml/2006/main">
            <a:ext uri="{FF2B5EF4-FFF2-40B4-BE49-F238E27FC236}">
              <a16:creationId xmlns:a16="http://schemas.microsoft.com/office/drawing/2014/main" id="{671662A2-0E82-4D4C-A5B2-5DE21187BED8}"/>
            </a:ext>
          </a:extLst>
        </cdr:cNvPr>
        <cdr:cNvSpPr txBox="1"/>
      </cdr:nvSpPr>
      <cdr:spPr>
        <a:xfrm xmlns:a="http://schemas.openxmlformats.org/drawingml/2006/main">
          <a:off x="5180990" y="619473"/>
          <a:ext cx="416560" cy="4775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Q4</a:t>
          </a:r>
          <a:endParaRPr lang="en-US" sz="1100" dirty="0">
            <a:latin typeface="Segoe UI" panose="020B0502040204020203" pitchFamily="34" charset="0"/>
            <a:cs typeface="Segoe UI" panose="020B0502040204020203" pitchFamily="34" charset="0"/>
          </a:endParaRPr>
        </a:p>
      </cdr:txBody>
    </cdr:sp>
  </cdr:relSizeAnchor>
  <cdr:relSizeAnchor xmlns:cdr="http://schemas.openxmlformats.org/drawingml/2006/chartDrawing">
    <cdr:from>
      <cdr:x>0.03866</cdr:x>
      <cdr:y>0.05214</cdr:y>
    </cdr:from>
    <cdr:to>
      <cdr:x>0.15911</cdr:x>
      <cdr:y>0.13747</cdr:y>
    </cdr:to>
    <cdr:sp macro="" textlink="">
      <cdr:nvSpPr>
        <cdr:cNvPr id="21" name="TextBox 20">
          <a:extLst xmlns:a="http://schemas.openxmlformats.org/drawingml/2006/main">
            <a:ext uri="{FF2B5EF4-FFF2-40B4-BE49-F238E27FC236}">
              <a16:creationId xmlns:a16="http://schemas.microsoft.com/office/drawing/2014/main" id="{E8ED36BC-E581-414E-A18D-1AFED5255E1A}"/>
            </a:ext>
          </a:extLst>
        </cdr:cNvPr>
        <cdr:cNvSpPr txBox="1"/>
      </cdr:nvSpPr>
      <cdr:spPr>
        <a:xfrm xmlns:a="http://schemas.openxmlformats.org/drawingml/2006/main">
          <a:off x="272085" y="223520"/>
          <a:ext cx="847750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>
              <a:solidFill>
                <a:schemeClr val="accent6"/>
              </a:solidFill>
            </a:rPr>
            <a:t>Sales (in $)</a:t>
          </a:r>
        </a:p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A4465-F4BB-4F4A-95AB-B1D6AD52D73B}" type="datetimeFigureOut">
              <a:rPr lang="en-IN" smtClean="0"/>
              <a:t>13-10-2022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F5674-1631-4BEE-86E4-475611DD1F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0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F5674-1631-4BEE-86E4-475611DD1FE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42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3" y="220663"/>
            <a:ext cx="7273926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8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3" y="220663"/>
            <a:ext cx="7273926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2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F5674-1631-4BEE-86E4-475611DD1FEA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829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F5674-1631-4BEE-86E4-475611DD1FEA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871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F5674-1631-4BEE-86E4-475611DD1FEA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73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E7E5DC-C84F-46D4-94AC-22B601618B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22407" r="827" b="28982"/>
          <a:stretch/>
        </p:blipFill>
        <p:spPr>
          <a:xfrm>
            <a:off x="-3" y="3492515"/>
            <a:ext cx="12192004" cy="3365485"/>
          </a:xfrm>
          <a:prstGeom prst="rect">
            <a:avLst/>
          </a:prstGeom>
        </p:spPr>
      </p:pic>
      <p:sp>
        <p:nvSpPr>
          <p:cNvPr id="8" name="Line 6">
            <a:extLst>
              <a:ext uri="{FF2B5EF4-FFF2-40B4-BE49-F238E27FC236}">
                <a16:creationId xmlns:a16="http://schemas.microsoft.com/office/drawing/2014/main" id="{5C5BAD5C-29B3-476C-9017-7D03B2CE9D1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98183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4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E3DA400-F1FD-4CEF-A19B-E2581464F0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41218" y="4094163"/>
            <a:ext cx="3090021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Chicago, IL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Bangalore, India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www.mu-sigma.com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Placeholder 13">
            <a:extLst>
              <a:ext uri="{FF2B5EF4-FFF2-40B4-BE49-F238E27FC236}">
                <a16:creationId xmlns:a16="http://schemas.microsoft.com/office/drawing/2014/main" id="{A1F9940C-56AF-4BDA-BB6C-A47D4B088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5171" y="2467429"/>
            <a:ext cx="844332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72F81B-4DFC-45B2-9C46-7AC943436D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0796" y="5108573"/>
            <a:ext cx="3289377" cy="522288"/>
          </a:xfrm>
        </p:spPr>
        <p:txBody>
          <a:bodyPr anchor="ctr">
            <a:normAutofit/>
          </a:bodyPr>
          <a:lstStyle>
            <a:lvl1pPr algn="ctr">
              <a:buNone/>
              <a:defRPr sz="2216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138150C2-8697-40DF-83E6-50854AB62F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4478" y="6555245"/>
            <a:ext cx="117694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u="none" kern="1200" dirty="0">
                <a:solidFill>
                  <a:schemeClr val="bg1"/>
                </a:solidFill>
                <a:latin typeface="+mn-lt"/>
                <a:ea typeface="+mn-ea"/>
                <a:cs typeface="Times New Roman" pitchFamily="18" charset="0"/>
              </a:rPr>
              <a:t>Proprietary Information</a:t>
            </a:r>
            <a:r>
              <a:rPr lang="en-GB" sz="1000" b="0" u="none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| </a:t>
            </a:r>
            <a:r>
              <a:rPr lang="en-GB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This document and its attachments are confidential.  Any</a:t>
            </a:r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6455DC0-33AC-4035-836C-9684CF5138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06288" y="2971800"/>
            <a:ext cx="8443323" cy="457200"/>
          </a:xfrm>
        </p:spPr>
        <p:txBody>
          <a:bodyPr anchor="ctr"/>
          <a:lstStyle>
            <a:lvl1pPr marL="289264" indent="-14854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FD5611F4-DDA5-4F3F-A245-30B6E953FF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981835" y="1003300"/>
            <a:ext cx="0" cy="23495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4" dirty="0"/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86D398D5-4E4E-4A6E-9F21-6A546B6582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91034" y="3556002"/>
            <a:ext cx="4190389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62" b="1" i="0" dirty="0">
                <a:solidFill>
                  <a:schemeClr val="bg1"/>
                </a:solidFill>
                <a:latin typeface="+mj-lt"/>
              </a:rPr>
              <a:t>Do The Math</a:t>
            </a:r>
          </a:p>
        </p:txBody>
      </p:sp>
      <p:cxnSp>
        <p:nvCxnSpPr>
          <p:cNvPr id="16" name="Straight Connector 25">
            <a:extLst>
              <a:ext uri="{FF2B5EF4-FFF2-40B4-BE49-F238E27FC236}">
                <a16:creationId xmlns:a16="http://schemas.microsoft.com/office/drawing/2014/main" id="{68FF5BC8-0827-485E-9C38-EC868EAEADE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V="1">
            <a:off x="5137827" y="3976227"/>
            <a:ext cx="191342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586EB7F-0302-434C-B029-C4182B08CC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306288" y="1102623"/>
            <a:ext cx="981504" cy="12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6378742" y="1431572"/>
          <a:ext cx="5291148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Analysis</a:t>
                      </a:r>
                      <a:r>
                        <a:rPr lang="en-US" sz="1400" baseline="0" dirty="0">
                          <a:latin typeface="+mj-lt"/>
                        </a:rPr>
                        <a:t> Illustrations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79399" y="1816100"/>
            <a:ext cx="5291148" cy="45085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5945898" y="1981200"/>
            <a:ext cx="337733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3624519"/>
              </p:ext>
            </p:extLst>
          </p:nvPr>
        </p:nvGraphicFramePr>
        <p:xfrm>
          <a:off x="546597" y="1431572"/>
          <a:ext cx="5291148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Key Findings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/>
        </p:nvGraphicFramePr>
        <p:xfrm>
          <a:off x="546597" y="3933472"/>
          <a:ext cx="5291148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Business Impact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47252" y="1816100"/>
            <a:ext cx="5291148" cy="19939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7252" y="4318000"/>
            <a:ext cx="5291148" cy="20066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5945898" y="4419600"/>
            <a:ext cx="337733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62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3877676" y="3490815"/>
            <a:ext cx="7430123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877676" y="2440109"/>
            <a:ext cx="7430123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678271" y="485104"/>
            <a:ext cx="1005840" cy="2814441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678271" y="1536666"/>
            <a:ext cx="100584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66154" y="1557020"/>
            <a:ext cx="2814441" cy="64008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66154" y="2608582"/>
            <a:ext cx="2814441" cy="640080"/>
          </a:xfrm>
        </p:spPr>
        <p:txBody>
          <a:bodyPr anchor="ctr"/>
          <a:lstStyle>
            <a:lvl1pPr marL="0" indent="0" algn="ctr">
              <a:buNone/>
              <a:defRPr sz="1724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877676" y="1389403"/>
            <a:ext cx="7430123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971488" y="1371600"/>
            <a:ext cx="7204968" cy="914400"/>
          </a:xfrm>
        </p:spPr>
        <p:txBody>
          <a:bodyPr>
            <a:norm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971488" y="2425700"/>
            <a:ext cx="7204968" cy="914400"/>
          </a:xfrm>
        </p:spPr>
        <p:txBody>
          <a:bodyPr>
            <a:normAutofit/>
          </a:bodyPr>
          <a:lstStyle>
            <a:lvl1pPr>
              <a:spcBef>
                <a:spcPts val="739"/>
              </a:spcBef>
              <a:defRPr sz="140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971488" y="3479800"/>
            <a:ext cx="7204968" cy="914400"/>
          </a:xfrm>
        </p:spPr>
        <p:txBody>
          <a:bodyPr>
            <a:normAutofit/>
          </a:bodyPr>
          <a:lstStyle>
            <a:lvl1pPr>
              <a:spcBef>
                <a:spcPts val="739"/>
              </a:spcBef>
              <a:defRPr sz="140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678271" y="2588209"/>
            <a:ext cx="100584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66154" y="3660144"/>
            <a:ext cx="2814441" cy="64008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678271" y="3639771"/>
            <a:ext cx="100584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66154" y="4711707"/>
            <a:ext cx="2814441" cy="64008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877676" y="4541521"/>
            <a:ext cx="7430123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971488" y="4533900"/>
            <a:ext cx="7204968" cy="914400"/>
          </a:xfrm>
        </p:spPr>
        <p:txBody>
          <a:bodyPr>
            <a:normAutofit/>
          </a:bodyPr>
          <a:lstStyle>
            <a:lvl1pPr>
              <a:spcBef>
                <a:spcPts val="739"/>
              </a:spcBef>
              <a:defRPr sz="140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073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877676" y="4251937"/>
            <a:ext cx="7430123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8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877676" y="2811768"/>
            <a:ext cx="7430123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8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541111" y="604461"/>
            <a:ext cx="1280160" cy="2814441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800" b="1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541111" y="2044630"/>
            <a:ext cx="128016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800" b="1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66154" y="1645917"/>
            <a:ext cx="2814441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66154" y="3086085"/>
            <a:ext cx="2814441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877676" y="1371600"/>
            <a:ext cx="7430123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8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971488" y="1397000"/>
            <a:ext cx="7204968" cy="1188720"/>
          </a:xfrm>
        </p:spPr>
        <p:txBody>
          <a:bodyPr>
            <a:norm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971488" y="2837168"/>
            <a:ext cx="7204968" cy="118872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971488" y="4277337"/>
            <a:ext cx="7204968" cy="118872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Chevron 18"/>
          <p:cNvSpPr/>
          <p:nvPr userDrawn="1"/>
        </p:nvSpPr>
        <p:spPr bwMode="auto">
          <a:xfrm rot="5400000">
            <a:off x="1541111" y="3484809"/>
            <a:ext cx="128016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800" b="1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66154" y="4526254"/>
            <a:ext cx="2814441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  <p:extLst>
      <p:ext uri="{BB962C8B-B14F-4D97-AF65-F5344CB8AC3E}">
        <p14:creationId xmlns:p14="http://schemas.microsoft.com/office/powerpoint/2010/main" val="1445454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562899" y="1371600"/>
            <a:ext cx="2720627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3320008" y="1371600"/>
            <a:ext cx="2720627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6077116" y="1371600"/>
            <a:ext cx="2720627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8834227" y="1371600"/>
            <a:ext cx="2720627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531619" y="2362200"/>
            <a:ext cx="2673718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47253" y="2451100"/>
            <a:ext cx="2658083" cy="3007710"/>
          </a:xfrm>
        </p:spPr>
        <p:txBody>
          <a:bodyPr>
            <a:normAutofit/>
          </a:bodyPr>
          <a:lstStyle>
            <a:lvl1pPr>
              <a:spcBef>
                <a:spcPts val="739"/>
              </a:spcBef>
              <a:defRPr sz="140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3304363" y="2362200"/>
            <a:ext cx="2673718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19999" y="2451100"/>
            <a:ext cx="2658083" cy="3007710"/>
          </a:xfrm>
        </p:spPr>
        <p:txBody>
          <a:bodyPr>
            <a:normAutofit/>
          </a:bodyPr>
          <a:lstStyle>
            <a:lvl1pPr>
              <a:spcBef>
                <a:spcPts val="739"/>
              </a:spcBef>
              <a:defRPr sz="140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6077107" y="2362200"/>
            <a:ext cx="2673718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092744" y="2451100"/>
            <a:ext cx="2658083" cy="3007710"/>
          </a:xfrm>
        </p:spPr>
        <p:txBody>
          <a:bodyPr>
            <a:normAutofit/>
          </a:bodyPr>
          <a:lstStyle>
            <a:lvl1pPr>
              <a:spcBef>
                <a:spcPts val="739"/>
              </a:spcBef>
              <a:defRPr sz="140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8849855" y="2362200"/>
            <a:ext cx="2673718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865490" y="2451100"/>
            <a:ext cx="2658083" cy="3007710"/>
          </a:xfrm>
        </p:spPr>
        <p:txBody>
          <a:bodyPr>
            <a:normAutofit/>
          </a:bodyPr>
          <a:lstStyle>
            <a:lvl1pPr>
              <a:spcBef>
                <a:spcPts val="739"/>
              </a:spcBef>
              <a:defRPr sz="140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4702" y="1409700"/>
            <a:ext cx="2138975" cy="80010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42378" y="1409700"/>
            <a:ext cx="2138975" cy="80010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9129343" y="1409700"/>
            <a:ext cx="2138975" cy="80010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367024" y="1409700"/>
            <a:ext cx="2138975" cy="80010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  <p:extLst>
      <p:ext uri="{BB962C8B-B14F-4D97-AF65-F5344CB8AC3E}">
        <p14:creationId xmlns:p14="http://schemas.microsoft.com/office/powerpoint/2010/main" val="2158678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750644" y="1752599"/>
            <a:ext cx="4690735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4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4190999" y="1312235"/>
            <a:ext cx="3810000" cy="4690735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4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750645" y="1752599"/>
            <a:ext cx="4690735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4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4191001" y="1312235"/>
            <a:ext cx="3810000" cy="4690735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4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6444242" y="2483504"/>
            <a:ext cx="1674812" cy="422167"/>
          </a:xfr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879366" y="2523117"/>
            <a:ext cx="2061968" cy="342900"/>
          </a:xfr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4072944" y="4388505"/>
            <a:ext cx="1674812" cy="422167"/>
          </a:xfr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6250664" y="4449181"/>
            <a:ext cx="2061968" cy="342900"/>
          </a:xfr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560944" y="1295400"/>
            <a:ext cx="3475835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4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76572" y="1310786"/>
            <a:ext cx="3377329" cy="1828800"/>
          </a:xfrm>
        </p:spPr>
        <p:txBody>
          <a:bodyPr>
            <a:normAutofit/>
          </a:bodyPr>
          <a:lstStyle>
            <a:lvl1pPr>
              <a:spcBef>
                <a:spcPts val="739"/>
              </a:spcBef>
              <a:defRPr sz="1200"/>
            </a:lvl1pPr>
            <a:lvl2pPr>
              <a:lnSpc>
                <a:spcPct val="100000"/>
              </a:lnSpc>
              <a:spcBef>
                <a:spcPts val="369"/>
              </a:spcBef>
              <a:defRPr sz="11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8149380" y="1295400"/>
            <a:ext cx="3475835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4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165007" y="1310786"/>
            <a:ext cx="3377329" cy="1828800"/>
          </a:xfrm>
        </p:spPr>
        <p:txBody>
          <a:bodyPr>
            <a:normAutofit/>
          </a:bodyPr>
          <a:lstStyle>
            <a:lvl1pPr>
              <a:spcBef>
                <a:spcPts val="739"/>
              </a:spcBef>
              <a:defRPr sz="1200"/>
            </a:lvl1pPr>
            <a:lvl2pPr>
              <a:lnSpc>
                <a:spcPct val="100000"/>
              </a:lnSpc>
              <a:spcBef>
                <a:spcPts val="369"/>
              </a:spcBef>
              <a:defRPr sz="11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560944" y="4114800"/>
            <a:ext cx="3475835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4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576572" y="4130186"/>
            <a:ext cx="3377329" cy="1828800"/>
          </a:xfrm>
        </p:spPr>
        <p:txBody>
          <a:bodyPr>
            <a:normAutofit/>
          </a:bodyPr>
          <a:lstStyle>
            <a:lvl1pPr>
              <a:spcBef>
                <a:spcPts val="739"/>
              </a:spcBef>
              <a:defRPr sz="1200"/>
            </a:lvl1pPr>
            <a:lvl2pPr>
              <a:lnSpc>
                <a:spcPct val="100000"/>
              </a:lnSpc>
              <a:spcBef>
                <a:spcPts val="369"/>
              </a:spcBef>
              <a:defRPr sz="11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8149380" y="4114800"/>
            <a:ext cx="3475835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4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165007" y="4130186"/>
            <a:ext cx="3377329" cy="1828800"/>
          </a:xfrm>
        </p:spPr>
        <p:txBody>
          <a:bodyPr>
            <a:normAutofit/>
          </a:bodyPr>
          <a:lstStyle>
            <a:lvl1pPr>
              <a:spcBef>
                <a:spcPts val="739"/>
              </a:spcBef>
              <a:defRPr sz="1200"/>
            </a:lvl1pPr>
            <a:lvl2pPr>
              <a:lnSpc>
                <a:spcPct val="100000"/>
              </a:lnSpc>
              <a:spcBef>
                <a:spcPts val="369"/>
              </a:spcBef>
              <a:defRPr sz="11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719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2249598" y="1690688"/>
            <a:ext cx="7692804" cy="39624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53094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D7F8-3E2A-47A1-8DB5-399D91CE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29EF-F0AD-4AB5-ABE8-A994DE6A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3BF7D-D8BE-4CE1-B4DA-2E8395FA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0161-28E6-4893-9AEC-06C297B50B50}" type="datetime1">
              <a:rPr lang="en-US" smtClean="0"/>
              <a:t>10/13/2022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EA8A-7E82-4CF7-9EA2-DBB35300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782C-9B4C-4000-91E1-5E0D57AE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1D9E-0D3B-434D-9776-67D43F8C2F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08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5D4F-8D43-47D2-8E14-0B8E4533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9940-A53A-4179-BDED-298652DF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AD4B-5DC4-4815-A419-65F67D1C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6E97-E462-48ED-9B49-1F3059C8A552}" type="datetime1">
              <a:rPr lang="en-US" smtClean="0"/>
              <a:t>10/13/2022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B9A7-E1E5-4B5E-BEDB-D4CF729C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1505-0035-4A88-B142-BDABC8F9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1D9E-0D3B-434D-9776-67D43F8C2F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30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546597" y="1431572"/>
          <a:ext cx="5291148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Company Facts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546597" y="3933472"/>
          <a:ext cx="5291148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Company Performance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47252" y="1816100"/>
            <a:ext cx="5291148" cy="18161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7252" y="4318000"/>
            <a:ext cx="5291148" cy="18161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/>
            </a:lvl1pPr>
            <a:lvl2pPr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6378742" y="1431572"/>
          <a:ext cx="5291148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Market Situation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6378742" y="3933472"/>
          <a:ext cx="5291148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Key Imperatives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79399" y="1816100"/>
            <a:ext cx="5291148" cy="18161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379399" y="4318000"/>
            <a:ext cx="5291148" cy="18161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7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0573" y="3556001"/>
            <a:ext cx="3299151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546615" y="2155472"/>
          <a:ext cx="3440523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Situation – Current</a:t>
                      </a:r>
                      <a:r>
                        <a:rPr lang="en-US" sz="1400" baseline="0" dirty="0">
                          <a:latin typeface="+mj-lt"/>
                        </a:rPr>
                        <a:t> State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7254" y="2540000"/>
            <a:ext cx="3424236" cy="29337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8208147" y="2155472"/>
          <a:ext cx="3440523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Desired Future State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08786" y="2540000"/>
            <a:ext cx="3424236" cy="29337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4052798" y="3251200"/>
            <a:ext cx="337733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7805384" y="3251200"/>
            <a:ext cx="337733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4159122" y="1304572"/>
          <a:ext cx="3877672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Gap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4764" y="1676400"/>
            <a:ext cx="3846403" cy="14478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5960794" y="2593117"/>
            <a:ext cx="274320" cy="1463509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5960794" y="3609111"/>
            <a:ext cx="274320" cy="1463509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4159122" y="4530372"/>
          <a:ext cx="3877672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Questions – which</a:t>
                      </a:r>
                      <a:r>
                        <a:rPr lang="en-US" sz="1400" baseline="0" dirty="0">
                          <a:latin typeface="+mj-lt"/>
                        </a:rPr>
                        <a:t> need answers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74764" y="4902200"/>
            <a:ext cx="3846403" cy="14478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</p:spTree>
    <p:extLst>
      <p:ext uri="{BB962C8B-B14F-4D97-AF65-F5344CB8AC3E}">
        <p14:creationId xmlns:p14="http://schemas.microsoft.com/office/powerpoint/2010/main" val="338493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sp>
        <p:nvSpPr>
          <p:cNvPr id="9" name="Freeform 8"/>
          <p:cNvSpPr/>
          <p:nvPr/>
        </p:nvSpPr>
        <p:spPr>
          <a:xfrm>
            <a:off x="562888" y="1282765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1171" tIns="89125" rIns="89125" bIns="89125" numCol="1" spcCol="1270" anchor="t" anchorCtr="0">
            <a:noAutofit/>
          </a:bodyPr>
          <a:lstStyle/>
          <a:p>
            <a:pPr marL="0" lvl="0" indent="0" algn="l" defTabSz="103978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724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2476" y="1379891"/>
            <a:ext cx="2212463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1125781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Who is the end consumer?</a:t>
            </a:r>
            <a:endParaRPr lang="en-US" sz="1600" b="1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62888" y="2351218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1171" tIns="89125" rIns="89125" bIns="89125" numCol="1" spcCol="1270" anchor="t" anchorCtr="0">
            <a:noAutofit/>
          </a:bodyPr>
          <a:lstStyle/>
          <a:p>
            <a:pPr marL="0" lvl="0" indent="0" algn="l" defTabSz="103978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724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2476" y="2448325"/>
            <a:ext cx="2212463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1125781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What is the business question?</a:t>
            </a:r>
            <a:endParaRPr lang="en-US" sz="1600" b="1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2888" y="3419629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1171" tIns="89125" rIns="89125" bIns="89125" numCol="1" spcCol="1270" anchor="t" anchorCtr="0">
            <a:noAutofit/>
          </a:bodyPr>
          <a:lstStyle/>
          <a:p>
            <a:pPr marL="0" lvl="0" indent="0" algn="l" defTabSz="103978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724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82476" y="3516759"/>
            <a:ext cx="2212463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600" b="1" dirty="0">
                <a:latin typeface="+mj-lt"/>
              </a:rPr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562888" y="4488086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1171" tIns="89125" rIns="89125" bIns="89125" numCol="1" spcCol="1270" anchor="t" anchorCtr="0">
            <a:noAutofit/>
          </a:bodyPr>
          <a:lstStyle/>
          <a:p>
            <a:pPr marL="0" lvl="0" indent="0" algn="l" defTabSz="103978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724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2476" y="4585193"/>
            <a:ext cx="2212463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1125781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What do you intend to do with the output?</a:t>
            </a:r>
            <a:endParaRPr lang="en-US" sz="1600" b="1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562888" y="5556520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1171" tIns="89125" rIns="89125" bIns="89125" numCol="1" spcCol="1270" anchor="t" anchorCtr="0">
            <a:noAutofit/>
          </a:bodyPr>
          <a:lstStyle/>
          <a:p>
            <a:pPr marL="0" lvl="0" indent="0" algn="l" defTabSz="103978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724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2476" y="5653627"/>
            <a:ext cx="2212463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1125781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What do you ‘expect’ as the outcomes?</a:t>
            </a:r>
            <a:endParaRPr lang="en-US" sz="1600" b="1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894933" y="1311212"/>
            <a:ext cx="8714632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894933" y="2379646"/>
            <a:ext cx="8714632" cy="914400"/>
          </a:xfrm>
          <a:ln>
            <a:noFill/>
          </a:ln>
        </p:spPr>
        <p:txBody>
          <a:bodyPr lIns="91440" tIns="0" rIns="91440">
            <a:norm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894933" y="3445029"/>
            <a:ext cx="8714632" cy="914400"/>
          </a:xfrm>
          <a:ln>
            <a:noFill/>
          </a:ln>
        </p:spPr>
        <p:txBody>
          <a:bodyPr lIns="91440" tIns="0" rIns="91440">
            <a:norm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94933" y="4513463"/>
            <a:ext cx="8714632" cy="914400"/>
          </a:xfrm>
          <a:ln>
            <a:noFill/>
          </a:ln>
        </p:spPr>
        <p:txBody>
          <a:bodyPr lIns="91440" tIns="0" rIns="91440">
            <a:norm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894933" y="5581897"/>
            <a:ext cx="8714632" cy="914400"/>
          </a:xfrm>
          <a:ln>
            <a:noFill/>
          </a:ln>
        </p:spPr>
        <p:txBody>
          <a:bodyPr lIns="91440" tIns="0" rIns="91440">
            <a:norm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66975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609798" y="1566331"/>
            <a:ext cx="10638585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225155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724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609796" y="2662763"/>
            <a:ext cx="5216096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12578" rtlCol="0">
            <a:noAutofit/>
          </a:bodyPr>
          <a:lstStyle/>
          <a:p>
            <a:pPr marL="211084" indent="-211084" algn="l">
              <a:buFont typeface="Webdings" pitchFamily="18" charset="2"/>
              <a:buChar char="4"/>
            </a:pPr>
            <a:endParaRPr lang="en-US" sz="1724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609798" y="5524500"/>
            <a:ext cx="10638585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112578" rtlCol="0">
            <a:noAutofit/>
          </a:bodyPr>
          <a:lstStyle/>
          <a:p>
            <a:pPr marL="211084" indent="-211084" algn="l">
              <a:buFont typeface="Webdings" pitchFamily="18" charset="2"/>
              <a:buChar char="4"/>
            </a:pPr>
            <a:endParaRPr lang="en-US" sz="1724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609806" y="5524500"/>
            <a:ext cx="10616071" cy="952500"/>
          </a:xfrm>
          <a:ln>
            <a:noFill/>
          </a:ln>
        </p:spPr>
        <p:txBody>
          <a:bodyPr tIns="91440">
            <a:normAutofit/>
          </a:bodyPr>
          <a:lstStyle>
            <a:lvl1pPr>
              <a:spcBef>
                <a:spcPts val="739"/>
              </a:spcBef>
              <a:defRPr sz="12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796" y="2662766"/>
            <a:ext cx="5216096" cy="2523067"/>
          </a:xfrm>
          <a:ln>
            <a:noFill/>
          </a:ln>
        </p:spPr>
        <p:txBody>
          <a:bodyPr tIns="91440">
            <a:noAutofit/>
          </a:bodyPr>
          <a:lstStyle>
            <a:lvl1pPr>
              <a:spcBef>
                <a:spcPts val="739"/>
              </a:spcBef>
              <a:defRPr sz="12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09806" y="1566331"/>
            <a:ext cx="10616071" cy="762001"/>
          </a:xfrm>
          <a:ln>
            <a:noFill/>
          </a:ln>
        </p:spPr>
        <p:txBody>
          <a:bodyPr tIns="91440">
            <a:norm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726674" y="1308100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726674" y="2396064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 dirty="0">
                <a:solidFill>
                  <a:schemeClr val="bg1"/>
                </a:solidFill>
                <a:latin typeface="+mj-lt"/>
              </a:rPr>
              <a:t>Findings</a:t>
            </a:r>
            <a:endParaRPr lang="en-US" sz="1970" b="1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726674" y="5245100"/>
            <a:ext cx="2392274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 dirty="0">
                <a:solidFill>
                  <a:schemeClr val="bg1"/>
                </a:solidFill>
                <a:latin typeface="+mj-lt"/>
              </a:rPr>
              <a:t>Recommendations</a:t>
            </a:r>
            <a:endParaRPr lang="en-US" sz="1970" b="1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6026031" y="2662763"/>
            <a:ext cx="5216096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12578" rtlCol="0">
            <a:noAutofit/>
          </a:bodyPr>
          <a:lstStyle/>
          <a:p>
            <a:pPr marL="211084" indent="-211084" algn="l">
              <a:buFont typeface="Webdings" pitchFamily="18" charset="2"/>
              <a:buChar char="4"/>
            </a:pPr>
            <a:endParaRPr lang="en-US" sz="1724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026031" y="2662766"/>
            <a:ext cx="5216096" cy="2523067"/>
          </a:xfrm>
          <a:ln>
            <a:noFill/>
          </a:ln>
        </p:spPr>
        <p:txBody>
          <a:bodyPr tIns="91440">
            <a:normAutofit/>
          </a:bodyPr>
          <a:lstStyle>
            <a:lvl1pPr>
              <a:spcBef>
                <a:spcPts val="739"/>
              </a:spcBef>
              <a:defRPr sz="12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6142908" y="2396064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9005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09796" y="1646763"/>
            <a:ext cx="5216096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12578" rtlCol="0">
            <a:noAutofit/>
          </a:bodyPr>
          <a:lstStyle/>
          <a:p>
            <a:pPr marL="211084" indent="-211084" algn="l">
              <a:buFont typeface="Webdings" pitchFamily="18" charset="2"/>
              <a:buChar char="4"/>
            </a:pPr>
            <a:endParaRPr lang="en-US" sz="1724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09798" y="5067300"/>
            <a:ext cx="10638585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112578" rtlCol="0">
            <a:noAutofit/>
          </a:bodyPr>
          <a:lstStyle/>
          <a:p>
            <a:pPr marL="211084" indent="-211084" algn="l">
              <a:buFont typeface="Webdings" pitchFamily="18" charset="2"/>
              <a:buChar char="4"/>
            </a:pPr>
            <a:endParaRPr lang="en-US" sz="1724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609806" y="5067300"/>
            <a:ext cx="10616071" cy="1384300"/>
          </a:xfrm>
          <a:ln>
            <a:noFill/>
          </a:ln>
        </p:spPr>
        <p:txBody>
          <a:bodyPr tIns="91440">
            <a:normAutofit/>
          </a:bodyPr>
          <a:lstStyle>
            <a:lvl1pPr>
              <a:spcBef>
                <a:spcPts val="739"/>
              </a:spcBef>
              <a:defRPr sz="12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796" y="1646777"/>
            <a:ext cx="5216096" cy="3001437"/>
          </a:xfrm>
          <a:ln>
            <a:noFill/>
          </a:ln>
        </p:spPr>
        <p:txBody>
          <a:bodyPr tIns="91440">
            <a:normAutofit/>
          </a:bodyPr>
          <a:lstStyle>
            <a:lvl1pPr>
              <a:spcBef>
                <a:spcPts val="739"/>
              </a:spcBef>
              <a:defRPr sz="12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726674" y="1380064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 dirty="0">
                <a:solidFill>
                  <a:schemeClr val="bg1"/>
                </a:solidFill>
                <a:latin typeface="+mj-lt"/>
              </a:rPr>
              <a:t>Findings</a:t>
            </a:r>
            <a:endParaRPr lang="en-US" sz="1970" b="1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726674" y="4787900"/>
            <a:ext cx="2392274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 dirty="0">
                <a:solidFill>
                  <a:schemeClr val="bg1"/>
                </a:solidFill>
                <a:latin typeface="+mj-lt"/>
              </a:rPr>
              <a:t>Recommendations</a:t>
            </a:r>
            <a:endParaRPr lang="en-US" sz="1970" b="1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026031" y="1646763"/>
            <a:ext cx="5216096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12578" rtlCol="0">
            <a:noAutofit/>
          </a:bodyPr>
          <a:lstStyle/>
          <a:p>
            <a:pPr marL="211084" indent="-211084" algn="l">
              <a:buFont typeface="Webdings" pitchFamily="18" charset="2"/>
              <a:buChar char="4"/>
            </a:pPr>
            <a:endParaRPr lang="en-US" sz="1724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026031" y="1646777"/>
            <a:ext cx="5216096" cy="3001437"/>
          </a:xfrm>
          <a:ln>
            <a:noFill/>
          </a:ln>
        </p:spPr>
        <p:txBody>
          <a:bodyPr tIns="91440">
            <a:normAutofit/>
          </a:bodyPr>
          <a:lstStyle>
            <a:lvl1pPr>
              <a:spcBef>
                <a:spcPts val="739"/>
              </a:spcBef>
              <a:defRPr sz="12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6142908" y="1380064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91923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546597" y="1431572"/>
          <a:ext cx="5291148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Background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546597" y="4466872"/>
          <a:ext cx="5291148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Objectives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47252" y="1816100"/>
            <a:ext cx="5291148" cy="25019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7252" y="4851400"/>
            <a:ext cx="5291148" cy="14732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/>
            </a:lvl1pPr>
            <a:lvl2pPr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6378742" y="1431572"/>
          <a:ext cx="5291148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Approach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79399" y="1816100"/>
            <a:ext cx="5291148" cy="45085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400" baseline="0"/>
            </a:lvl1pPr>
            <a:lvl2pPr>
              <a:lnSpc>
                <a:spcPct val="100000"/>
              </a:lnSpc>
              <a:spcBef>
                <a:spcPts val="369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5945898" y="2895600"/>
            <a:ext cx="337733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9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E46BE-3A47-4594-BED4-39018E7D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47F44-00E0-4A66-A98E-5B2FCD5C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5B3B-0C6F-4952-9163-CFE1875BC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4B62-73CE-4F5F-9214-FC5F01FC0588}" type="datetime1">
              <a:rPr lang="en-US" smtClean="0"/>
              <a:t>10/13/2022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29DD6-478E-4288-9D91-EC7816D83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3621-210D-40C2-A335-01FB70595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7C23-8D4C-47E6-80DB-89BF451B8880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C47086-32A8-47F9-A677-600FAC3C064B}"/>
              </a:ext>
            </a:extLst>
          </p:cNvPr>
          <p:cNvGrpSpPr/>
          <p:nvPr userDrawn="1"/>
        </p:nvGrpSpPr>
        <p:grpSpPr>
          <a:xfrm>
            <a:off x="266532" y="6529016"/>
            <a:ext cx="2308754" cy="215444"/>
            <a:chOff x="9876632" y="5921190"/>
            <a:chExt cx="2308754" cy="215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660F22-6045-492A-931E-F5DE06464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966"/>
            <a:stretch/>
          </p:blipFill>
          <p:spPr>
            <a:xfrm>
              <a:off x="9876632" y="5935523"/>
              <a:ext cx="209106" cy="18677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4009B1-8433-4CAB-8CC3-950A7B6979D4}"/>
                </a:ext>
              </a:extLst>
            </p:cNvPr>
            <p:cNvSpPr txBox="1"/>
            <p:nvPr/>
          </p:nvSpPr>
          <p:spPr>
            <a:xfrm>
              <a:off x="10065895" y="5921190"/>
              <a:ext cx="21194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00" b="0" i="0" kern="1200" dirty="0">
                  <a:solidFill>
                    <a:srgbClr val="800000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© 2019 Mu Sigma | Reproduction Prohibited </a:t>
              </a:r>
              <a:endParaRPr lang="en-IN" sz="800" i="0" dirty="0">
                <a:solidFill>
                  <a:srgbClr val="8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0" name="Text Box 5">
            <a:extLst>
              <a:ext uri="{FF2B5EF4-FFF2-40B4-BE49-F238E27FC236}">
                <a16:creationId xmlns:a16="http://schemas.microsoft.com/office/drawing/2014/main" id="{7CA6ACB3-6A97-4753-9948-739DF76486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776389" y="6572252"/>
            <a:ext cx="14907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900" b="1">
                <a:latin typeface="+mj-lt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653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3">
            <a:extLst>
              <a:ext uri="{FF2B5EF4-FFF2-40B4-BE49-F238E27FC236}">
                <a16:creationId xmlns:a16="http://schemas.microsoft.com/office/drawing/2014/main" id="{D45D43BE-BBBC-4ADD-BEDB-928EC66DD9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4677" y="2467429"/>
            <a:ext cx="844332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Sales Forecast for StarTech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C7D351A1-1CCA-4347-AE4B-70A3B025C52E}"/>
              </a:ext>
            </a:extLst>
          </p:cNvPr>
          <p:cNvSpPr txBox="1">
            <a:spLocks/>
          </p:cNvSpPr>
          <p:nvPr/>
        </p:nvSpPr>
        <p:spPr>
          <a:xfrm>
            <a:off x="2110385" y="2966798"/>
            <a:ext cx="844332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9264" indent="-148542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000" b="1" i="1" kern="12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462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462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462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462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Storyboarding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79FC0-06BD-4DAC-8203-FB8D0CB07011}"/>
              </a:ext>
            </a:extLst>
          </p:cNvPr>
          <p:cNvSpPr txBox="1"/>
          <p:nvPr/>
        </p:nvSpPr>
        <p:spPr>
          <a:xfrm>
            <a:off x="4916669" y="5120197"/>
            <a:ext cx="2358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+mj-lt"/>
              </a:rPr>
              <a:t>19</a:t>
            </a:r>
            <a:r>
              <a:rPr lang="en-IN" sz="1600" b="1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IN" sz="1600" b="1" dirty="0">
                <a:solidFill>
                  <a:schemeClr val="bg1"/>
                </a:solidFill>
                <a:latin typeface="+mj-lt"/>
              </a:rPr>
              <a:t> September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5BEDC-C167-4EB4-8D6E-CDDDD6479723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43DCE-3A68-47A8-9EB4-3EDB027E3516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BDEDE1-C537-42AA-A176-28D7A58FB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67821"/>
              </p:ext>
            </p:extLst>
          </p:nvPr>
        </p:nvGraphicFramePr>
        <p:xfrm>
          <a:off x="679272" y="1676398"/>
          <a:ext cx="10693578" cy="365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526">
                  <a:extLst>
                    <a:ext uri="{9D8B030D-6E8A-4147-A177-3AD203B41FA5}">
                      <a16:colId xmlns:a16="http://schemas.microsoft.com/office/drawing/2014/main" val="2494035416"/>
                    </a:ext>
                  </a:extLst>
                </a:gridCol>
                <a:gridCol w="3564526">
                  <a:extLst>
                    <a:ext uri="{9D8B030D-6E8A-4147-A177-3AD203B41FA5}">
                      <a16:colId xmlns:a16="http://schemas.microsoft.com/office/drawing/2014/main" val="3049790527"/>
                    </a:ext>
                  </a:extLst>
                </a:gridCol>
                <a:gridCol w="3564526">
                  <a:extLst>
                    <a:ext uri="{9D8B030D-6E8A-4147-A177-3AD203B41FA5}">
                      <a16:colId xmlns:a16="http://schemas.microsoft.com/office/drawing/2014/main" val="4156080393"/>
                    </a:ext>
                  </a:extLst>
                </a:gridCol>
              </a:tblGrid>
              <a:tr h="102176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72592"/>
                  </a:ext>
                </a:extLst>
              </a:tr>
              <a:tr h="131460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Repeat customers are more receptive to promotional offers which leads to an increase in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Bivariate analysis of the type of customer and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Repeat customers contribute equally to sales during promotion and non-promotion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51564"/>
                  </a:ext>
                </a:extLst>
              </a:tr>
              <a:tr h="131460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Customers tend to buy more products during festive occasion, which leads to an increase in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Bivariate analysis between sales from festive and sales from non-festive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Promotions during festive day generate more sales compared to non festive promotion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6395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3569F4B-EE27-44A3-9CA3-CBBD31B6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73" y="149943"/>
            <a:ext cx="9231123" cy="1088924"/>
          </a:xfrm>
        </p:spPr>
        <p:txBody>
          <a:bodyPr>
            <a:normAutofit/>
          </a:bodyPr>
          <a:lstStyle/>
          <a:p>
            <a:r>
              <a:rPr lang="en-US" sz="3200" dirty="0"/>
              <a:t>Bivariate analysis was performed on the two hypotheses that had appropriate data</a:t>
            </a:r>
          </a:p>
        </p:txBody>
      </p:sp>
    </p:spTree>
    <p:extLst>
      <p:ext uri="{BB962C8B-B14F-4D97-AF65-F5344CB8AC3E}">
        <p14:creationId xmlns:p14="http://schemas.microsoft.com/office/powerpoint/2010/main" val="326312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594865B-59E0-4921-B54D-C3724C9B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"/>
          <a:stretch/>
        </p:blipFill>
        <p:spPr>
          <a:xfrm>
            <a:off x="256330" y="1838632"/>
            <a:ext cx="7173797" cy="3991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49D51-63ED-4002-9838-6BAA19CF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73" y="149943"/>
            <a:ext cx="10750402" cy="1088924"/>
          </a:xfrm>
        </p:spPr>
        <p:txBody>
          <a:bodyPr>
            <a:noAutofit/>
          </a:bodyPr>
          <a:lstStyle/>
          <a:p>
            <a:r>
              <a:rPr lang="en-US" sz="3200" dirty="0"/>
              <a:t>Promotional periods contribute to higher sales and the least increase in sales was observed for Mellow store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D7E410-2D93-4EEB-B065-2AE7D88B7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1B741-09F6-4D85-B8F7-71718939464C}"/>
              </a:ext>
            </a:extLst>
          </p:cNvPr>
          <p:cNvSpPr txBox="1"/>
          <p:nvPr/>
        </p:nvSpPr>
        <p:spPr>
          <a:xfrm>
            <a:off x="7610475" y="1639579"/>
            <a:ext cx="3743325" cy="313932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 day sales are higher when there is a promotion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24CA2-BC58-4EC4-9E32-7FBBBB5D9B03}"/>
              </a:ext>
            </a:extLst>
          </p:cNvPr>
          <p:cNvSpPr txBox="1"/>
          <p:nvPr/>
        </p:nvSpPr>
        <p:spPr>
          <a:xfrm>
            <a:off x="7610475" y="4943534"/>
            <a:ext cx="3743325" cy="175432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Improvement of promotional campaigns for The Mellow Store to improve the overall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56B20-8BAD-47C6-878D-89C7F9C1BADB}"/>
              </a:ext>
            </a:extLst>
          </p:cNvPr>
          <p:cNvSpPr txBox="1"/>
          <p:nvPr/>
        </p:nvSpPr>
        <p:spPr>
          <a:xfrm>
            <a:off x="1008667" y="1731878"/>
            <a:ext cx="59890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Per day sales in each store during a promotion and non promotion period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4DA47-CFBF-45EC-AD70-1BBCC97296C5}"/>
              </a:ext>
            </a:extLst>
          </p:cNvPr>
          <p:cNvSpPr txBox="1"/>
          <p:nvPr/>
        </p:nvSpPr>
        <p:spPr>
          <a:xfrm>
            <a:off x="-37708" y="1793634"/>
            <a:ext cx="99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Sales (in $)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0914ED-2491-43CF-A21E-20419357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27761"/>
              </p:ext>
            </p:extLst>
          </p:nvPr>
        </p:nvGraphicFramePr>
        <p:xfrm>
          <a:off x="7924800" y="2520399"/>
          <a:ext cx="30988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462187758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98604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DIFFERENCE IN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5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JUICY 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4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DIZZY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3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MELLOW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6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NODDING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3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35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4EA771-7886-431E-B79A-B56D06F7B689}"/>
              </a:ext>
            </a:extLst>
          </p:cNvPr>
          <p:cNvSpPr txBox="1"/>
          <p:nvPr/>
        </p:nvSpPr>
        <p:spPr>
          <a:xfrm>
            <a:off x="7610475" y="1630054"/>
            <a:ext cx="3743325" cy="313932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Findings: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minimum of 31% increase in sales were observed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D08A8-652C-4FF8-9795-660D825E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41" y="110979"/>
            <a:ext cx="10054017" cy="1102395"/>
          </a:xfrm>
        </p:spPr>
        <p:txBody>
          <a:bodyPr>
            <a:normAutofit/>
          </a:bodyPr>
          <a:lstStyle/>
          <a:p>
            <a:r>
              <a:rPr lang="en-US" sz="3200" dirty="0"/>
              <a:t>Promotions during festive day generate more sales compared to non festive promotion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8C0A1A-3BAF-4FBC-BD9D-C88BE077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C1545-F3D1-41A6-A05C-1522A6004772}"/>
              </a:ext>
            </a:extLst>
          </p:cNvPr>
          <p:cNvSpPr txBox="1"/>
          <p:nvPr/>
        </p:nvSpPr>
        <p:spPr>
          <a:xfrm>
            <a:off x="7610475" y="4943534"/>
            <a:ext cx="3743325" cy="175432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Deep Dive: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There is a need to identify those non-festive promotions that contribute the least to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AFF29-4713-461C-AC51-181F45E3A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"/>
          <a:stretch/>
        </p:blipFill>
        <p:spPr>
          <a:xfrm>
            <a:off x="266700" y="1866508"/>
            <a:ext cx="7110019" cy="3924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E801C-9E08-4EA0-9D0B-F8710F97A0A3}"/>
              </a:ext>
            </a:extLst>
          </p:cNvPr>
          <p:cNvSpPr txBox="1"/>
          <p:nvPr/>
        </p:nvSpPr>
        <p:spPr>
          <a:xfrm>
            <a:off x="1008667" y="1731878"/>
            <a:ext cx="59890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Per day sales in each store during a festival and non festival promotion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0FADF-4508-42E1-A417-CA40113CD1F0}"/>
              </a:ext>
            </a:extLst>
          </p:cNvPr>
          <p:cNvSpPr txBox="1"/>
          <p:nvPr/>
        </p:nvSpPr>
        <p:spPr>
          <a:xfrm>
            <a:off x="490193" y="5756555"/>
            <a:ext cx="66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*Festival days: Independence day, Thanksgiving day, Christmas 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BB31A-4650-423D-925C-A97C46B6600C}"/>
              </a:ext>
            </a:extLst>
          </p:cNvPr>
          <p:cNvSpPr txBox="1"/>
          <p:nvPr/>
        </p:nvSpPr>
        <p:spPr>
          <a:xfrm>
            <a:off x="-37708" y="1793634"/>
            <a:ext cx="99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Sales (in $)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ABB7247-4947-47DB-8236-5F04D3C01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99354"/>
              </p:ext>
            </p:extLst>
          </p:nvPr>
        </p:nvGraphicFramePr>
        <p:xfrm>
          <a:off x="7924800" y="2520399"/>
          <a:ext cx="30988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462187758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98604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DIFFERENCE IN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5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JUICY 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4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DIZZY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3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MELLOW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6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NODDING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3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92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54C1A-9482-47A7-9EE2-F798990A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30" y="101845"/>
            <a:ext cx="9764430" cy="110873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Q4 generates the most sales and Q1 generates the least sales in each store during the promotion period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175071-9542-49A0-A436-70669DF5A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FCA9F-6163-4BAC-B7F2-52259B5191A4}"/>
              </a:ext>
            </a:extLst>
          </p:cNvPr>
          <p:cNvSpPr txBox="1"/>
          <p:nvPr/>
        </p:nvSpPr>
        <p:spPr>
          <a:xfrm>
            <a:off x="7610475" y="1639579"/>
            <a:ext cx="3743325" cy="313932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Findings: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Q4 generate more sales in promotion period.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Most sales generated is from Nodding jester in Q4.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Q1 promotions generates the least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85BA2-9CAF-4620-9A92-DB29A8C55C39}"/>
              </a:ext>
            </a:extLst>
          </p:cNvPr>
          <p:cNvSpPr txBox="1"/>
          <p:nvPr/>
        </p:nvSpPr>
        <p:spPr>
          <a:xfrm>
            <a:off x="7610475" y="4943534"/>
            <a:ext cx="3743325" cy="171585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Deep Dive: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50" dirty="0">
                <a:latin typeface="Segoe UI" panose="020B0502040204020203" pitchFamily="34" charset="0"/>
                <a:cs typeface="Segoe UI" panose="020B0502040204020203" pitchFamily="34" charset="0"/>
              </a:rPr>
              <a:t>There is a need to identify the promotions that contribute the least to sales in Q1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7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7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359B2-28F6-4EC2-B068-DD38B575DFCF}"/>
              </a:ext>
            </a:extLst>
          </p:cNvPr>
          <p:cNvSpPr txBox="1"/>
          <p:nvPr/>
        </p:nvSpPr>
        <p:spPr>
          <a:xfrm>
            <a:off x="3446174" y="5559087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</a:rPr>
              <a:t>Quarter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47A46-EF87-404E-891F-40E79E60CD54}"/>
              </a:ext>
            </a:extLst>
          </p:cNvPr>
          <p:cNvSpPr txBox="1"/>
          <p:nvPr/>
        </p:nvSpPr>
        <p:spPr>
          <a:xfrm>
            <a:off x="1008668" y="1731878"/>
            <a:ext cx="56560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Sales generated by different stores in each quarter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C69A4-C946-43D5-8879-2239DF64A8BA}"/>
              </a:ext>
            </a:extLst>
          </p:cNvPr>
          <p:cNvSpPr txBox="1"/>
          <p:nvPr/>
        </p:nvSpPr>
        <p:spPr>
          <a:xfrm>
            <a:off x="-37708" y="1793634"/>
            <a:ext cx="99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Sales (in $)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7A7785-ED05-431D-8177-4A7A5B598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"/>
          <a:stretch/>
        </p:blipFill>
        <p:spPr>
          <a:xfrm>
            <a:off x="236220" y="2039655"/>
            <a:ext cx="6865620" cy="36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7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FCED8FB-716C-4E47-83F2-E30B85C0634A}"/>
              </a:ext>
            </a:extLst>
          </p:cNvPr>
          <p:cNvSpPr txBox="1">
            <a:spLocks/>
          </p:cNvSpPr>
          <p:nvPr/>
        </p:nvSpPr>
        <p:spPr>
          <a:xfrm>
            <a:off x="706730" y="101845"/>
            <a:ext cx="9764430" cy="1108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Veterans day and Thanksgiving day generate higher per day sales compared to the 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7FFC5-6F52-456E-8CA3-DEE11CFBB36C}"/>
              </a:ext>
            </a:extLst>
          </p:cNvPr>
          <p:cNvSpPr txBox="1"/>
          <p:nvPr/>
        </p:nvSpPr>
        <p:spPr>
          <a:xfrm>
            <a:off x="7610475" y="1639579"/>
            <a:ext cx="3743325" cy="313932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Findings: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More per day sales were generated during Veterans day promotion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least per day sales were generated during Martin Luther King promotion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0B5B4-7644-43F3-B84B-9ACF3810C1C1}"/>
              </a:ext>
            </a:extLst>
          </p:cNvPr>
          <p:cNvSpPr txBox="1"/>
          <p:nvPr/>
        </p:nvSpPr>
        <p:spPr>
          <a:xfrm>
            <a:off x="7610475" y="4943534"/>
            <a:ext cx="3743325" cy="175432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Upselling products during Martin Luther King day and Presidents day promotion will increase the overall sales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7766AD9-D31D-4F0B-A86A-EC2013DA6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673173"/>
              </p:ext>
            </p:extLst>
          </p:nvPr>
        </p:nvGraphicFramePr>
        <p:xfrm>
          <a:off x="325120" y="1534160"/>
          <a:ext cx="6855435" cy="466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814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0D1A0D5-D262-4429-A15E-FB4CFF8FD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2"/>
          <a:stretch/>
        </p:blipFill>
        <p:spPr>
          <a:xfrm>
            <a:off x="4374037" y="2313030"/>
            <a:ext cx="3405994" cy="32361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1A8BD8-6317-40F5-A2FD-84B4BE14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75" y="84515"/>
            <a:ext cx="10515600" cy="1178686"/>
          </a:xfrm>
        </p:spPr>
        <p:txBody>
          <a:bodyPr>
            <a:normAutofit/>
          </a:bodyPr>
          <a:lstStyle/>
          <a:p>
            <a:r>
              <a:rPr lang="en-US" sz="3200" dirty="0"/>
              <a:t>Repeat customers contribute equally to sales during promotion and non-promotion period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634F0D1-199C-4DB5-A630-06A21CA09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1413BA-860D-4DC4-BF46-BF0269D2337B}"/>
              </a:ext>
            </a:extLst>
          </p:cNvPr>
          <p:cNvSpPr txBox="1"/>
          <p:nvPr/>
        </p:nvSpPr>
        <p:spPr>
          <a:xfrm>
            <a:off x="7610475" y="1639579"/>
            <a:ext cx="3743325" cy="313932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Findings: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Repeat customers contribute equally to sales during promotion or non-promotion period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Although 74% of the total customers are new customers, the overall sales contribution from repeat customers is 66%(approx.)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7D6900C-48EE-4327-B15E-1D19636A0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5"/>
          <a:stretch/>
        </p:blipFill>
        <p:spPr>
          <a:xfrm>
            <a:off x="0" y="2237614"/>
            <a:ext cx="3873900" cy="33871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0316F8-6F93-434D-9BE6-265ACA411DEB}"/>
              </a:ext>
            </a:extLst>
          </p:cNvPr>
          <p:cNvSpPr txBox="1"/>
          <p:nvPr/>
        </p:nvSpPr>
        <p:spPr>
          <a:xfrm>
            <a:off x="2259174" y="1705819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The Mellow Store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80EA45-A3DE-4564-9AA1-FAA802AA4397}"/>
              </a:ext>
            </a:extLst>
          </p:cNvPr>
          <p:cNvSpPr txBox="1"/>
          <p:nvPr/>
        </p:nvSpPr>
        <p:spPr>
          <a:xfrm>
            <a:off x="489597" y="5607701"/>
            <a:ext cx="274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During Promotion period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11A209-2391-4423-8825-09E67205261B}"/>
              </a:ext>
            </a:extLst>
          </p:cNvPr>
          <p:cNvSpPr txBox="1"/>
          <p:nvPr/>
        </p:nvSpPr>
        <p:spPr>
          <a:xfrm>
            <a:off x="4189957" y="5607701"/>
            <a:ext cx="324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During Non Promotion period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0F3AE-FD09-4A1D-80E6-2D7CC9533DDD}"/>
              </a:ext>
            </a:extLst>
          </p:cNvPr>
          <p:cNvSpPr txBox="1"/>
          <p:nvPr/>
        </p:nvSpPr>
        <p:spPr>
          <a:xfrm>
            <a:off x="7610475" y="4943534"/>
            <a:ext cx="3743325" cy="175432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Provide loyalty programs to convert new customers to repeat customer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ABD528-2E8F-4895-98A2-E9B86C860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88" r="6498"/>
          <a:stretch/>
        </p:blipFill>
        <p:spPr>
          <a:xfrm>
            <a:off x="3636924" y="4374036"/>
            <a:ext cx="3873901" cy="1175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CA9EA8-1E23-450D-9072-B9229362C28F}"/>
              </a:ext>
            </a:extLst>
          </p:cNvPr>
          <p:cNvSpPr txBox="1"/>
          <p:nvPr/>
        </p:nvSpPr>
        <p:spPr>
          <a:xfrm>
            <a:off x="1860421" y="3225306"/>
            <a:ext cx="702555" cy="276999"/>
          </a:xfrm>
          <a:prstGeom prst="rect">
            <a:avLst/>
          </a:prstGeom>
          <a:solidFill>
            <a:srgbClr val="8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33.42%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9624B-EC12-405A-974D-DECE6F903D39}"/>
              </a:ext>
            </a:extLst>
          </p:cNvPr>
          <p:cNvSpPr txBox="1"/>
          <p:nvPr/>
        </p:nvSpPr>
        <p:spPr>
          <a:xfrm>
            <a:off x="5810850" y="3225307"/>
            <a:ext cx="702555" cy="276999"/>
          </a:xfrm>
          <a:prstGeom prst="rect">
            <a:avLst/>
          </a:prstGeom>
          <a:solidFill>
            <a:srgbClr val="8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33.77%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1F5E1-87EA-45A0-BB36-2129445EAC1C}"/>
              </a:ext>
            </a:extLst>
          </p:cNvPr>
          <p:cNvSpPr txBox="1"/>
          <p:nvPr/>
        </p:nvSpPr>
        <p:spPr>
          <a:xfrm>
            <a:off x="419610" y="6184410"/>
            <a:ext cx="6341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*The comparisons for the rest of the stores are in appendix</a:t>
            </a:r>
          </a:p>
        </p:txBody>
      </p:sp>
    </p:spTree>
    <p:extLst>
      <p:ext uri="{BB962C8B-B14F-4D97-AF65-F5344CB8AC3E}">
        <p14:creationId xmlns:p14="http://schemas.microsoft.com/office/powerpoint/2010/main" val="75060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9292335-9BB6-4BB1-BD5D-D4243C3B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108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| 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97FD0-EEA2-47D1-BB68-985AD255F873}"/>
              </a:ext>
            </a:extLst>
          </p:cNvPr>
          <p:cNvSpPr/>
          <p:nvPr/>
        </p:nvSpPr>
        <p:spPr>
          <a:xfrm>
            <a:off x="1136427" y="1953127"/>
            <a:ext cx="5734889" cy="348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 to the Problem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SGQ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Findings and Recommendations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Sales forecast for year 2018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Appendix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84BFE5-1699-4C8E-9C39-9B7670628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AAB80D-F8DA-4F97-994A-6DA7CEAB6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A3B80C8A-F8D9-4EF9-AA2C-96EF0C74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2">
            <a:extLst>
              <a:ext uri="{FF2B5EF4-FFF2-40B4-BE49-F238E27FC236}">
                <a16:creationId xmlns:a16="http://schemas.microsoft.com/office/drawing/2014/main" id="{3EF54FBA-ABB2-4D62-9F9B-35E936AF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177318"/>
            <a:ext cx="5260157" cy="226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AC757E2-A256-43B7-A867-14F7E024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7041"/>
            <a:ext cx="5260157" cy="226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022A44F4-F176-49AF-9B6E-038F00CD1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831" y="1447800"/>
            <a:ext cx="5260157" cy="225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8BC07B-DF8F-4C5A-9517-0B82FC3AAB99}"/>
              </a:ext>
            </a:extLst>
          </p:cNvPr>
          <p:cNvSpPr txBox="1"/>
          <p:nvPr/>
        </p:nvSpPr>
        <p:spPr>
          <a:xfrm>
            <a:off x="4161641" y="3488180"/>
            <a:ext cx="1611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growth : 5.88%</a:t>
            </a:r>
          </a:p>
          <a:p>
            <a:r>
              <a:rPr lang="en-US" sz="1200" dirty="0"/>
              <a:t>MAPE = 28.05%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8AEDD-F929-46D7-8B3E-DED5A5CCC937}"/>
              </a:ext>
            </a:extLst>
          </p:cNvPr>
          <p:cNvSpPr txBox="1"/>
          <p:nvPr/>
        </p:nvSpPr>
        <p:spPr>
          <a:xfrm>
            <a:off x="10585722" y="3503004"/>
            <a:ext cx="163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growth : 0.90%</a:t>
            </a:r>
          </a:p>
          <a:p>
            <a:r>
              <a:rPr lang="en-US" sz="1200" dirty="0"/>
              <a:t>MAPE = 28.35%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E820E9-D1BB-4175-B189-180918086DB7}"/>
              </a:ext>
            </a:extLst>
          </p:cNvPr>
          <p:cNvSpPr txBox="1"/>
          <p:nvPr/>
        </p:nvSpPr>
        <p:spPr>
          <a:xfrm>
            <a:off x="4161641" y="6226578"/>
            <a:ext cx="159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growth : -1.31%</a:t>
            </a:r>
          </a:p>
          <a:p>
            <a:r>
              <a:rPr lang="en-US" sz="1200" dirty="0"/>
              <a:t>MAPE = 28.01%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534E55-4431-42A2-B48E-0BBFF727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85" y="4215026"/>
            <a:ext cx="5217303" cy="22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D22422-DBF2-4505-8A77-44E4D7AF0B19}"/>
              </a:ext>
            </a:extLst>
          </p:cNvPr>
          <p:cNvSpPr txBox="1"/>
          <p:nvPr/>
        </p:nvSpPr>
        <p:spPr>
          <a:xfrm>
            <a:off x="10551479" y="6214977"/>
            <a:ext cx="164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Growth : 4.59%</a:t>
            </a:r>
          </a:p>
          <a:p>
            <a:r>
              <a:rPr lang="en-US" sz="1200" dirty="0"/>
              <a:t>MAPE = 28.35%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46E210-40AB-4501-B095-EC2BBB0EF1DC}"/>
              </a:ext>
            </a:extLst>
          </p:cNvPr>
          <p:cNvCxnSpPr/>
          <p:nvPr/>
        </p:nvCxnSpPr>
        <p:spPr>
          <a:xfrm>
            <a:off x="85725" y="4048125"/>
            <a:ext cx="1183005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1B22D437-37F0-4201-923E-A7C8CB3C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86700"/>
            <a:ext cx="10591800" cy="1140542"/>
          </a:xfrm>
        </p:spPr>
        <p:txBody>
          <a:bodyPr>
            <a:normAutofit/>
          </a:bodyPr>
          <a:lstStyle/>
          <a:p>
            <a:r>
              <a:rPr lang="en-US" sz="3200" dirty="0"/>
              <a:t>Forecasting sales for fiscal year 2018 by studying the data from 2011 to 2017</a:t>
            </a:r>
          </a:p>
        </p:txBody>
      </p:sp>
    </p:spTree>
    <p:extLst>
      <p:ext uri="{BB962C8B-B14F-4D97-AF65-F5344CB8AC3E}">
        <p14:creationId xmlns:p14="http://schemas.microsoft.com/office/powerpoint/2010/main" val="166625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D2B6DF-B704-4D3F-91E7-E15AF46BC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29588"/>
              </p:ext>
            </p:extLst>
          </p:nvPr>
        </p:nvGraphicFramePr>
        <p:xfrm>
          <a:off x="430492" y="1258958"/>
          <a:ext cx="11331016" cy="418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838">
                  <a:extLst>
                    <a:ext uri="{9D8B030D-6E8A-4147-A177-3AD203B41FA5}">
                      <a16:colId xmlns:a16="http://schemas.microsoft.com/office/drawing/2014/main" val="42010521"/>
                    </a:ext>
                  </a:extLst>
                </a:gridCol>
                <a:gridCol w="2292627">
                  <a:extLst>
                    <a:ext uri="{9D8B030D-6E8A-4147-A177-3AD203B41FA5}">
                      <a16:colId xmlns:a16="http://schemas.microsoft.com/office/drawing/2014/main" val="1729960760"/>
                    </a:ext>
                  </a:extLst>
                </a:gridCol>
                <a:gridCol w="1781989">
                  <a:extLst>
                    <a:ext uri="{9D8B030D-6E8A-4147-A177-3AD203B41FA5}">
                      <a16:colId xmlns:a16="http://schemas.microsoft.com/office/drawing/2014/main" val="2823133351"/>
                    </a:ext>
                  </a:extLst>
                </a:gridCol>
                <a:gridCol w="2226366">
                  <a:extLst>
                    <a:ext uri="{9D8B030D-6E8A-4147-A177-3AD203B41FA5}">
                      <a16:colId xmlns:a16="http://schemas.microsoft.com/office/drawing/2014/main" val="1236786144"/>
                    </a:ext>
                  </a:extLst>
                </a:gridCol>
                <a:gridCol w="1922196">
                  <a:extLst>
                    <a:ext uri="{9D8B030D-6E8A-4147-A177-3AD203B41FA5}">
                      <a16:colId xmlns:a16="http://schemas.microsoft.com/office/drawing/2014/main" val="829785728"/>
                    </a:ext>
                  </a:extLst>
                </a:gridCol>
              </a:tblGrid>
              <a:tr h="706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RECOMMENDATION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PROMOTIONS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OVERALL INCREASE IN SALES (PERCENTAGE)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GAIN IN 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1812"/>
                  </a:ext>
                </a:extLst>
              </a:tr>
              <a:tr h="1139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Provide loyalty programs to convert new customers to repeat customer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10% increase in number of loyal customers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$11,454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3914492"/>
                  </a:ext>
                </a:extLst>
              </a:tr>
              <a:tr h="1527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Martin Luther King Day followed by Presidents day promotion should be revised to generate more sales in first quarter </a:t>
                      </a:r>
                    </a:p>
                    <a:p>
                      <a:pPr lvl="0"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Martin Luther King Jr Day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Presidents Day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10% increase in sales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0.59%</a:t>
                      </a:r>
                    </a:p>
                    <a:p>
                      <a:pPr lvl="0" algn="ctr" fontAlgn="b"/>
                      <a:endParaRPr lang="en-US" sz="16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 lvl="0"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0.61%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$2130</a:t>
                      </a:r>
                    </a:p>
                    <a:p>
                      <a:pPr lvl="0" algn="ctr" fontAlgn="b"/>
                      <a:endParaRPr lang="en-US" sz="16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 lvl="0"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$4426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0951712"/>
                  </a:ext>
                </a:extLst>
              </a:tr>
              <a:tr h="80714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1.21%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$18,010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839930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ED80282-5B2E-4268-AA9F-DB06403E1920}"/>
              </a:ext>
            </a:extLst>
          </p:cNvPr>
          <p:cNvSpPr txBox="1">
            <a:spLocks/>
          </p:cNvSpPr>
          <p:nvPr/>
        </p:nvSpPr>
        <p:spPr>
          <a:xfrm>
            <a:off x="683342" y="1857"/>
            <a:ext cx="10591800" cy="1140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Upon increasing the effectiveness of promotion by a factor of 10%, there will be a hike of 5.03% in overall sales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C6272-D6C3-4C2B-B42E-A4DF0351D722}"/>
              </a:ext>
            </a:extLst>
          </p:cNvPr>
          <p:cNvSpPr txBox="1"/>
          <p:nvPr/>
        </p:nvSpPr>
        <p:spPr>
          <a:xfrm>
            <a:off x="683342" y="5730240"/>
            <a:ext cx="1044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The sales forecast if current trends are followed is $357,955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If all the recommendations suggested are incorporated the sales will increase to </a:t>
            </a:r>
            <a:r>
              <a:rPr lang="en-US" b="1"/>
              <a:t>$375,965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159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A500-A7D6-4E84-9E79-FAF4397D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F09E3491-E0A6-4D5A-9675-A5C4FE194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FDC59F5-0F84-469D-B581-62BBEC10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3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3DEC-B3D4-4F67-BE5C-64FF3296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108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| 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CEF9B-0BAA-4AA7-8271-327E30EAED3C}"/>
              </a:ext>
            </a:extLst>
          </p:cNvPr>
          <p:cNvSpPr/>
          <p:nvPr/>
        </p:nvSpPr>
        <p:spPr>
          <a:xfrm>
            <a:off x="1136427" y="1953127"/>
            <a:ext cx="5734889" cy="348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 to the Problem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SGQ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Findings and Recommendations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Sales forecast for year 2018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Appendix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List">
            <a:extLst>
              <a:ext uri="{FF2B5EF4-FFF2-40B4-BE49-F238E27FC236}">
                <a16:creationId xmlns:a16="http://schemas.microsoft.com/office/drawing/2014/main" id="{7AAE23E8-2D12-4433-9D4E-AE1C3D93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3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10A2AC2-1F05-4655-9595-C7A9FE81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108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| 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A4F01-12AF-495D-8ADE-F579988AB858}"/>
              </a:ext>
            </a:extLst>
          </p:cNvPr>
          <p:cNvSpPr/>
          <p:nvPr/>
        </p:nvSpPr>
        <p:spPr>
          <a:xfrm>
            <a:off x="1136427" y="1953127"/>
            <a:ext cx="5734889" cy="348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 to the Problem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SGQ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Findings and Recommendations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Sales forecast for year 2018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Appendix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EF551-928E-4EA4-8A17-F029FDA5E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99446D-CF9E-4BE4-9E3E-BCB9B7F4D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FA36EAC9-5C37-4D18-AEB7-8286EDD5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D556-41E3-4455-A1A0-E1F36EE8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67" y="165777"/>
            <a:ext cx="9268440" cy="101441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Highest per day sale during sales campaign for product were recorded in 2017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F2A4E-BB80-4548-9A1E-95EF1B22F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3" y="1111046"/>
            <a:ext cx="8842274" cy="532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73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00094B-BDF5-48C9-BF6A-5B5056A6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8" y="1123091"/>
            <a:ext cx="8829368" cy="5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F7A77-6A3D-4947-A156-441D96CD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74" y="1793"/>
            <a:ext cx="1008451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2017 witnessed the most sales per day during sales campaign across all the stores </a:t>
            </a:r>
          </a:p>
        </p:txBody>
      </p:sp>
    </p:spTree>
    <p:extLst>
      <p:ext uri="{BB962C8B-B14F-4D97-AF65-F5344CB8AC3E}">
        <p14:creationId xmlns:p14="http://schemas.microsoft.com/office/powerpoint/2010/main" val="214792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45E9-AA28-4B25-9489-4E6DF730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43" y="73922"/>
            <a:ext cx="10515600" cy="1174545"/>
          </a:xfrm>
        </p:spPr>
        <p:txBody>
          <a:bodyPr>
            <a:normAutofit/>
          </a:bodyPr>
          <a:lstStyle/>
          <a:p>
            <a:r>
              <a:rPr lang="en-US" sz="3200" dirty="0"/>
              <a:t>Repeat customers contribute equally to sales during promotion or non-promotion period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A4CB7-912B-405D-A538-24DAEC8C0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0" y="1472888"/>
            <a:ext cx="2811769" cy="2484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16321E-A242-4309-B46C-12B89FA9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199" y="1446093"/>
            <a:ext cx="2886381" cy="2539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E2B91B-D894-41F3-A721-A7E2D5FCE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2" y="1472887"/>
            <a:ext cx="2763463" cy="2426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65DB1-C239-46FA-A6F0-28F9D3A4F459}"/>
              </a:ext>
            </a:extLst>
          </p:cNvPr>
          <p:cNvSpPr txBox="1"/>
          <p:nvPr/>
        </p:nvSpPr>
        <p:spPr>
          <a:xfrm>
            <a:off x="992257" y="1123499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Dizzy Sign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14FD5-35B1-4667-AA83-0854F4B8E1F4}"/>
              </a:ext>
            </a:extLst>
          </p:cNvPr>
          <p:cNvSpPr txBox="1"/>
          <p:nvPr/>
        </p:nvSpPr>
        <p:spPr>
          <a:xfrm>
            <a:off x="4097407" y="1148080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Juicy Fork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6921E-5157-4CA6-94DA-C42DEE6B5371}"/>
              </a:ext>
            </a:extLst>
          </p:cNvPr>
          <p:cNvSpPr txBox="1"/>
          <p:nvPr/>
        </p:nvSpPr>
        <p:spPr>
          <a:xfrm>
            <a:off x="7111589" y="1169665"/>
            <a:ext cx="356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Nodding Jester Store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C701C-C95E-49BC-A5DF-D7915E348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45" y="4153936"/>
            <a:ext cx="2779487" cy="2539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3D3889-2A93-489A-955E-72D72ABB38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0" y="4054067"/>
            <a:ext cx="3029331" cy="2803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B51BC7-E9ED-42C0-AE87-F3CA1E829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3" y="4153936"/>
            <a:ext cx="2763463" cy="24564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D96DB8-7414-44B6-BB6D-6FA0CAC84B4D}"/>
              </a:ext>
            </a:extLst>
          </p:cNvPr>
          <p:cNvSpPr txBox="1"/>
          <p:nvPr/>
        </p:nvSpPr>
        <p:spPr>
          <a:xfrm>
            <a:off x="10161405" y="2137544"/>
            <a:ext cx="1727445" cy="923330"/>
          </a:xfrm>
          <a:prstGeom prst="rect">
            <a:avLst/>
          </a:prstGeom>
          <a:solidFill>
            <a:srgbClr val="E2E1C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During promotion period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C944C-BFC6-4952-9456-E26356D4BA95}"/>
              </a:ext>
            </a:extLst>
          </p:cNvPr>
          <p:cNvSpPr txBox="1"/>
          <p:nvPr/>
        </p:nvSpPr>
        <p:spPr>
          <a:xfrm>
            <a:off x="10161406" y="4781550"/>
            <a:ext cx="1727445" cy="923330"/>
          </a:xfrm>
          <a:prstGeom prst="rect">
            <a:avLst/>
          </a:prstGeom>
          <a:solidFill>
            <a:srgbClr val="E2E1C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During non promotion period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A01BA-0AAE-45DB-854B-88E775A773BC}"/>
              </a:ext>
            </a:extLst>
          </p:cNvPr>
          <p:cNvSpPr txBox="1"/>
          <p:nvPr/>
        </p:nvSpPr>
        <p:spPr>
          <a:xfrm rot="5400000">
            <a:off x="8905" y="5148600"/>
            <a:ext cx="1350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307CA-AA25-4D26-B00C-82C2D5C58BBB}"/>
              </a:ext>
            </a:extLst>
          </p:cNvPr>
          <p:cNvSpPr txBox="1"/>
          <p:nvPr/>
        </p:nvSpPr>
        <p:spPr>
          <a:xfrm rot="4734814">
            <a:off x="3319501" y="5061878"/>
            <a:ext cx="1350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F8B7B-23FD-4A15-9470-39B09D415473}"/>
              </a:ext>
            </a:extLst>
          </p:cNvPr>
          <p:cNvSpPr txBox="1"/>
          <p:nvPr/>
        </p:nvSpPr>
        <p:spPr>
          <a:xfrm rot="6311616">
            <a:off x="6499733" y="5520214"/>
            <a:ext cx="1350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2686CC-BD1A-4D65-9029-69CA9D94B5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t="36971" r="86851" b="28419"/>
          <a:stretch/>
        </p:blipFill>
        <p:spPr>
          <a:xfrm>
            <a:off x="594745" y="4918486"/>
            <a:ext cx="284347" cy="829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A8B0C5-FC6F-491B-A4F0-3DE7823E54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t="36971" r="86851" b="28419"/>
          <a:stretch/>
        </p:blipFill>
        <p:spPr>
          <a:xfrm>
            <a:off x="3994739" y="4904941"/>
            <a:ext cx="284347" cy="8295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C1E0B0-2E07-47E1-B731-69C2026B1B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t="36971" r="86851" b="28419"/>
          <a:stretch/>
        </p:blipFill>
        <p:spPr>
          <a:xfrm>
            <a:off x="7187371" y="4918486"/>
            <a:ext cx="284347" cy="8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9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C6A7-6839-40F5-AD08-CB2AEF37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11" y="88492"/>
            <a:ext cx="10591800" cy="116824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Classical Decomposition of Time Series was performed to observe the different components of time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FF660-BE1B-40C3-A7F2-04DEF399A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4839"/>
            <a:ext cx="8452883" cy="5021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E962EB-2978-436D-8857-EC7EEE2AB81D}"/>
              </a:ext>
            </a:extLst>
          </p:cNvPr>
          <p:cNvSpPr txBox="1"/>
          <p:nvPr/>
        </p:nvSpPr>
        <p:spPr>
          <a:xfrm>
            <a:off x="9193468" y="2478195"/>
            <a:ext cx="2713395" cy="286232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Time-series of sales amount for all the 84 months for the Dizzy Sign store.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Decomposition of sales time-series in to trend, seasonality and residuals with frequency – 12.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8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4FC977-066F-4495-8202-956902DFD304}"/>
              </a:ext>
            </a:extLst>
          </p:cNvPr>
          <p:cNvSpPr/>
          <p:nvPr/>
        </p:nvSpPr>
        <p:spPr bwMode="auto">
          <a:xfrm>
            <a:off x="3366011" y="4937908"/>
            <a:ext cx="1431070" cy="1367366"/>
          </a:xfrm>
          <a:prstGeom prst="rect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00DE7-4697-4BF1-9B6A-C4617A016234}"/>
              </a:ext>
            </a:extLst>
          </p:cNvPr>
          <p:cNvSpPr/>
          <p:nvPr/>
        </p:nvSpPr>
        <p:spPr bwMode="auto">
          <a:xfrm>
            <a:off x="4379211" y="4124590"/>
            <a:ext cx="1431070" cy="1367366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17EEAC-E86B-460B-8A7E-CC02340D9C80}"/>
              </a:ext>
            </a:extLst>
          </p:cNvPr>
          <p:cNvSpPr/>
          <p:nvPr/>
        </p:nvSpPr>
        <p:spPr bwMode="auto">
          <a:xfrm>
            <a:off x="5392411" y="3311272"/>
            <a:ext cx="1431070" cy="1367366"/>
          </a:xfrm>
          <a:prstGeom prst="rect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6B135-9574-4DC6-AF7D-8185EC1D5D0E}"/>
              </a:ext>
            </a:extLst>
          </p:cNvPr>
          <p:cNvSpPr/>
          <p:nvPr/>
        </p:nvSpPr>
        <p:spPr bwMode="auto">
          <a:xfrm>
            <a:off x="6405612" y="2495145"/>
            <a:ext cx="1431070" cy="1367366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85AEE1-7CB8-4C43-80C1-8C1B271CA12E}"/>
              </a:ext>
            </a:extLst>
          </p:cNvPr>
          <p:cNvSpPr/>
          <p:nvPr/>
        </p:nvSpPr>
        <p:spPr>
          <a:xfrm>
            <a:off x="3684584" y="5275818"/>
            <a:ext cx="614282" cy="410917"/>
          </a:xfrm>
          <a:custGeom>
            <a:avLst/>
            <a:gdLst>
              <a:gd name="connsiteX0" fmla="*/ 612510 w 1060543"/>
              <a:gd name="connsiteY0" fmla="*/ 101502 h 709438"/>
              <a:gd name="connsiteX1" fmla="*/ 746089 w 1060543"/>
              <a:gd name="connsiteY1" fmla="*/ 117600 h 709438"/>
              <a:gd name="connsiteX2" fmla="*/ 831733 w 1060543"/>
              <a:gd name="connsiteY2" fmla="*/ 217305 h 709438"/>
              <a:gd name="connsiteX3" fmla="*/ 831733 w 1060543"/>
              <a:gd name="connsiteY3" fmla="*/ 658307 h 709438"/>
              <a:gd name="connsiteX4" fmla="*/ 780602 w 1060543"/>
              <a:gd name="connsiteY4" fmla="*/ 709438 h 709438"/>
              <a:gd name="connsiteX5" fmla="*/ 729472 w 1060543"/>
              <a:gd name="connsiteY5" fmla="*/ 658307 h 709438"/>
              <a:gd name="connsiteX6" fmla="*/ 729472 w 1060543"/>
              <a:gd name="connsiteY6" fmla="*/ 325958 h 709438"/>
              <a:gd name="connsiteX7" fmla="*/ 477653 w 1060543"/>
              <a:gd name="connsiteY7" fmla="*/ 325958 h 709438"/>
              <a:gd name="connsiteX8" fmla="*/ 579915 w 1060543"/>
              <a:gd name="connsiteY8" fmla="*/ 398819 h 709438"/>
              <a:gd name="connsiteX9" fmla="*/ 595254 w 1060543"/>
              <a:gd name="connsiteY9" fmla="*/ 464011 h 709438"/>
              <a:gd name="connsiteX10" fmla="*/ 480210 w 1060543"/>
              <a:gd name="connsiteY10" fmla="*/ 681316 h 709438"/>
              <a:gd name="connsiteX11" fmla="*/ 435470 w 1060543"/>
              <a:gd name="connsiteY11" fmla="*/ 708160 h 709438"/>
              <a:gd name="connsiteX12" fmla="*/ 411183 w 1060543"/>
              <a:gd name="connsiteY12" fmla="*/ 701768 h 709438"/>
              <a:gd name="connsiteX13" fmla="*/ 389453 w 1060543"/>
              <a:gd name="connsiteY13" fmla="*/ 632742 h 709438"/>
              <a:gd name="connsiteX14" fmla="*/ 482766 w 1060543"/>
              <a:gd name="connsiteY14" fmla="*/ 455063 h 709438"/>
              <a:gd name="connsiteX15" fmla="*/ 344714 w 1060543"/>
              <a:gd name="connsiteY15" fmla="*/ 355358 h 709438"/>
              <a:gd name="connsiteX16" fmla="*/ 344714 w 1060543"/>
              <a:gd name="connsiteY16" fmla="*/ 541985 h 709438"/>
              <a:gd name="connsiteX17" fmla="*/ 315314 w 1060543"/>
              <a:gd name="connsiteY17" fmla="*/ 588003 h 709438"/>
              <a:gd name="connsiteX18" fmla="*/ 72442 w 1060543"/>
              <a:gd name="connsiteY18" fmla="*/ 703047 h 709438"/>
              <a:gd name="connsiteX19" fmla="*/ 50712 w 1060543"/>
              <a:gd name="connsiteY19" fmla="*/ 708160 h 709438"/>
              <a:gd name="connsiteX20" fmla="*/ 4694 w 1060543"/>
              <a:gd name="connsiteY20" fmla="*/ 678760 h 709438"/>
              <a:gd name="connsiteX21" fmla="*/ 28981 w 1060543"/>
              <a:gd name="connsiteY21" fmla="*/ 611012 h 709438"/>
              <a:gd name="connsiteX22" fmla="*/ 242452 w 1060543"/>
              <a:gd name="connsiteY22" fmla="*/ 510029 h 709438"/>
              <a:gd name="connsiteX23" fmla="*/ 242452 w 1060543"/>
              <a:gd name="connsiteY23" fmla="*/ 295280 h 709438"/>
              <a:gd name="connsiteX24" fmla="*/ 307644 w 1060543"/>
              <a:gd name="connsiteY24" fmla="*/ 191739 h 709438"/>
              <a:gd name="connsiteX25" fmla="*/ 612510 w 1060543"/>
              <a:gd name="connsiteY25" fmla="*/ 101502 h 709438"/>
              <a:gd name="connsiteX26" fmla="*/ 958281 w 1060543"/>
              <a:gd name="connsiteY26" fmla="*/ 0 h 709438"/>
              <a:gd name="connsiteX27" fmla="*/ 1060543 w 1060543"/>
              <a:gd name="connsiteY27" fmla="*/ 102262 h 709438"/>
              <a:gd name="connsiteX28" fmla="*/ 958281 w 1060543"/>
              <a:gd name="connsiteY28" fmla="*/ 204523 h 709438"/>
              <a:gd name="connsiteX29" fmla="*/ 856019 w 1060543"/>
              <a:gd name="connsiteY29" fmla="*/ 102262 h 709438"/>
              <a:gd name="connsiteX30" fmla="*/ 958281 w 1060543"/>
              <a:gd name="connsiteY30" fmla="*/ 0 h 7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60543" h="709438">
                <a:moveTo>
                  <a:pt x="612510" y="101502"/>
                </a:moveTo>
                <a:cubicBezTo>
                  <a:pt x="655492" y="100343"/>
                  <a:pt x="700391" y="104818"/>
                  <a:pt x="746089" y="117600"/>
                </a:cubicBezTo>
                <a:cubicBezTo>
                  <a:pt x="793385" y="125270"/>
                  <a:pt x="830455" y="167452"/>
                  <a:pt x="831733" y="217305"/>
                </a:cubicBezTo>
                <a:lnTo>
                  <a:pt x="831733" y="658307"/>
                </a:lnTo>
                <a:cubicBezTo>
                  <a:pt x="831733" y="686429"/>
                  <a:pt x="808724" y="709438"/>
                  <a:pt x="780602" y="709438"/>
                </a:cubicBezTo>
                <a:cubicBezTo>
                  <a:pt x="752480" y="709438"/>
                  <a:pt x="729472" y="686429"/>
                  <a:pt x="729472" y="658307"/>
                </a:cubicBezTo>
                <a:lnTo>
                  <a:pt x="729472" y="325958"/>
                </a:lnTo>
                <a:lnTo>
                  <a:pt x="477653" y="325958"/>
                </a:lnTo>
                <a:lnTo>
                  <a:pt x="579915" y="398819"/>
                </a:lnTo>
                <a:cubicBezTo>
                  <a:pt x="600367" y="412880"/>
                  <a:pt x="606758" y="441002"/>
                  <a:pt x="595254" y="464011"/>
                </a:cubicBezTo>
                <a:lnTo>
                  <a:pt x="480210" y="681316"/>
                </a:lnTo>
                <a:cubicBezTo>
                  <a:pt x="471262" y="697934"/>
                  <a:pt x="453366" y="708160"/>
                  <a:pt x="435470" y="708160"/>
                </a:cubicBezTo>
                <a:cubicBezTo>
                  <a:pt x="426523" y="708160"/>
                  <a:pt x="418853" y="705603"/>
                  <a:pt x="411183" y="701768"/>
                </a:cubicBezTo>
                <a:cubicBezTo>
                  <a:pt x="385618" y="688986"/>
                  <a:pt x="376670" y="658307"/>
                  <a:pt x="389453" y="632742"/>
                </a:cubicBezTo>
                <a:lnTo>
                  <a:pt x="482766" y="455063"/>
                </a:lnTo>
                <a:lnTo>
                  <a:pt x="344714" y="355358"/>
                </a:lnTo>
                <a:lnTo>
                  <a:pt x="344714" y="541985"/>
                </a:lnTo>
                <a:cubicBezTo>
                  <a:pt x="344714" y="561159"/>
                  <a:pt x="333209" y="579055"/>
                  <a:pt x="315314" y="588003"/>
                </a:cubicBezTo>
                <a:lnTo>
                  <a:pt x="72442" y="703047"/>
                </a:lnTo>
                <a:cubicBezTo>
                  <a:pt x="66051" y="706882"/>
                  <a:pt x="58381" y="708160"/>
                  <a:pt x="50712" y="708160"/>
                </a:cubicBezTo>
                <a:cubicBezTo>
                  <a:pt x="31538" y="708160"/>
                  <a:pt x="13642" y="696655"/>
                  <a:pt x="4694" y="678760"/>
                </a:cubicBezTo>
                <a:cubicBezTo>
                  <a:pt x="-6810" y="653194"/>
                  <a:pt x="3416" y="622516"/>
                  <a:pt x="28981" y="611012"/>
                </a:cubicBezTo>
                <a:lnTo>
                  <a:pt x="242452" y="510029"/>
                </a:lnTo>
                <a:lnTo>
                  <a:pt x="242452" y="295280"/>
                </a:lnTo>
                <a:cubicBezTo>
                  <a:pt x="242452" y="249261"/>
                  <a:pt x="269296" y="210913"/>
                  <a:pt x="307644" y="191739"/>
                </a:cubicBezTo>
                <a:cubicBezTo>
                  <a:pt x="371877" y="159144"/>
                  <a:pt x="483565" y="104977"/>
                  <a:pt x="612510" y="101502"/>
                </a:cubicBezTo>
                <a:close/>
                <a:moveTo>
                  <a:pt x="958281" y="0"/>
                </a:moveTo>
                <a:cubicBezTo>
                  <a:pt x="1014759" y="0"/>
                  <a:pt x="1060543" y="45784"/>
                  <a:pt x="1060543" y="102262"/>
                </a:cubicBezTo>
                <a:cubicBezTo>
                  <a:pt x="1060543" y="158740"/>
                  <a:pt x="1014759" y="204523"/>
                  <a:pt x="958281" y="204523"/>
                </a:cubicBezTo>
                <a:cubicBezTo>
                  <a:pt x="901803" y="204523"/>
                  <a:pt x="856019" y="158740"/>
                  <a:pt x="856019" y="102262"/>
                </a:cubicBezTo>
                <a:cubicBezTo>
                  <a:pt x="856019" y="45784"/>
                  <a:pt x="901803" y="0"/>
                  <a:pt x="958281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E0F568-27E3-4E07-9F13-0701B301E950}"/>
              </a:ext>
            </a:extLst>
          </p:cNvPr>
          <p:cNvSpPr/>
          <p:nvPr/>
        </p:nvSpPr>
        <p:spPr>
          <a:xfrm>
            <a:off x="4728058" y="4217144"/>
            <a:ext cx="414898" cy="636736"/>
          </a:xfrm>
          <a:custGeom>
            <a:avLst/>
            <a:gdLst>
              <a:gd name="connsiteX0" fmla="*/ 385108 w 716312"/>
              <a:gd name="connsiteY0" fmla="*/ 230088 h 1099310"/>
              <a:gd name="connsiteX1" fmla="*/ 474587 w 716312"/>
              <a:gd name="connsiteY1" fmla="*/ 283775 h 1099310"/>
              <a:gd name="connsiteX2" fmla="*/ 550004 w 716312"/>
              <a:gd name="connsiteY2" fmla="*/ 457619 h 1099310"/>
              <a:gd name="connsiteX3" fmla="*/ 681666 w 716312"/>
              <a:gd name="connsiteY3" fmla="*/ 501081 h 1099310"/>
              <a:gd name="connsiteX4" fmla="*/ 713622 w 716312"/>
              <a:gd name="connsiteY4" fmla="*/ 566273 h 1099310"/>
              <a:gd name="connsiteX5" fmla="*/ 665048 w 716312"/>
              <a:gd name="connsiteY5" fmla="*/ 600786 h 1099310"/>
              <a:gd name="connsiteX6" fmla="*/ 648431 w 716312"/>
              <a:gd name="connsiteY6" fmla="*/ 598230 h 1099310"/>
              <a:gd name="connsiteX7" fmla="*/ 495039 w 716312"/>
              <a:gd name="connsiteY7" fmla="*/ 547099 h 1099310"/>
              <a:gd name="connsiteX8" fmla="*/ 464360 w 716312"/>
              <a:gd name="connsiteY8" fmla="*/ 518977 h 1099310"/>
              <a:gd name="connsiteX9" fmla="*/ 440073 w 716312"/>
              <a:gd name="connsiteY9" fmla="*/ 462732 h 1099310"/>
              <a:gd name="connsiteX10" fmla="*/ 405560 w 716312"/>
              <a:gd name="connsiteY10" fmla="*/ 635299 h 1099310"/>
              <a:gd name="connsiteX11" fmla="*/ 529552 w 716312"/>
              <a:gd name="connsiteY11" fmla="*/ 726056 h 1099310"/>
              <a:gd name="connsiteX12" fmla="*/ 550004 w 716312"/>
              <a:gd name="connsiteY12" fmla="*/ 766961 h 1099310"/>
              <a:gd name="connsiteX13" fmla="*/ 550004 w 716312"/>
              <a:gd name="connsiteY13" fmla="*/ 1048179 h 1099310"/>
              <a:gd name="connsiteX14" fmla="*/ 498874 w 716312"/>
              <a:gd name="connsiteY14" fmla="*/ 1099310 h 1099310"/>
              <a:gd name="connsiteX15" fmla="*/ 447743 w 716312"/>
              <a:gd name="connsiteY15" fmla="*/ 1048179 h 1099310"/>
              <a:gd name="connsiteX16" fmla="*/ 447743 w 716312"/>
              <a:gd name="connsiteY16" fmla="*/ 792526 h 1099310"/>
              <a:gd name="connsiteX17" fmla="*/ 309689 w 716312"/>
              <a:gd name="connsiteY17" fmla="*/ 692821 h 1099310"/>
              <a:gd name="connsiteX18" fmla="*/ 279012 w 716312"/>
              <a:gd name="connsiteY18" fmla="*/ 841100 h 1099310"/>
              <a:gd name="connsiteX19" fmla="*/ 268786 w 716312"/>
              <a:gd name="connsiteY19" fmla="*/ 862831 h 1099310"/>
              <a:gd name="connsiteX20" fmla="*/ 89828 w 716312"/>
              <a:gd name="connsiteY20" fmla="*/ 1080136 h 1099310"/>
              <a:gd name="connsiteX21" fmla="*/ 50201 w 716312"/>
              <a:gd name="connsiteY21" fmla="*/ 1099310 h 1099310"/>
              <a:gd name="connsiteX22" fmla="*/ 18245 w 716312"/>
              <a:gd name="connsiteY22" fmla="*/ 1087805 h 1099310"/>
              <a:gd name="connsiteX23" fmla="*/ 11853 w 716312"/>
              <a:gd name="connsiteY23" fmla="*/ 1016222 h 1099310"/>
              <a:gd name="connsiteX24" fmla="*/ 183141 w 716312"/>
              <a:gd name="connsiteY24" fmla="*/ 807865 h 1099310"/>
              <a:gd name="connsiteX25" fmla="*/ 271342 w 716312"/>
              <a:gd name="connsiteY25" fmla="*/ 377089 h 1099310"/>
              <a:gd name="connsiteX26" fmla="*/ 217655 w 716312"/>
              <a:gd name="connsiteY26" fmla="*/ 397541 h 1099310"/>
              <a:gd name="connsiteX27" fmla="*/ 165245 w 716312"/>
              <a:gd name="connsiteY27" fmla="*/ 530481 h 1099310"/>
              <a:gd name="connsiteX28" fmla="*/ 117949 w 716312"/>
              <a:gd name="connsiteY28" fmla="*/ 562438 h 1099310"/>
              <a:gd name="connsiteX29" fmla="*/ 98775 w 716312"/>
              <a:gd name="connsiteY29" fmla="*/ 558603 h 1099310"/>
              <a:gd name="connsiteX30" fmla="*/ 70654 w 716312"/>
              <a:gd name="connsiteY30" fmla="*/ 492132 h 1099310"/>
              <a:gd name="connsiteX31" fmla="*/ 134567 w 716312"/>
              <a:gd name="connsiteY31" fmla="*/ 338741 h 1099310"/>
              <a:gd name="connsiteX32" fmla="*/ 162689 w 716312"/>
              <a:gd name="connsiteY32" fmla="*/ 310619 h 1099310"/>
              <a:gd name="connsiteX33" fmla="*/ 341646 w 716312"/>
              <a:gd name="connsiteY33" fmla="*/ 240314 h 1099310"/>
              <a:gd name="connsiteX34" fmla="*/ 385108 w 716312"/>
              <a:gd name="connsiteY34" fmla="*/ 230088 h 1099310"/>
              <a:gd name="connsiteX35" fmla="*/ 422178 w 716312"/>
              <a:gd name="connsiteY35" fmla="*/ 0 h 1099310"/>
              <a:gd name="connsiteX36" fmla="*/ 524440 w 716312"/>
              <a:gd name="connsiteY36" fmla="*/ 102261 h 1099310"/>
              <a:gd name="connsiteX37" fmla="*/ 422178 w 716312"/>
              <a:gd name="connsiteY37" fmla="*/ 204524 h 1099310"/>
              <a:gd name="connsiteX38" fmla="*/ 319916 w 716312"/>
              <a:gd name="connsiteY38" fmla="*/ 102261 h 1099310"/>
              <a:gd name="connsiteX39" fmla="*/ 422178 w 716312"/>
              <a:gd name="connsiteY39" fmla="*/ 0 h 109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16312" h="1099310">
                <a:moveTo>
                  <a:pt x="385108" y="230088"/>
                </a:moveTo>
                <a:cubicBezTo>
                  <a:pt x="423456" y="230088"/>
                  <a:pt x="456691" y="251819"/>
                  <a:pt x="474587" y="283775"/>
                </a:cubicBezTo>
                <a:cubicBezTo>
                  <a:pt x="477143" y="288888"/>
                  <a:pt x="550004" y="457619"/>
                  <a:pt x="550004" y="457619"/>
                </a:cubicBezTo>
                <a:lnTo>
                  <a:pt x="681666" y="501081"/>
                </a:lnTo>
                <a:cubicBezTo>
                  <a:pt x="708509" y="510029"/>
                  <a:pt x="722570" y="539429"/>
                  <a:pt x="713622" y="566273"/>
                </a:cubicBezTo>
                <a:cubicBezTo>
                  <a:pt x="705953" y="586725"/>
                  <a:pt x="686779" y="600786"/>
                  <a:pt x="665048" y="600786"/>
                </a:cubicBezTo>
                <a:cubicBezTo>
                  <a:pt x="658657" y="600786"/>
                  <a:pt x="653544" y="599508"/>
                  <a:pt x="648431" y="598230"/>
                </a:cubicBezTo>
                <a:lnTo>
                  <a:pt x="495039" y="547099"/>
                </a:lnTo>
                <a:cubicBezTo>
                  <a:pt x="480978" y="541986"/>
                  <a:pt x="470752" y="531760"/>
                  <a:pt x="464360" y="518977"/>
                </a:cubicBezTo>
                <a:lnTo>
                  <a:pt x="440073" y="462732"/>
                </a:lnTo>
                <a:lnTo>
                  <a:pt x="405560" y="635299"/>
                </a:lnTo>
                <a:lnTo>
                  <a:pt x="529552" y="726056"/>
                </a:lnTo>
                <a:cubicBezTo>
                  <a:pt x="542335" y="735004"/>
                  <a:pt x="550004" y="750343"/>
                  <a:pt x="550004" y="766961"/>
                </a:cubicBezTo>
                <a:lnTo>
                  <a:pt x="550004" y="1048179"/>
                </a:lnTo>
                <a:cubicBezTo>
                  <a:pt x="550004" y="1076301"/>
                  <a:pt x="526995" y="1099310"/>
                  <a:pt x="498874" y="1099310"/>
                </a:cubicBezTo>
                <a:cubicBezTo>
                  <a:pt x="470752" y="1099310"/>
                  <a:pt x="447743" y="1076301"/>
                  <a:pt x="447743" y="1048179"/>
                </a:cubicBezTo>
                <a:lnTo>
                  <a:pt x="447743" y="792526"/>
                </a:lnTo>
                <a:lnTo>
                  <a:pt x="309689" y="692821"/>
                </a:lnTo>
                <a:lnTo>
                  <a:pt x="279012" y="841100"/>
                </a:lnTo>
                <a:cubicBezTo>
                  <a:pt x="277734" y="848770"/>
                  <a:pt x="273899" y="856439"/>
                  <a:pt x="268786" y="862831"/>
                </a:cubicBezTo>
                <a:lnTo>
                  <a:pt x="89828" y="1080136"/>
                </a:lnTo>
                <a:cubicBezTo>
                  <a:pt x="79601" y="1092918"/>
                  <a:pt x="65541" y="1099310"/>
                  <a:pt x="50201" y="1099310"/>
                </a:cubicBezTo>
                <a:cubicBezTo>
                  <a:pt x="38697" y="1099310"/>
                  <a:pt x="27193" y="1095475"/>
                  <a:pt x="18245" y="1087805"/>
                </a:cubicBezTo>
                <a:cubicBezTo>
                  <a:pt x="-3486" y="1069910"/>
                  <a:pt x="-6042" y="1037953"/>
                  <a:pt x="11853" y="1016222"/>
                </a:cubicBezTo>
                <a:lnTo>
                  <a:pt x="183141" y="807865"/>
                </a:lnTo>
                <a:lnTo>
                  <a:pt x="271342" y="377089"/>
                </a:lnTo>
                <a:lnTo>
                  <a:pt x="217655" y="397541"/>
                </a:lnTo>
                <a:lnTo>
                  <a:pt x="165245" y="530481"/>
                </a:lnTo>
                <a:cubicBezTo>
                  <a:pt x="157576" y="550934"/>
                  <a:pt x="138402" y="562438"/>
                  <a:pt x="117949" y="562438"/>
                </a:cubicBezTo>
                <a:cubicBezTo>
                  <a:pt x="111558" y="562438"/>
                  <a:pt x="105167" y="561160"/>
                  <a:pt x="98775" y="558603"/>
                </a:cubicBezTo>
                <a:cubicBezTo>
                  <a:pt x="71932" y="548377"/>
                  <a:pt x="60427" y="517699"/>
                  <a:pt x="70654" y="492132"/>
                </a:cubicBezTo>
                <a:lnTo>
                  <a:pt x="134567" y="338741"/>
                </a:lnTo>
                <a:cubicBezTo>
                  <a:pt x="139680" y="325958"/>
                  <a:pt x="149906" y="315732"/>
                  <a:pt x="162689" y="310619"/>
                </a:cubicBezTo>
                <a:lnTo>
                  <a:pt x="341646" y="240314"/>
                </a:lnTo>
                <a:cubicBezTo>
                  <a:pt x="354430" y="233923"/>
                  <a:pt x="369769" y="230088"/>
                  <a:pt x="385108" y="230088"/>
                </a:cubicBezTo>
                <a:close/>
                <a:moveTo>
                  <a:pt x="422178" y="0"/>
                </a:moveTo>
                <a:cubicBezTo>
                  <a:pt x="478656" y="0"/>
                  <a:pt x="524440" y="45784"/>
                  <a:pt x="524440" y="102261"/>
                </a:cubicBezTo>
                <a:cubicBezTo>
                  <a:pt x="524440" y="158740"/>
                  <a:pt x="478656" y="204524"/>
                  <a:pt x="422178" y="204524"/>
                </a:cubicBezTo>
                <a:cubicBezTo>
                  <a:pt x="365700" y="204524"/>
                  <a:pt x="319916" y="158740"/>
                  <a:pt x="319916" y="102261"/>
                </a:cubicBezTo>
                <a:cubicBezTo>
                  <a:pt x="319916" y="45784"/>
                  <a:pt x="365700" y="0"/>
                  <a:pt x="422178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B8DB5C-D6C4-4BAF-B8E7-D479954A3E60}"/>
              </a:ext>
            </a:extLst>
          </p:cNvPr>
          <p:cNvSpPr/>
          <p:nvPr/>
        </p:nvSpPr>
        <p:spPr>
          <a:xfrm>
            <a:off x="5672725" y="3506159"/>
            <a:ext cx="559138" cy="636735"/>
          </a:xfrm>
          <a:custGeom>
            <a:avLst/>
            <a:gdLst>
              <a:gd name="connsiteX0" fmla="*/ 383480 w 965338"/>
              <a:gd name="connsiteY0" fmla="*/ 217305 h 1099308"/>
              <a:gd name="connsiteX1" fmla="*/ 600785 w 965338"/>
              <a:gd name="connsiteY1" fmla="*/ 217305 h 1099308"/>
              <a:gd name="connsiteX2" fmla="*/ 627628 w 965338"/>
              <a:gd name="connsiteY2" fmla="*/ 224975 h 1099308"/>
              <a:gd name="connsiteX3" fmla="*/ 824481 w 965338"/>
              <a:gd name="connsiteY3" fmla="*/ 348966 h 1099308"/>
              <a:gd name="connsiteX4" fmla="*/ 869221 w 965338"/>
              <a:gd name="connsiteY4" fmla="*/ 264601 h 1099308"/>
              <a:gd name="connsiteX5" fmla="*/ 938247 w 965338"/>
              <a:gd name="connsiteY5" fmla="*/ 242870 h 1099308"/>
              <a:gd name="connsiteX6" fmla="*/ 958699 w 965338"/>
              <a:gd name="connsiteY6" fmla="*/ 311897 h 1099308"/>
              <a:gd name="connsiteX7" fmla="*/ 888395 w 965338"/>
              <a:gd name="connsiteY7" fmla="*/ 446115 h 1099308"/>
              <a:gd name="connsiteX8" fmla="*/ 856438 w 965338"/>
              <a:gd name="connsiteY8" fmla="*/ 471680 h 1099308"/>
              <a:gd name="connsiteX9" fmla="*/ 815534 w 965338"/>
              <a:gd name="connsiteY9" fmla="*/ 465289 h 1099308"/>
              <a:gd name="connsiteX10" fmla="*/ 667255 w 965338"/>
              <a:gd name="connsiteY10" fmla="*/ 371975 h 1099308"/>
              <a:gd name="connsiteX11" fmla="*/ 536872 w 965338"/>
              <a:gd name="connsiteY11" fmla="*/ 614846 h 1099308"/>
              <a:gd name="connsiteX12" fmla="*/ 660863 w 965338"/>
              <a:gd name="connsiteY12" fmla="*/ 729890 h 1099308"/>
              <a:gd name="connsiteX13" fmla="*/ 677481 w 965338"/>
              <a:gd name="connsiteY13" fmla="*/ 769516 h 1099308"/>
              <a:gd name="connsiteX14" fmla="*/ 664698 w 965338"/>
              <a:gd name="connsiteY14" fmla="*/ 1050734 h 1099308"/>
              <a:gd name="connsiteX15" fmla="*/ 613568 w 965338"/>
              <a:gd name="connsiteY15" fmla="*/ 1099308 h 1099308"/>
              <a:gd name="connsiteX16" fmla="*/ 611011 w 965338"/>
              <a:gd name="connsiteY16" fmla="*/ 1099308 h 1099308"/>
              <a:gd name="connsiteX17" fmla="*/ 563715 w 965338"/>
              <a:gd name="connsiteY17" fmla="*/ 1045621 h 1099308"/>
              <a:gd name="connsiteX18" fmla="*/ 575220 w 965338"/>
              <a:gd name="connsiteY18" fmla="*/ 788690 h 1099308"/>
              <a:gd name="connsiteX19" fmla="*/ 428219 w 965338"/>
              <a:gd name="connsiteY19" fmla="*/ 651915 h 1099308"/>
              <a:gd name="connsiteX20" fmla="*/ 338740 w 965338"/>
              <a:gd name="connsiteY20" fmla="*/ 816812 h 1099308"/>
              <a:gd name="connsiteX21" fmla="*/ 294001 w 965338"/>
              <a:gd name="connsiteY21" fmla="*/ 843655 h 1099308"/>
              <a:gd name="connsiteX22" fmla="*/ 51131 w 965338"/>
              <a:gd name="connsiteY22" fmla="*/ 843655 h 1099308"/>
              <a:gd name="connsiteX23" fmla="*/ 0 w 965338"/>
              <a:gd name="connsiteY23" fmla="*/ 792525 h 1099308"/>
              <a:gd name="connsiteX24" fmla="*/ 51131 w 965338"/>
              <a:gd name="connsiteY24" fmla="*/ 741394 h 1099308"/>
              <a:gd name="connsiteX25" fmla="*/ 263323 w 965338"/>
              <a:gd name="connsiteY25" fmla="*/ 741394 h 1099308"/>
              <a:gd name="connsiteX26" fmla="*/ 489576 w 965338"/>
              <a:gd name="connsiteY26" fmla="*/ 319566 h 1099308"/>
              <a:gd name="connsiteX27" fmla="*/ 414158 w 965338"/>
              <a:gd name="connsiteY27" fmla="*/ 319566 h 1099308"/>
              <a:gd name="connsiteX28" fmla="*/ 345132 w 965338"/>
              <a:gd name="connsiteY28" fmla="*/ 446115 h 1099308"/>
              <a:gd name="connsiteX29" fmla="*/ 300392 w 965338"/>
              <a:gd name="connsiteY29" fmla="*/ 472958 h 1099308"/>
              <a:gd name="connsiteX30" fmla="*/ 276105 w 965338"/>
              <a:gd name="connsiteY30" fmla="*/ 466567 h 1099308"/>
              <a:gd name="connsiteX31" fmla="*/ 255653 w 965338"/>
              <a:gd name="connsiteY31" fmla="*/ 397540 h 1099308"/>
              <a:gd name="connsiteX32" fmla="*/ 338740 w 965338"/>
              <a:gd name="connsiteY32" fmla="*/ 244149 h 1099308"/>
              <a:gd name="connsiteX33" fmla="*/ 383480 w 965338"/>
              <a:gd name="connsiteY33" fmla="*/ 217305 h 1099308"/>
              <a:gd name="connsiteX34" fmla="*/ 690263 w 965338"/>
              <a:gd name="connsiteY34" fmla="*/ 0 h 1099308"/>
              <a:gd name="connsiteX35" fmla="*/ 792525 w 965338"/>
              <a:gd name="connsiteY35" fmla="*/ 102262 h 1099308"/>
              <a:gd name="connsiteX36" fmla="*/ 690263 w 965338"/>
              <a:gd name="connsiteY36" fmla="*/ 204524 h 1099308"/>
              <a:gd name="connsiteX37" fmla="*/ 588002 w 965338"/>
              <a:gd name="connsiteY37" fmla="*/ 102262 h 1099308"/>
              <a:gd name="connsiteX38" fmla="*/ 690263 w 965338"/>
              <a:gd name="connsiteY38" fmla="*/ 0 h 109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65338" h="1099308">
                <a:moveTo>
                  <a:pt x="383480" y="217305"/>
                </a:moveTo>
                <a:lnTo>
                  <a:pt x="600785" y="217305"/>
                </a:lnTo>
                <a:cubicBezTo>
                  <a:pt x="611011" y="217305"/>
                  <a:pt x="619959" y="219862"/>
                  <a:pt x="627628" y="224975"/>
                </a:cubicBezTo>
                <a:lnTo>
                  <a:pt x="824481" y="348966"/>
                </a:lnTo>
                <a:lnTo>
                  <a:pt x="869221" y="264601"/>
                </a:lnTo>
                <a:cubicBezTo>
                  <a:pt x="882003" y="239036"/>
                  <a:pt x="912682" y="230088"/>
                  <a:pt x="938247" y="242870"/>
                </a:cubicBezTo>
                <a:cubicBezTo>
                  <a:pt x="963812" y="256931"/>
                  <a:pt x="972760" y="287610"/>
                  <a:pt x="958699" y="311897"/>
                </a:cubicBezTo>
                <a:lnTo>
                  <a:pt x="888395" y="446115"/>
                </a:lnTo>
                <a:cubicBezTo>
                  <a:pt x="882003" y="458897"/>
                  <a:pt x="870499" y="467845"/>
                  <a:pt x="856438" y="471680"/>
                </a:cubicBezTo>
                <a:cubicBezTo>
                  <a:pt x="842377" y="475515"/>
                  <a:pt x="827038" y="472958"/>
                  <a:pt x="815534" y="465289"/>
                </a:cubicBezTo>
                <a:lnTo>
                  <a:pt x="667255" y="371975"/>
                </a:lnTo>
                <a:lnTo>
                  <a:pt x="536872" y="614846"/>
                </a:lnTo>
                <a:lnTo>
                  <a:pt x="660863" y="729890"/>
                </a:lnTo>
                <a:cubicBezTo>
                  <a:pt x="672368" y="740116"/>
                  <a:pt x="678759" y="754177"/>
                  <a:pt x="677481" y="769516"/>
                </a:cubicBezTo>
                <a:lnTo>
                  <a:pt x="664698" y="1050734"/>
                </a:lnTo>
                <a:cubicBezTo>
                  <a:pt x="663420" y="1077578"/>
                  <a:pt x="640411" y="1099308"/>
                  <a:pt x="613568" y="1099308"/>
                </a:cubicBezTo>
                <a:cubicBezTo>
                  <a:pt x="612289" y="1099308"/>
                  <a:pt x="612289" y="1099308"/>
                  <a:pt x="611011" y="1099308"/>
                </a:cubicBezTo>
                <a:cubicBezTo>
                  <a:pt x="582889" y="1098030"/>
                  <a:pt x="561159" y="1073743"/>
                  <a:pt x="563715" y="1045621"/>
                </a:cubicBezTo>
                <a:lnTo>
                  <a:pt x="575220" y="788690"/>
                </a:lnTo>
                <a:lnTo>
                  <a:pt x="428219" y="651915"/>
                </a:lnTo>
                <a:lnTo>
                  <a:pt x="338740" y="816812"/>
                </a:lnTo>
                <a:cubicBezTo>
                  <a:pt x="329793" y="833429"/>
                  <a:pt x="313175" y="843655"/>
                  <a:pt x="294001" y="843655"/>
                </a:cubicBezTo>
                <a:lnTo>
                  <a:pt x="51131" y="843655"/>
                </a:lnTo>
                <a:cubicBezTo>
                  <a:pt x="23009" y="843655"/>
                  <a:pt x="0" y="820646"/>
                  <a:pt x="0" y="792525"/>
                </a:cubicBezTo>
                <a:cubicBezTo>
                  <a:pt x="0" y="764403"/>
                  <a:pt x="23009" y="741394"/>
                  <a:pt x="51131" y="741394"/>
                </a:cubicBezTo>
                <a:lnTo>
                  <a:pt x="263323" y="741394"/>
                </a:lnTo>
                <a:lnTo>
                  <a:pt x="489576" y="319566"/>
                </a:lnTo>
                <a:lnTo>
                  <a:pt x="414158" y="319566"/>
                </a:lnTo>
                <a:lnTo>
                  <a:pt x="345132" y="446115"/>
                </a:lnTo>
                <a:cubicBezTo>
                  <a:pt x="336184" y="462732"/>
                  <a:pt x="318288" y="472958"/>
                  <a:pt x="300392" y="472958"/>
                </a:cubicBezTo>
                <a:cubicBezTo>
                  <a:pt x="292723" y="472958"/>
                  <a:pt x="283775" y="470402"/>
                  <a:pt x="276105" y="466567"/>
                </a:cubicBezTo>
                <a:cubicBezTo>
                  <a:pt x="251818" y="453784"/>
                  <a:pt x="241592" y="421828"/>
                  <a:pt x="255653" y="397540"/>
                </a:cubicBezTo>
                <a:lnTo>
                  <a:pt x="338740" y="244149"/>
                </a:lnTo>
                <a:cubicBezTo>
                  <a:pt x="347688" y="227531"/>
                  <a:pt x="364306" y="217305"/>
                  <a:pt x="383480" y="217305"/>
                </a:cubicBezTo>
                <a:close/>
                <a:moveTo>
                  <a:pt x="690263" y="0"/>
                </a:moveTo>
                <a:cubicBezTo>
                  <a:pt x="746742" y="0"/>
                  <a:pt x="792525" y="45784"/>
                  <a:pt x="792525" y="102262"/>
                </a:cubicBezTo>
                <a:cubicBezTo>
                  <a:pt x="792525" y="158740"/>
                  <a:pt x="746742" y="204524"/>
                  <a:pt x="690263" y="204524"/>
                </a:cubicBezTo>
                <a:cubicBezTo>
                  <a:pt x="633786" y="204524"/>
                  <a:pt x="588002" y="158740"/>
                  <a:pt x="588002" y="102262"/>
                </a:cubicBezTo>
                <a:cubicBezTo>
                  <a:pt x="588002" y="45784"/>
                  <a:pt x="633786" y="0"/>
                  <a:pt x="690263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Graphic 11" descr="Trophy">
            <a:extLst>
              <a:ext uri="{FF2B5EF4-FFF2-40B4-BE49-F238E27FC236}">
                <a16:creationId xmlns:a16="http://schemas.microsoft.com/office/drawing/2014/main" id="{5E562B74-4FBC-45A5-AFAC-536E57F923CE}"/>
              </a:ext>
            </a:extLst>
          </p:cNvPr>
          <p:cNvSpPr/>
          <p:nvPr/>
        </p:nvSpPr>
        <p:spPr>
          <a:xfrm>
            <a:off x="7368536" y="2009873"/>
            <a:ext cx="518273" cy="577504"/>
          </a:xfrm>
          <a:custGeom>
            <a:avLst/>
            <a:gdLst>
              <a:gd name="connsiteX0" fmla="*/ 765681 w 894785"/>
              <a:gd name="connsiteY0" fmla="*/ 485741 h 997047"/>
              <a:gd name="connsiteX1" fmla="*/ 586724 w 894785"/>
              <a:gd name="connsiteY1" fmla="*/ 571385 h 997047"/>
              <a:gd name="connsiteX2" fmla="*/ 663420 w 894785"/>
              <a:gd name="connsiteY2" fmla="*/ 493411 h 997047"/>
              <a:gd name="connsiteX3" fmla="*/ 692820 w 894785"/>
              <a:gd name="connsiteY3" fmla="*/ 455063 h 997047"/>
              <a:gd name="connsiteX4" fmla="*/ 727333 w 894785"/>
              <a:gd name="connsiteY4" fmla="*/ 333627 h 997047"/>
              <a:gd name="connsiteX5" fmla="*/ 727333 w 894785"/>
              <a:gd name="connsiteY5" fmla="*/ 167453 h 997047"/>
              <a:gd name="connsiteX6" fmla="*/ 816812 w 894785"/>
              <a:gd name="connsiteY6" fmla="*/ 167453 h 997047"/>
              <a:gd name="connsiteX7" fmla="*/ 816812 w 894785"/>
              <a:gd name="connsiteY7" fmla="*/ 361749 h 997047"/>
              <a:gd name="connsiteX8" fmla="*/ 765681 w 894785"/>
              <a:gd name="connsiteY8" fmla="*/ 485741 h 997047"/>
              <a:gd name="connsiteX9" fmla="*/ 130383 w 894785"/>
              <a:gd name="connsiteY9" fmla="*/ 485741 h 997047"/>
              <a:gd name="connsiteX10" fmla="*/ 76696 w 894785"/>
              <a:gd name="connsiteY10" fmla="*/ 361749 h 997047"/>
              <a:gd name="connsiteX11" fmla="*/ 76696 w 894785"/>
              <a:gd name="connsiteY11" fmla="*/ 166175 h 997047"/>
              <a:gd name="connsiteX12" fmla="*/ 166175 w 894785"/>
              <a:gd name="connsiteY12" fmla="*/ 166175 h 997047"/>
              <a:gd name="connsiteX13" fmla="*/ 166175 w 894785"/>
              <a:gd name="connsiteY13" fmla="*/ 332349 h 997047"/>
              <a:gd name="connsiteX14" fmla="*/ 200688 w 894785"/>
              <a:gd name="connsiteY14" fmla="*/ 453784 h 997047"/>
              <a:gd name="connsiteX15" fmla="*/ 230088 w 894785"/>
              <a:gd name="connsiteY15" fmla="*/ 492132 h 997047"/>
              <a:gd name="connsiteX16" fmla="*/ 306784 w 894785"/>
              <a:gd name="connsiteY16" fmla="*/ 570106 h 997047"/>
              <a:gd name="connsiteX17" fmla="*/ 130383 w 894785"/>
              <a:gd name="connsiteY17" fmla="*/ 485741 h 997047"/>
              <a:gd name="connsiteX18" fmla="*/ 894786 w 894785"/>
              <a:gd name="connsiteY18" fmla="*/ 357914 h 997047"/>
              <a:gd name="connsiteX19" fmla="*/ 894786 w 894785"/>
              <a:gd name="connsiteY19" fmla="*/ 89479 h 997047"/>
              <a:gd name="connsiteX20" fmla="*/ 728611 w 894785"/>
              <a:gd name="connsiteY20" fmla="*/ 89479 h 997047"/>
              <a:gd name="connsiteX21" fmla="*/ 728611 w 894785"/>
              <a:gd name="connsiteY21" fmla="*/ 0 h 997047"/>
              <a:gd name="connsiteX22" fmla="*/ 447393 w 894785"/>
              <a:gd name="connsiteY22" fmla="*/ 0 h 997047"/>
              <a:gd name="connsiteX23" fmla="*/ 166175 w 894785"/>
              <a:gd name="connsiteY23" fmla="*/ 0 h 997047"/>
              <a:gd name="connsiteX24" fmla="*/ 166175 w 894785"/>
              <a:gd name="connsiteY24" fmla="*/ 89479 h 997047"/>
              <a:gd name="connsiteX25" fmla="*/ 0 w 894785"/>
              <a:gd name="connsiteY25" fmla="*/ 89479 h 997047"/>
              <a:gd name="connsiteX26" fmla="*/ 0 w 894785"/>
              <a:gd name="connsiteY26" fmla="*/ 356636 h 997047"/>
              <a:gd name="connsiteX27" fmla="*/ 72861 w 894785"/>
              <a:gd name="connsiteY27" fmla="*/ 535593 h 997047"/>
              <a:gd name="connsiteX28" fmla="*/ 378367 w 894785"/>
              <a:gd name="connsiteY28" fmla="*/ 650637 h 997047"/>
              <a:gd name="connsiteX29" fmla="*/ 396262 w 894785"/>
              <a:gd name="connsiteY29" fmla="*/ 714551 h 997047"/>
              <a:gd name="connsiteX30" fmla="*/ 396262 w 894785"/>
              <a:gd name="connsiteY30" fmla="*/ 880725 h 997047"/>
              <a:gd name="connsiteX31" fmla="*/ 332349 w 894785"/>
              <a:gd name="connsiteY31" fmla="*/ 880725 h 997047"/>
              <a:gd name="connsiteX32" fmla="*/ 281218 w 894785"/>
              <a:gd name="connsiteY32" fmla="*/ 931856 h 997047"/>
              <a:gd name="connsiteX33" fmla="*/ 217305 w 894785"/>
              <a:gd name="connsiteY33" fmla="*/ 931856 h 997047"/>
              <a:gd name="connsiteX34" fmla="*/ 166175 w 894785"/>
              <a:gd name="connsiteY34" fmla="*/ 982986 h 997047"/>
              <a:gd name="connsiteX35" fmla="*/ 166175 w 894785"/>
              <a:gd name="connsiteY35" fmla="*/ 1008552 h 997047"/>
              <a:gd name="connsiteX36" fmla="*/ 728611 w 894785"/>
              <a:gd name="connsiteY36" fmla="*/ 1008552 h 997047"/>
              <a:gd name="connsiteX37" fmla="*/ 728611 w 894785"/>
              <a:gd name="connsiteY37" fmla="*/ 982986 h 997047"/>
              <a:gd name="connsiteX38" fmla="*/ 677481 w 894785"/>
              <a:gd name="connsiteY38" fmla="*/ 931856 h 997047"/>
              <a:gd name="connsiteX39" fmla="*/ 613568 w 894785"/>
              <a:gd name="connsiteY39" fmla="*/ 931856 h 997047"/>
              <a:gd name="connsiteX40" fmla="*/ 562437 w 894785"/>
              <a:gd name="connsiteY40" fmla="*/ 880725 h 997047"/>
              <a:gd name="connsiteX41" fmla="*/ 498524 w 894785"/>
              <a:gd name="connsiteY41" fmla="*/ 880725 h 997047"/>
              <a:gd name="connsiteX42" fmla="*/ 498524 w 894785"/>
              <a:gd name="connsiteY42" fmla="*/ 715829 h 997047"/>
              <a:gd name="connsiteX43" fmla="*/ 516419 w 894785"/>
              <a:gd name="connsiteY43" fmla="*/ 651916 h 997047"/>
              <a:gd name="connsiteX44" fmla="*/ 821925 w 894785"/>
              <a:gd name="connsiteY44" fmla="*/ 536872 h 997047"/>
              <a:gd name="connsiteX45" fmla="*/ 894786 w 894785"/>
              <a:gd name="connsiteY45" fmla="*/ 357914 h 99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94785" h="997047">
                <a:moveTo>
                  <a:pt x="765681" y="485741"/>
                </a:moveTo>
                <a:cubicBezTo>
                  <a:pt x="720942" y="531759"/>
                  <a:pt x="678759" y="561159"/>
                  <a:pt x="586724" y="571385"/>
                </a:cubicBezTo>
                <a:cubicBezTo>
                  <a:pt x="611011" y="547098"/>
                  <a:pt x="639133" y="522811"/>
                  <a:pt x="663420" y="493411"/>
                </a:cubicBezTo>
                <a:cubicBezTo>
                  <a:pt x="673646" y="481906"/>
                  <a:pt x="692820" y="456341"/>
                  <a:pt x="692820" y="455063"/>
                </a:cubicBezTo>
                <a:cubicBezTo>
                  <a:pt x="714551" y="419271"/>
                  <a:pt x="727333" y="378367"/>
                  <a:pt x="727333" y="333627"/>
                </a:cubicBezTo>
                <a:lnTo>
                  <a:pt x="727333" y="167453"/>
                </a:lnTo>
                <a:lnTo>
                  <a:pt x="816812" y="167453"/>
                </a:lnTo>
                <a:lnTo>
                  <a:pt x="816812" y="361749"/>
                </a:lnTo>
                <a:cubicBezTo>
                  <a:pt x="818090" y="364306"/>
                  <a:pt x="820647" y="428219"/>
                  <a:pt x="765681" y="485741"/>
                </a:cubicBezTo>
                <a:close/>
                <a:moveTo>
                  <a:pt x="130383" y="485741"/>
                </a:moveTo>
                <a:cubicBezTo>
                  <a:pt x="74139" y="428219"/>
                  <a:pt x="76696" y="364306"/>
                  <a:pt x="76696" y="361749"/>
                </a:cubicBezTo>
                <a:lnTo>
                  <a:pt x="76696" y="166175"/>
                </a:lnTo>
                <a:lnTo>
                  <a:pt x="166175" y="166175"/>
                </a:lnTo>
                <a:lnTo>
                  <a:pt x="166175" y="332349"/>
                </a:lnTo>
                <a:cubicBezTo>
                  <a:pt x="166175" y="377088"/>
                  <a:pt x="178957" y="417993"/>
                  <a:pt x="200688" y="453784"/>
                </a:cubicBezTo>
                <a:cubicBezTo>
                  <a:pt x="200688" y="455063"/>
                  <a:pt x="219862" y="481906"/>
                  <a:pt x="230088" y="492132"/>
                </a:cubicBezTo>
                <a:cubicBezTo>
                  <a:pt x="255653" y="521532"/>
                  <a:pt x="282497" y="545819"/>
                  <a:pt x="306784" y="570106"/>
                </a:cubicBezTo>
                <a:cubicBezTo>
                  <a:pt x="217305" y="559880"/>
                  <a:pt x="173844" y="530480"/>
                  <a:pt x="130383" y="485741"/>
                </a:cubicBezTo>
                <a:close/>
                <a:moveTo>
                  <a:pt x="894786" y="357914"/>
                </a:moveTo>
                <a:lnTo>
                  <a:pt x="894786" y="89479"/>
                </a:lnTo>
                <a:lnTo>
                  <a:pt x="728611" y="89479"/>
                </a:lnTo>
                <a:lnTo>
                  <a:pt x="728611" y="0"/>
                </a:lnTo>
                <a:lnTo>
                  <a:pt x="447393" y="0"/>
                </a:lnTo>
                <a:lnTo>
                  <a:pt x="166175" y="0"/>
                </a:lnTo>
                <a:lnTo>
                  <a:pt x="166175" y="89479"/>
                </a:lnTo>
                <a:lnTo>
                  <a:pt x="0" y="89479"/>
                </a:lnTo>
                <a:lnTo>
                  <a:pt x="0" y="356636"/>
                </a:lnTo>
                <a:cubicBezTo>
                  <a:pt x="0" y="369419"/>
                  <a:pt x="0" y="457619"/>
                  <a:pt x="72861" y="535593"/>
                </a:cubicBezTo>
                <a:cubicBezTo>
                  <a:pt x="143166" y="609733"/>
                  <a:pt x="228810" y="648081"/>
                  <a:pt x="378367" y="650637"/>
                </a:cubicBezTo>
                <a:cubicBezTo>
                  <a:pt x="389871" y="669811"/>
                  <a:pt x="396262" y="691542"/>
                  <a:pt x="396262" y="714551"/>
                </a:cubicBezTo>
                <a:lnTo>
                  <a:pt x="396262" y="880725"/>
                </a:lnTo>
                <a:lnTo>
                  <a:pt x="332349" y="880725"/>
                </a:lnTo>
                <a:cubicBezTo>
                  <a:pt x="304227" y="880725"/>
                  <a:pt x="281218" y="903734"/>
                  <a:pt x="281218" y="931856"/>
                </a:cubicBezTo>
                <a:lnTo>
                  <a:pt x="217305" y="931856"/>
                </a:lnTo>
                <a:cubicBezTo>
                  <a:pt x="189183" y="931856"/>
                  <a:pt x="166175" y="954864"/>
                  <a:pt x="166175" y="982986"/>
                </a:cubicBezTo>
                <a:lnTo>
                  <a:pt x="166175" y="1008552"/>
                </a:lnTo>
                <a:lnTo>
                  <a:pt x="728611" y="1008552"/>
                </a:lnTo>
                <a:lnTo>
                  <a:pt x="728611" y="982986"/>
                </a:lnTo>
                <a:cubicBezTo>
                  <a:pt x="728611" y="954864"/>
                  <a:pt x="705603" y="931856"/>
                  <a:pt x="677481" y="931856"/>
                </a:cubicBezTo>
                <a:lnTo>
                  <a:pt x="613568" y="931856"/>
                </a:lnTo>
                <a:cubicBezTo>
                  <a:pt x="613568" y="903734"/>
                  <a:pt x="590559" y="880725"/>
                  <a:pt x="562437" y="880725"/>
                </a:cubicBezTo>
                <a:lnTo>
                  <a:pt x="498524" y="880725"/>
                </a:lnTo>
                <a:lnTo>
                  <a:pt x="498524" y="715829"/>
                </a:lnTo>
                <a:cubicBezTo>
                  <a:pt x="498524" y="692820"/>
                  <a:pt x="504915" y="671089"/>
                  <a:pt x="516419" y="651916"/>
                </a:cubicBezTo>
                <a:cubicBezTo>
                  <a:pt x="665976" y="649359"/>
                  <a:pt x="751620" y="609733"/>
                  <a:pt x="821925" y="536872"/>
                </a:cubicBezTo>
                <a:cubicBezTo>
                  <a:pt x="894786" y="460176"/>
                  <a:pt x="894786" y="370697"/>
                  <a:pt x="894786" y="357914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2E1BA-012A-46B9-9B6F-9F8A0387AEF4}"/>
              </a:ext>
            </a:extLst>
          </p:cNvPr>
          <p:cNvGrpSpPr/>
          <p:nvPr/>
        </p:nvGrpSpPr>
        <p:grpSpPr>
          <a:xfrm>
            <a:off x="1737984" y="2548744"/>
            <a:ext cx="2935029" cy="1004438"/>
            <a:chOff x="1091659" y="2495557"/>
            <a:chExt cx="2935029" cy="1004438"/>
          </a:xfrm>
        </p:grpSpPr>
        <p:sp>
          <p:nvSpPr>
            <p:cNvPr id="13" name="TextBox 76">
              <a:extLst>
                <a:ext uri="{FF2B5EF4-FFF2-40B4-BE49-F238E27FC236}">
                  <a16:creationId xmlns:a16="http://schemas.microsoft.com/office/drawing/2014/main" id="{7A0B2497-05F7-485C-B683-8BA96B487750}"/>
                </a:ext>
              </a:extLst>
            </p:cNvPr>
            <p:cNvSpPr txBox="1"/>
            <p:nvPr/>
          </p:nvSpPr>
          <p:spPr>
            <a:xfrm>
              <a:off x="1091659" y="2495557"/>
              <a:ext cx="2159314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04318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Hypothesis Analysis</a:t>
              </a:r>
            </a:p>
          </p:txBody>
        </p:sp>
        <p:sp>
          <p:nvSpPr>
            <p:cNvPr id="14" name="TextBox 77">
              <a:extLst>
                <a:ext uri="{FF2B5EF4-FFF2-40B4-BE49-F238E27FC236}">
                  <a16:creationId xmlns:a16="http://schemas.microsoft.com/office/drawing/2014/main" id="{F8FE2E26-B9AD-4B43-91CE-E82CB1DB1A26}"/>
                </a:ext>
              </a:extLst>
            </p:cNvPr>
            <p:cNvSpPr txBox="1"/>
            <p:nvPr/>
          </p:nvSpPr>
          <p:spPr>
            <a:xfrm>
              <a:off x="1097395" y="2853664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Hypotheses were analyzed based on the available data and the end questions</a:t>
              </a:r>
            </a:p>
            <a:p>
              <a:endParaRPr lang="en-US" sz="12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D96A32-9478-4923-99EE-B5B653017DFF}"/>
              </a:ext>
            </a:extLst>
          </p:cNvPr>
          <p:cNvGrpSpPr/>
          <p:nvPr/>
        </p:nvGrpSpPr>
        <p:grpSpPr>
          <a:xfrm>
            <a:off x="819079" y="3911389"/>
            <a:ext cx="2487451" cy="774589"/>
            <a:chOff x="87413" y="3851606"/>
            <a:chExt cx="2487451" cy="774589"/>
          </a:xfrm>
        </p:grpSpPr>
        <p:sp>
          <p:nvSpPr>
            <p:cNvPr id="16" name="TextBox 83">
              <a:extLst>
                <a:ext uri="{FF2B5EF4-FFF2-40B4-BE49-F238E27FC236}">
                  <a16:creationId xmlns:a16="http://schemas.microsoft.com/office/drawing/2014/main" id="{963DE7D1-C8F5-43E7-9852-1381DDEC052A}"/>
                </a:ext>
              </a:extLst>
            </p:cNvPr>
            <p:cNvSpPr txBox="1"/>
            <p:nvPr/>
          </p:nvSpPr>
          <p:spPr>
            <a:xfrm>
              <a:off x="87413" y="3851606"/>
              <a:ext cx="2426823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04318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Exploring the Problem</a:t>
              </a:r>
            </a:p>
          </p:txBody>
        </p:sp>
        <p:sp>
          <p:nvSpPr>
            <p:cNvPr id="17" name="TextBox 84">
              <a:extLst>
                <a:ext uri="{FF2B5EF4-FFF2-40B4-BE49-F238E27FC236}">
                  <a16:creationId xmlns:a16="http://schemas.microsoft.com/office/drawing/2014/main" id="{4E7BFC50-33D5-4B80-A552-2D11B895DC85}"/>
                </a:ext>
              </a:extLst>
            </p:cNvPr>
            <p:cNvSpPr txBox="1"/>
            <p:nvPr/>
          </p:nvSpPr>
          <p:spPr>
            <a:xfrm>
              <a:off x="240766" y="4164530"/>
              <a:ext cx="2334098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Problem statement was studied in detail and gap was identified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2D1AB7-EB59-4B35-92B0-B913163F11C0}"/>
              </a:ext>
            </a:extLst>
          </p:cNvPr>
          <p:cNvGrpSpPr/>
          <p:nvPr/>
        </p:nvGrpSpPr>
        <p:grpSpPr>
          <a:xfrm>
            <a:off x="6599859" y="5380335"/>
            <a:ext cx="2937088" cy="1026597"/>
            <a:chOff x="5868193" y="5320552"/>
            <a:chExt cx="2937088" cy="1026597"/>
          </a:xfrm>
        </p:grpSpPr>
        <p:sp>
          <p:nvSpPr>
            <p:cNvPr id="19" name="TextBox 90">
              <a:extLst>
                <a:ext uri="{FF2B5EF4-FFF2-40B4-BE49-F238E27FC236}">
                  <a16:creationId xmlns:a16="http://schemas.microsoft.com/office/drawing/2014/main" id="{C34CC7EE-E8E6-4C6B-94FC-CB74EAD95D9C}"/>
                </a:ext>
              </a:extLst>
            </p:cNvPr>
            <p:cNvSpPr txBox="1"/>
            <p:nvPr/>
          </p:nvSpPr>
          <p:spPr>
            <a:xfrm>
              <a:off x="5868193" y="5320552"/>
              <a:ext cx="2937088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04318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</a:t>
              </a:r>
            </a:p>
          </p:txBody>
        </p:sp>
        <p:sp>
          <p:nvSpPr>
            <p:cNvPr id="20" name="TextBox 91">
              <a:extLst>
                <a:ext uri="{FF2B5EF4-FFF2-40B4-BE49-F238E27FC236}">
                  <a16:creationId xmlns:a16="http://schemas.microsoft.com/office/drawing/2014/main" id="{389D5870-6B6A-4555-95B7-A4702ABE873A}"/>
                </a:ext>
              </a:extLst>
            </p:cNvPr>
            <p:cNvSpPr txBox="1"/>
            <p:nvPr/>
          </p:nvSpPr>
          <p:spPr>
            <a:xfrm>
              <a:off x="5868193" y="5626952"/>
              <a:ext cx="2929293" cy="7201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9252" indent="-139252" defTabSz="804318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was cleaned and filtered for analysis</a:t>
              </a:r>
            </a:p>
            <a:p>
              <a:pPr marL="139252" indent="-139252" defTabSz="804318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EDA was performed to obtain findings </a:t>
              </a:r>
            </a:p>
            <a:p>
              <a:pPr marL="139252" indent="-139252" defTabSz="804318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C5BE84-1406-44D4-9408-BAD05BB677DB}"/>
              </a:ext>
            </a:extLst>
          </p:cNvPr>
          <p:cNvGrpSpPr/>
          <p:nvPr/>
        </p:nvGrpSpPr>
        <p:grpSpPr>
          <a:xfrm>
            <a:off x="7944785" y="3773562"/>
            <a:ext cx="2230270" cy="985921"/>
            <a:chOff x="7213119" y="3713779"/>
            <a:chExt cx="1716083" cy="985921"/>
          </a:xfrm>
        </p:grpSpPr>
        <p:sp>
          <p:nvSpPr>
            <p:cNvPr id="22" name="TextBox 97">
              <a:extLst>
                <a:ext uri="{FF2B5EF4-FFF2-40B4-BE49-F238E27FC236}">
                  <a16:creationId xmlns:a16="http://schemas.microsoft.com/office/drawing/2014/main" id="{639F2DED-70AE-4236-B8C1-6D2890B80E3B}"/>
                </a:ext>
              </a:extLst>
            </p:cNvPr>
            <p:cNvSpPr txBox="1"/>
            <p:nvPr/>
          </p:nvSpPr>
          <p:spPr>
            <a:xfrm>
              <a:off x="7213119" y="3713779"/>
              <a:ext cx="1716083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04318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Forecasting</a:t>
              </a:r>
            </a:p>
          </p:txBody>
        </p:sp>
        <p:sp>
          <p:nvSpPr>
            <p:cNvPr id="23" name="TextBox 98">
              <a:extLst>
                <a:ext uri="{FF2B5EF4-FFF2-40B4-BE49-F238E27FC236}">
                  <a16:creationId xmlns:a16="http://schemas.microsoft.com/office/drawing/2014/main" id="{4A2C422F-2B6A-49AD-98F6-3463619EDB99}"/>
                </a:ext>
              </a:extLst>
            </p:cNvPr>
            <p:cNvSpPr txBox="1"/>
            <p:nvPr/>
          </p:nvSpPr>
          <p:spPr>
            <a:xfrm>
              <a:off x="7217673" y="4016436"/>
              <a:ext cx="1711529" cy="6832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0431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ARIMA model was used to forecast sales</a:t>
              </a:r>
            </a:p>
            <a:p>
              <a:pPr defTabSz="804318">
                <a:spcBef>
                  <a:spcPct val="20000"/>
                </a:spcBef>
                <a:defRPr/>
              </a:pPr>
              <a:endParaRPr lang="en-US" sz="12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D81081E-F6DA-4CCA-ACE5-3E6771A75446}"/>
              </a:ext>
            </a:extLst>
          </p:cNvPr>
          <p:cNvSpPr/>
          <p:nvPr/>
        </p:nvSpPr>
        <p:spPr>
          <a:xfrm>
            <a:off x="6666237" y="2482688"/>
            <a:ext cx="435896" cy="724873"/>
          </a:xfrm>
          <a:custGeom>
            <a:avLst/>
            <a:gdLst>
              <a:gd name="connsiteX0" fmla="*/ 218123 w 435896"/>
              <a:gd name="connsiteY0" fmla="*/ 31266 h 724873"/>
              <a:gd name="connsiteX1" fmla="*/ 280409 w 435896"/>
              <a:gd name="connsiteY1" fmla="*/ 93552 h 724873"/>
              <a:gd name="connsiteX2" fmla="*/ 218123 w 435896"/>
              <a:gd name="connsiteY2" fmla="*/ 155838 h 724873"/>
              <a:gd name="connsiteX3" fmla="*/ 155837 w 435896"/>
              <a:gd name="connsiteY3" fmla="*/ 93552 h 724873"/>
              <a:gd name="connsiteX4" fmla="*/ 218123 w 435896"/>
              <a:gd name="connsiteY4" fmla="*/ 31266 h 724873"/>
              <a:gd name="connsiteX5" fmla="*/ 38468 w 435896"/>
              <a:gd name="connsiteY5" fmla="*/ 901 h 724873"/>
              <a:gd name="connsiteX6" fmla="*/ 57737 w 435896"/>
              <a:gd name="connsiteY6" fmla="*/ 15694 h 724873"/>
              <a:gd name="connsiteX7" fmla="*/ 155838 w 435896"/>
              <a:gd name="connsiteY7" fmla="*/ 182309 h 724873"/>
              <a:gd name="connsiteX8" fmla="*/ 166738 w 435896"/>
              <a:gd name="connsiteY8" fmla="*/ 179195 h 724873"/>
              <a:gd name="connsiteX9" fmla="*/ 218124 w 435896"/>
              <a:gd name="connsiteY9" fmla="*/ 171409 h 724873"/>
              <a:gd name="connsiteX10" fmla="*/ 269510 w 435896"/>
              <a:gd name="connsiteY10" fmla="*/ 179195 h 724873"/>
              <a:gd name="connsiteX11" fmla="*/ 280410 w 435896"/>
              <a:gd name="connsiteY11" fmla="*/ 182309 h 724873"/>
              <a:gd name="connsiteX12" fmla="*/ 378511 w 435896"/>
              <a:gd name="connsiteY12" fmla="*/ 15694 h 724873"/>
              <a:gd name="connsiteX13" fmla="*/ 420554 w 435896"/>
              <a:gd name="connsiteY13" fmla="*/ 4794 h 724873"/>
              <a:gd name="connsiteX14" fmla="*/ 431454 w 435896"/>
              <a:gd name="connsiteY14" fmla="*/ 46837 h 724873"/>
              <a:gd name="connsiteX15" fmla="*/ 295982 w 435896"/>
              <a:gd name="connsiteY15" fmla="*/ 277295 h 724873"/>
              <a:gd name="connsiteX16" fmla="*/ 295982 w 435896"/>
              <a:gd name="connsiteY16" fmla="*/ 482839 h 724873"/>
              <a:gd name="connsiteX17" fmla="*/ 295982 w 435896"/>
              <a:gd name="connsiteY17" fmla="*/ 724873 h 724873"/>
              <a:gd name="connsiteX18" fmla="*/ 233696 w 435896"/>
              <a:gd name="connsiteY18" fmla="*/ 724873 h 724873"/>
              <a:gd name="connsiteX19" fmla="*/ 233696 w 435896"/>
              <a:gd name="connsiteY19" fmla="*/ 451696 h 724873"/>
              <a:gd name="connsiteX20" fmla="*/ 202553 w 435896"/>
              <a:gd name="connsiteY20" fmla="*/ 451696 h 724873"/>
              <a:gd name="connsiteX21" fmla="*/ 202553 w 435896"/>
              <a:gd name="connsiteY21" fmla="*/ 724873 h 724873"/>
              <a:gd name="connsiteX22" fmla="*/ 140267 w 435896"/>
              <a:gd name="connsiteY22" fmla="*/ 724873 h 724873"/>
              <a:gd name="connsiteX23" fmla="*/ 140267 w 435896"/>
              <a:gd name="connsiteY23" fmla="*/ 482839 h 724873"/>
              <a:gd name="connsiteX24" fmla="*/ 140267 w 435896"/>
              <a:gd name="connsiteY24" fmla="*/ 277295 h 724873"/>
              <a:gd name="connsiteX25" fmla="*/ 4794 w 435896"/>
              <a:gd name="connsiteY25" fmla="*/ 46837 h 724873"/>
              <a:gd name="connsiteX26" fmla="*/ 15694 w 435896"/>
              <a:gd name="connsiteY26" fmla="*/ 4794 h 724873"/>
              <a:gd name="connsiteX27" fmla="*/ 38468 w 435896"/>
              <a:gd name="connsiteY27" fmla="*/ 901 h 7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5896" h="724873">
                <a:moveTo>
                  <a:pt x="218123" y="31266"/>
                </a:moveTo>
                <a:cubicBezTo>
                  <a:pt x="252523" y="31266"/>
                  <a:pt x="280409" y="59152"/>
                  <a:pt x="280409" y="93552"/>
                </a:cubicBezTo>
                <a:cubicBezTo>
                  <a:pt x="280409" y="127952"/>
                  <a:pt x="252523" y="155838"/>
                  <a:pt x="218123" y="155838"/>
                </a:cubicBezTo>
                <a:cubicBezTo>
                  <a:pt x="183723" y="155838"/>
                  <a:pt x="155837" y="127952"/>
                  <a:pt x="155837" y="93552"/>
                </a:cubicBezTo>
                <a:cubicBezTo>
                  <a:pt x="155837" y="59152"/>
                  <a:pt x="183723" y="31266"/>
                  <a:pt x="218123" y="31266"/>
                </a:cubicBezTo>
                <a:close/>
                <a:moveTo>
                  <a:pt x="38468" y="901"/>
                </a:moveTo>
                <a:cubicBezTo>
                  <a:pt x="46059" y="2847"/>
                  <a:pt x="53066" y="7908"/>
                  <a:pt x="57737" y="15694"/>
                </a:cubicBezTo>
                <a:lnTo>
                  <a:pt x="155838" y="182309"/>
                </a:lnTo>
                <a:cubicBezTo>
                  <a:pt x="160510" y="180752"/>
                  <a:pt x="163624" y="180752"/>
                  <a:pt x="166738" y="179195"/>
                </a:cubicBezTo>
                <a:cubicBezTo>
                  <a:pt x="183867" y="174523"/>
                  <a:pt x="200996" y="171409"/>
                  <a:pt x="218124" y="171409"/>
                </a:cubicBezTo>
                <a:cubicBezTo>
                  <a:pt x="235253" y="171409"/>
                  <a:pt x="252382" y="174523"/>
                  <a:pt x="269510" y="179195"/>
                </a:cubicBezTo>
                <a:cubicBezTo>
                  <a:pt x="274182" y="179195"/>
                  <a:pt x="277296" y="180752"/>
                  <a:pt x="280410" y="182309"/>
                </a:cubicBezTo>
                <a:lnTo>
                  <a:pt x="378511" y="15694"/>
                </a:lnTo>
                <a:cubicBezTo>
                  <a:pt x="386297" y="1679"/>
                  <a:pt x="404983" y="-4549"/>
                  <a:pt x="420554" y="4794"/>
                </a:cubicBezTo>
                <a:cubicBezTo>
                  <a:pt x="434568" y="12579"/>
                  <a:pt x="440797" y="31265"/>
                  <a:pt x="431454" y="46837"/>
                </a:cubicBezTo>
                <a:lnTo>
                  <a:pt x="295982" y="277295"/>
                </a:lnTo>
                <a:lnTo>
                  <a:pt x="295982" y="482839"/>
                </a:lnTo>
                <a:lnTo>
                  <a:pt x="295982" y="724873"/>
                </a:lnTo>
                <a:lnTo>
                  <a:pt x="233696" y="724873"/>
                </a:lnTo>
                <a:lnTo>
                  <a:pt x="233696" y="451696"/>
                </a:lnTo>
                <a:lnTo>
                  <a:pt x="202553" y="451696"/>
                </a:lnTo>
                <a:lnTo>
                  <a:pt x="202553" y="724873"/>
                </a:lnTo>
                <a:lnTo>
                  <a:pt x="140267" y="724873"/>
                </a:lnTo>
                <a:lnTo>
                  <a:pt x="140267" y="482839"/>
                </a:lnTo>
                <a:lnTo>
                  <a:pt x="140267" y="277295"/>
                </a:lnTo>
                <a:lnTo>
                  <a:pt x="4794" y="46837"/>
                </a:lnTo>
                <a:cubicBezTo>
                  <a:pt x="-4549" y="32822"/>
                  <a:pt x="122" y="14137"/>
                  <a:pt x="15694" y="4794"/>
                </a:cubicBezTo>
                <a:cubicBezTo>
                  <a:pt x="22701" y="123"/>
                  <a:pt x="30876" y="-1046"/>
                  <a:pt x="38468" y="901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F56394-9684-4587-85CB-679766804402}"/>
              </a:ext>
            </a:extLst>
          </p:cNvPr>
          <p:cNvGrpSpPr/>
          <p:nvPr/>
        </p:nvGrpSpPr>
        <p:grpSpPr>
          <a:xfrm>
            <a:off x="2928906" y="1638572"/>
            <a:ext cx="2848042" cy="773222"/>
            <a:chOff x="1778071" y="1677796"/>
            <a:chExt cx="2929293" cy="773222"/>
          </a:xfrm>
        </p:grpSpPr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B7B07778-D845-48F3-83ED-1F7CACE3E7E0}"/>
                </a:ext>
              </a:extLst>
            </p:cNvPr>
            <p:cNvSpPr txBox="1"/>
            <p:nvPr/>
          </p:nvSpPr>
          <p:spPr>
            <a:xfrm>
              <a:off x="1779718" y="1677796"/>
              <a:ext cx="2182986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04318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Recommendations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C9167B8A-9730-4C9B-99C0-88080D37251F}"/>
                </a:ext>
              </a:extLst>
            </p:cNvPr>
            <p:cNvSpPr txBox="1"/>
            <p:nvPr/>
          </p:nvSpPr>
          <p:spPr>
            <a:xfrm>
              <a:off x="1778071" y="1989353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0431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Insights were studied in detail and recommendations were drawn from them</a:t>
              </a: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8E79017-6F9D-4D3B-9046-1C56863F0A6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052943" y="1823238"/>
            <a:ext cx="2307818" cy="553457"/>
          </a:xfrm>
          <a:prstGeom prst="bentConnector3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Arrow: Up 28">
            <a:extLst>
              <a:ext uri="{FF2B5EF4-FFF2-40B4-BE49-F238E27FC236}">
                <a16:creationId xmlns:a16="http://schemas.microsoft.com/office/drawing/2014/main" id="{AF0D1BCE-AAF1-45E1-B3E5-700C3F2735DF}"/>
              </a:ext>
            </a:extLst>
          </p:cNvPr>
          <p:cNvSpPr/>
          <p:nvPr/>
        </p:nvSpPr>
        <p:spPr bwMode="auto">
          <a:xfrm>
            <a:off x="6434996" y="1168237"/>
            <a:ext cx="2403107" cy="1860967"/>
          </a:xfrm>
          <a:prstGeom prst="upArrow">
            <a:avLst>
              <a:gd name="adj1" fmla="val 60632"/>
              <a:gd name="adj2" fmla="val 53514"/>
            </a:avLst>
          </a:prstGeom>
          <a:solidFill>
            <a:schemeClr val="accent2"/>
          </a:solidFill>
          <a:ln w="12700">
            <a:noFill/>
            <a:round/>
            <a:headEnd/>
            <a:tailEnd/>
          </a:ln>
          <a:scene3d>
            <a:camera prst="isometricOffAxis2Left">
              <a:rot lat="1608930" lon="2890398" rev="0"/>
            </a:camera>
            <a:lightRig rig="flood" dir="t"/>
          </a:scene3d>
          <a:sp3d prstMaterial="matte">
            <a:bevelT w="0" h="393700"/>
            <a:bevelB w="0" h="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Graphic 11" descr="Trophy">
            <a:extLst>
              <a:ext uri="{FF2B5EF4-FFF2-40B4-BE49-F238E27FC236}">
                <a16:creationId xmlns:a16="http://schemas.microsoft.com/office/drawing/2014/main" id="{EA3566F9-0E28-48FD-B48E-0E6FD5134216}"/>
              </a:ext>
            </a:extLst>
          </p:cNvPr>
          <p:cNvSpPr/>
          <p:nvPr/>
        </p:nvSpPr>
        <p:spPr>
          <a:xfrm>
            <a:off x="7377414" y="2045385"/>
            <a:ext cx="518273" cy="577504"/>
          </a:xfrm>
          <a:custGeom>
            <a:avLst/>
            <a:gdLst>
              <a:gd name="connsiteX0" fmla="*/ 765681 w 894785"/>
              <a:gd name="connsiteY0" fmla="*/ 485741 h 997047"/>
              <a:gd name="connsiteX1" fmla="*/ 586724 w 894785"/>
              <a:gd name="connsiteY1" fmla="*/ 571385 h 997047"/>
              <a:gd name="connsiteX2" fmla="*/ 663420 w 894785"/>
              <a:gd name="connsiteY2" fmla="*/ 493411 h 997047"/>
              <a:gd name="connsiteX3" fmla="*/ 692820 w 894785"/>
              <a:gd name="connsiteY3" fmla="*/ 455063 h 997047"/>
              <a:gd name="connsiteX4" fmla="*/ 727333 w 894785"/>
              <a:gd name="connsiteY4" fmla="*/ 333627 h 997047"/>
              <a:gd name="connsiteX5" fmla="*/ 727333 w 894785"/>
              <a:gd name="connsiteY5" fmla="*/ 167453 h 997047"/>
              <a:gd name="connsiteX6" fmla="*/ 816812 w 894785"/>
              <a:gd name="connsiteY6" fmla="*/ 167453 h 997047"/>
              <a:gd name="connsiteX7" fmla="*/ 816812 w 894785"/>
              <a:gd name="connsiteY7" fmla="*/ 361749 h 997047"/>
              <a:gd name="connsiteX8" fmla="*/ 765681 w 894785"/>
              <a:gd name="connsiteY8" fmla="*/ 485741 h 997047"/>
              <a:gd name="connsiteX9" fmla="*/ 130383 w 894785"/>
              <a:gd name="connsiteY9" fmla="*/ 485741 h 997047"/>
              <a:gd name="connsiteX10" fmla="*/ 76696 w 894785"/>
              <a:gd name="connsiteY10" fmla="*/ 361749 h 997047"/>
              <a:gd name="connsiteX11" fmla="*/ 76696 w 894785"/>
              <a:gd name="connsiteY11" fmla="*/ 166175 h 997047"/>
              <a:gd name="connsiteX12" fmla="*/ 166175 w 894785"/>
              <a:gd name="connsiteY12" fmla="*/ 166175 h 997047"/>
              <a:gd name="connsiteX13" fmla="*/ 166175 w 894785"/>
              <a:gd name="connsiteY13" fmla="*/ 332349 h 997047"/>
              <a:gd name="connsiteX14" fmla="*/ 200688 w 894785"/>
              <a:gd name="connsiteY14" fmla="*/ 453784 h 997047"/>
              <a:gd name="connsiteX15" fmla="*/ 230088 w 894785"/>
              <a:gd name="connsiteY15" fmla="*/ 492132 h 997047"/>
              <a:gd name="connsiteX16" fmla="*/ 306784 w 894785"/>
              <a:gd name="connsiteY16" fmla="*/ 570106 h 997047"/>
              <a:gd name="connsiteX17" fmla="*/ 130383 w 894785"/>
              <a:gd name="connsiteY17" fmla="*/ 485741 h 997047"/>
              <a:gd name="connsiteX18" fmla="*/ 894786 w 894785"/>
              <a:gd name="connsiteY18" fmla="*/ 357914 h 997047"/>
              <a:gd name="connsiteX19" fmla="*/ 894786 w 894785"/>
              <a:gd name="connsiteY19" fmla="*/ 89479 h 997047"/>
              <a:gd name="connsiteX20" fmla="*/ 728611 w 894785"/>
              <a:gd name="connsiteY20" fmla="*/ 89479 h 997047"/>
              <a:gd name="connsiteX21" fmla="*/ 728611 w 894785"/>
              <a:gd name="connsiteY21" fmla="*/ 0 h 997047"/>
              <a:gd name="connsiteX22" fmla="*/ 447393 w 894785"/>
              <a:gd name="connsiteY22" fmla="*/ 0 h 997047"/>
              <a:gd name="connsiteX23" fmla="*/ 166175 w 894785"/>
              <a:gd name="connsiteY23" fmla="*/ 0 h 997047"/>
              <a:gd name="connsiteX24" fmla="*/ 166175 w 894785"/>
              <a:gd name="connsiteY24" fmla="*/ 89479 h 997047"/>
              <a:gd name="connsiteX25" fmla="*/ 0 w 894785"/>
              <a:gd name="connsiteY25" fmla="*/ 89479 h 997047"/>
              <a:gd name="connsiteX26" fmla="*/ 0 w 894785"/>
              <a:gd name="connsiteY26" fmla="*/ 356636 h 997047"/>
              <a:gd name="connsiteX27" fmla="*/ 72861 w 894785"/>
              <a:gd name="connsiteY27" fmla="*/ 535593 h 997047"/>
              <a:gd name="connsiteX28" fmla="*/ 378367 w 894785"/>
              <a:gd name="connsiteY28" fmla="*/ 650637 h 997047"/>
              <a:gd name="connsiteX29" fmla="*/ 396262 w 894785"/>
              <a:gd name="connsiteY29" fmla="*/ 714551 h 997047"/>
              <a:gd name="connsiteX30" fmla="*/ 396262 w 894785"/>
              <a:gd name="connsiteY30" fmla="*/ 880725 h 997047"/>
              <a:gd name="connsiteX31" fmla="*/ 332349 w 894785"/>
              <a:gd name="connsiteY31" fmla="*/ 880725 h 997047"/>
              <a:gd name="connsiteX32" fmla="*/ 281218 w 894785"/>
              <a:gd name="connsiteY32" fmla="*/ 931856 h 997047"/>
              <a:gd name="connsiteX33" fmla="*/ 217305 w 894785"/>
              <a:gd name="connsiteY33" fmla="*/ 931856 h 997047"/>
              <a:gd name="connsiteX34" fmla="*/ 166175 w 894785"/>
              <a:gd name="connsiteY34" fmla="*/ 982986 h 997047"/>
              <a:gd name="connsiteX35" fmla="*/ 166175 w 894785"/>
              <a:gd name="connsiteY35" fmla="*/ 1008552 h 997047"/>
              <a:gd name="connsiteX36" fmla="*/ 728611 w 894785"/>
              <a:gd name="connsiteY36" fmla="*/ 1008552 h 997047"/>
              <a:gd name="connsiteX37" fmla="*/ 728611 w 894785"/>
              <a:gd name="connsiteY37" fmla="*/ 982986 h 997047"/>
              <a:gd name="connsiteX38" fmla="*/ 677481 w 894785"/>
              <a:gd name="connsiteY38" fmla="*/ 931856 h 997047"/>
              <a:gd name="connsiteX39" fmla="*/ 613568 w 894785"/>
              <a:gd name="connsiteY39" fmla="*/ 931856 h 997047"/>
              <a:gd name="connsiteX40" fmla="*/ 562437 w 894785"/>
              <a:gd name="connsiteY40" fmla="*/ 880725 h 997047"/>
              <a:gd name="connsiteX41" fmla="*/ 498524 w 894785"/>
              <a:gd name="connsiteY41" fmla="*/ 880725 h 997047"/>
              <a:gd name="connsiteX42" fmla="*/ 498524 w 894785"/>
              <a:gd name="connsiteY42" fmla="*/ 715829 h 997047"/>
              <a:gd name="connsiteX43" fmla="*/ 516419 w 894785"/>
              <a:gd name="connsiteY43" fmla="*/ 651916 h 997047"/>
              <a:gd name="connsiteX44" fmla="*/ 821925 w 894785"/>
              <a:gd name="connsiteY44" fmla="*/ 536872 h 997047"/>
              <a:gd name="connsiteX45" fmla="*/ 894786 w 894785"/>
              <a:gd name="connsiteY45" fmla="*/ 357914 h 99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94785" h="997047">
                <a:moveTo>
                  <a:pt x="765681" y="485741"/>
                </a:moveTo>
                <a:cubicBezTo>
                  <a:pt x="720942" y="531759"/>
                  <a:pt x="678759" y="561159"/>
                  <a:pt x="586724" y="571385"/>
                </a:cubicBezTo>
                <a:cubicBezTo>
                  <a:pt x="611011" y="547098"/>
                  <a:pt x="639133" y="522811"/>
                  <a:pt x="663420" y="493411"/>
                </a:cubicBezTo>
                <a:cubicBezTo>
                  <a:pt x="673646" y="481906"/>
                  <a:pt x="692820" y="456341"/>
                  <a:pt x="692820" y="455063"/>
                </a:cubicBezTo>
                <a:cubicBezTo>
                  <a:pt x="714551" y="419271"/>
                  <a:pt x="727333" y="378367"/>
                  <a:pt x="727333" y="333627"/>
                </a:cubicBezTo>
                <a:lnTo>
                  <a:pt x="727333" y="167453"/>
                </a:lnTo>
                <a:lnTo>
                  <a:pt x="816812" y="167453"/>
                </a:lnTo>
                <a:lnTo>
                  <a:pt x="816812" y="361749"/>
                </a:lnTo>
                <a:cubicBezTo>
                  <a:pt x="818090" y="364306"/>
                  <a:pt x="820647" y="428219"/>
                  <a:pt x="765681" y="485741"/>
                </a:cubicBezTo>
                <a:close/>
                <a:moveTo>
                  <a:pt x="130383" y="485741"/>
                </a:moveTo>
                <a:cubicBezTo>
                  <a:pt x="74139" y="428219"/>
                  <a:pt x="76696" y="364306"/>
                  <a:pt x="76696" y="361749"/>
                </a:cubicBezTo>
                <a:lnTo>
                  <a:pt x="76696" y="166175"/>
                </a:lnTo>
                <a:lnTo>
                  <a:pt x="166175" y="166175"/>
                </a:lnTo>
                <a:lnTo>
                  <a:pt x="166175" y="332349"/>
                </a:lnTo>
                <a:cubicBezTo>
                  <a:pt x="166175" y="377088"/>
                  <a:pt x="178957" y="417993"/>
                  <a:pt x="200688" y="453784"/>
                </a:cubicBezTo>
                <a:cubicBezTo>
                  <a:pt x="200688" y="455063"/>
                  <a:pt x="219862" y="481906"/>
                  <a:pt x="230088" y="492132"/>
                </a:cubicBezTo>
                <a:cubicBezTo>
                  <a:pt x="255653" y="521532"/>
                  <a:pt x="282497" y="545819"/>
                  <a:pt x="306784" y="570106"/>
                </a:cubicBezTo>
                <a:cubicBezTo>
                  <a:pt x="217305" y="559880"/>
                  <a:pt x="173844" y="530480"/>
                  <a:pt x="130383" y="485741"/>
                </a:cubicBezTo>
                <a:close/>
                <a:moveTo>
                  <a:pt x="894786" y="357914"/>
                </a:moveTo>
                <a:lnTo>
                  <a:pt x="894786" y="89479"/>
                </a:lnTo>
                <a:lnTo>
                  <a:pt x="728611" y="89479"/>
                </a:lnTo>
                <a:lnTo>
                  <a:pt x="728611" y="0"/>
                </a:lnTo>
                <a:lnTo>
                  <a:pt x="447393" y="0"/>
                </a:lnTo>
                <a:lnTo>
                  <a:pt x="166175" y="0"/>
                </a:lnTo>
                <a:lnTo>
                  <a:pt x="166175" y="89479"/>
                </a:lnTo>
                <a:lnTo>
                  <a:pt x="0" y="89479"/>
                </a:lnTo>
                <a:lnTo>
                  <a:pt x="0" y="356636"/>
                </a:lnTo>
                <a:cubicBezTo>
                  <a:pt x="0" y="369419"/>
                  <a:pt x="0" y="457619"/>
                  <a:pt x="72861" y="535593"/>
                </a:cubicBezTo>
                <a:cubicBezTo>
                  <a:pt x="143166" y="609733"/>
                  <a:pt x="228810" y="648081"/>
                  <a:pt x="378367" y="650637"/>
                </a:cubicBezTo>
                <a:cubicBezTo>
                  <a:pt x="389871" y="669811"/>
                  <a:pt x="396262" y="691542"/>
                  <a:pt x="396262" y="714551"/>
                </a:cubicBezTo>
                <a:lnTo>
                  <a:pt x="396262" y="880725"/>
                </a:lnTo>
                <a:lnTo>
                  <a:pt x="332349" y="880725"/>
                </a:lnTo>
                <a:cubicBezTo>
                  <a:pt x="304227" y="880725"/>
                  <a:pt x="281218" y="903734"/>
                  <a:pt x="281218" y="931856"/>
                </a:cubicBezTo>
                <a:lnTo>
                  <a:pt x="217305" y="931856"/>
                </a:lnTo>
                <a:cubicBezTo>
                  <a:pt x="189183" y="931856"/>
                  <a:pt x="166175" y="954864"/>
                  <a:pt x="166175" y="982986"/>
                </a:cubicBezTo>
                <a:lnTo>
                  <a:pt x="166175" y="1008552"/>
                </a:lnTo>
                <a:lnTo>
                  <a:pt x="728611" y="1008552"/>
                </a:lnTo>
                <a:lnTo>
                  <a:pt x="728611" y="982986"/>
                </a:lnTo>
                <a:cubicBezTo>
                  <a:pt x="728611" y="954864"/>
                  <a:pt x="705603" y="931856"/>
                  <a:pt x="677481" y="931856"/>
                </a:cubicBezTo>
                <a:lnTo>
                  <a:pt x="613568" y="931856"/>
                </a:lnTo>
                <a:cubicBezTo>
                  <a:pt x="613568" y="903734"/>
                  <a:pt x="590559" y="880725"/>
                  <a:pt x="562437" y="880725"/>
                </a:cubicBezTo>
                <a:lnTo>
                  <a:pt x="498524" y="880725"/>
                </a:lnTo>
                <a:lnTo>
                  <a:pt x="498524" y="715829"/>
                </a:lnTo>
                <a:cubicBezTo>
                  <a:pt x="498524" y="692820"/>
                  <a:pt x="504915" y="671089"/>
                  <a:pt x="516419" y="651916"/>
                </a:cubicBezTo>
                <a:cubicBezTo>
                  <a:pt x="665976" y="649359"/>
                  <a:pt x="751620" y="609733"/>
                  <a:pt x="821925" y="536872"/>
                </a:cubicBezTo>
                <a:cubicBezTo>
                  <a:pt x="894786" y="460176"/>
                  <a:pt x="894786" y="370697"/>
                  <a:pt x="894786" y="357914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5F403E9-9FC3-48DA-BBCB-AD2379534C0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97298" y="2733410"/>
            <a:ext cx="1901850" cy="1008014"/>
          </a:xfrm>
          <a:prstGeom prst="bent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44C2FC6-6622-420D-A5ED-E6D2E09B0AC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060608" y="3311272"/>
            <a:ext cx="999312" cy="462290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3D0935F-0D20-4B79-8CD2-A22C1968C6D6}"/>
              </a:ext>
            </a:extLst>
          </p:cNvPr>
          <p:cNvCxnSpPr>
            <a:cxnSpLocks/>
          </p:cNvCxnSpPr>
          <p:nvPr/>
        </p:nvCxnSpPr>
        <p:spPr>
          <a:xfrm>
            <a:off x="5150958" y="4723747"/>
            <a:ext cx="1170769" cy="879023"/>
          </a:xfrm>
          <a:prstGeom prst="bent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CE19F5C-1592-4596-BDC9-CC7B004CBC3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45902" y="4096055"/>
            <a:ext cx="362323" cy="1291123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itle 41">
            <a:extLst>
              <a:ext uri="{FF2B5EF4-FFF2-40B4-BE49-F238E27FC236}">
                <a16:creationId xmlns:a16="http://schemas.microsoft.com/office/drawing/2014/main" id="{5AC995FB-7689-4B82-8E23-52234D86D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331" y="156662"/>
            <a:ext cx="11079064" cy="101157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</a:rPr>
              <a:t>A systematic data driven approach was followed to forecast sales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1596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56FEDD2-9617-4D5B-8F47-DBE9CA67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108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| 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33CD7-2900-4895-A3B5-3563ED385A8E}"/>
              </a:ext>
            </a:extLst>
          </p:cNvPr>
          <p:cNvSpPr/>
          <p:nvPr/>
        </p:nvSpPr>
        <p:spPr>
          <a:xfrm>
            <a:off x="1136427" y="1953127"/>
            <a:ext cx="5734889" cy="348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 to the Problem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SGQ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Findings and Recommendations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Sales forecast for year 2018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Appendix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A966A-BF63-4B17-A0AE-8AD86F78D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718C80-501B-40BA-AC4C-4B24017B1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List">
            <a:extLst>
              <a:ext uri="{FF2B5EF4-FFF2-40B4-BE49-F238E27FC236}">
                <a16:creationId xmlns:a16="http://schemas.microsoft.com/office/drawing/2014/main" id="{A6415DED-3512-4060-A66D-C0E6A41A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6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AEF6329-2C65-4F13-9208-9A61A71A9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98" y="80377"/>
            <a:ext cx="4326194" cy="6490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Executive Summary</a:t>
            </a:r>
            <a:endParaRPr lang="en-US" sz="3200" b="1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2FC301F-FF51-4004-A7D8-93E5D610C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302723"/>
              </p:ext>
            </p:extLst>
          </p:nvPr>
        </p:nvGraphicFramePr>
        <p:xfrm>
          <a:off x="600073" y="0"/>
          <a:ext cx="11287127" cy="652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05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A407820-53DC-4BB0-A06C-824C988F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108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| 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51469-7004-4788-AABC-54E1B0838747}"/>
              </a:ext>
            </a:extLst>
          </p:cNvPr>
          <p:cNvSpPr/>
          <p:nvPr/>
        </p:nvSpPr>
        <p:spPr>
          <a:xfrm>
            <a:off x="1136427" y="1953127"/>
            <a:ext cx="5734889" cy="348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 to the Problem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SGQ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Findings and Recommendations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Sales forecast for year 2018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Appendix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A8E235-3951-4F94-B4B3-0CFF1F27A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8B53FA-AFA5-45DA-B8E3-1802AAFF9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List">
            <a:extLst>
              <a:ext uri="{FF2B5EF4-FFF2-40B4-BE49-F238E27FC236}">
                <a16:creationId xmlns:a16="http://schemas.microsoft.com/office/drawing/2014/main" id="{5A692460-51BA-4F48-B5A0-AC90BADA2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7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0" dirty="0"/>
              <a:t>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StarTech is a grocery and general merchandise retailer and its Marketing &amp; Campaigning team is responsible for creating, running and maintaining advertisements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was observed that the company's marketing campaigns were ineffective, which resulted in a dip in sales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different factors of the marketing campaign that caused the dip in sales and the sales forecast for the revised marketing campaign need to be determined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Outcome: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Increase in visibility based on the revised marketing campaign leading to a larger customer base and an increase in sales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Behavior: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The marketing campaigns are revised and maintained based on the factors provided by the team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Insights: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The team identifies the factors that lead to an ineffective marketing campaign and estimates how it will affect future sales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team needs to identify the factors that influence the marketing campaign and determine its impact on sales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are the factors that influence the marketing campaign?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the impact of these factors on sales?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96852-4BD0-4A78-8FC7-76A4928F730C}"/>
              </a:ext>
            </a:extLst>
          </p:cNvPr>
          <p:cNvSpPr txBox="1"/>
          <p:nvPr/>
        </p:nvSpPr>
        <p:spPr>
          <a:xfrm>
            <a:off x="685799" y="174526"/>
            <a:ext cx="11506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>
                <a:solidFill>
                  <a:srgbClr val="800000"/>
                </a:solidFill>
                <a:latin typeface="Segoe UI"/>
              </a:rPr>
              <a:t>The team needs to identify the factors that lead to ineffective marketing campaign, to increase the sales</a:t>
            </a:r>
          </a:p>
        </p:txBody>
      </p:sp>
    </p:spTree>
    <p:extLst>
      <p:ext uri="{BB962C8B-B14F-4D97-AF65-F5344CB8AC3E}">
        <p14:creationId xmlns:p14="http://schemas.microsoft.com/office/powerpoint/2010/main" val="393071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A2BB48-5932-4992-8F20-33A083F7B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098139"/>
              </p:ext>
            </p:extLst>
          </p:nvPr>
        </p:nvGraphicFramePr>
        <p:xfrm>
          <a:off x="-1435100" y="1246664"/>
          <a:ext cx="13850620" cy="541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E021C42-2F09-4C47-92D9-2D71E52A7510}"/>
              </a:ext>
            </a:extLst>
          </p:cNvPr>
          <p:cNvSpPr txBox="1"/>
          <p:nvPr/>
        </p:nvSpPr>
        <p:spPr>
          <a:xfrm>
            <a:off x="685800" y="174526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The four key attributes which affect the sales during marketing campaign were identified </a:t>
            </a:r>
          </a:p>
        </p:txBody>
      </p:sp>
    </p:spTree>
    <p:extLst>
      <p:ext uri="{BB962C8B-B14F-4D97-AF65-F5344CB8AC3E}">
        <p14:creationId xmlns:p14="http://schemas.microsoft.com/office/powerpoint/2010/main" val="284193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75AA59-65BF-436E-AC2B-AB1DF31E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108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| 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CCDF2-58D0-4BD2-AF81-9965A239716B}"/>
              </a:ext>
            </a:extLst>
          </p:cNvPr>
          <p:cNvSpPr/>
          <p:nvPr/>
        </p:nvSpPr>
        <p:spPr>
          <a:xfrm>
            <a:off x="1136427" y="1953127"/>
            <a:ext cx="5734889" cy="348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 to the Problem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SGQ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Findings and Recommendations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Sales forecast for year 2018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Appendix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785538-8363-4109-9325-13CD28FD1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BB0441-BB0F-49E1-A8B2-BE2736518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18AF9064-5035-4795-8859-E885E16B6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u Sigma Template">
      <a:dk1>
        <a:srgbClr val="800000"/>
      </a:dk1>
      <a:lt1>
        <a:srgbClr val="FFFFFF"/>
      </a:lt1>
      <a:dk2>
        <a:srgbClr val="006666"/>
      </a:dk2>
      <a:lt2>
        <a:srgbClr val="E2E2C0"/>
      </a:lt2>
      <a:accent1>
        <a:srgbClr val="800000"/>
      </a:accent1>
      <a:accent2>
        <a:srgbClr val="006666"/>
      </a:accent2>
      <a:accent3>
        <a:srgbClr val="E2E2C0"/>
      </a:accent3>
      <a:accent4>
        <a:srgbClr val="A5A5A5"/>
      </a:accent4>
      <a:accent5>
        <a:srgbClr val="0070C0"/>
      </a:accent5>
      <a:accent6>
        <a:srgbClr val="4B4027"/>
      </a:accent6>
      <a:hlink>
        <a:srgbClr val="DED4BF"/>
      </a:hlink>
      <a:folHlink>
        <a:srgbClr val="F3A977"/>
      </a:folHlink>
    </a:clrScheme>
    <a:fontScheme name="Mu Sigma">
      <a:majorFont>
        <a:latin typeface="Segoe UI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gma_Template_PPT" id="{FD3122FC-F259-4D71-8BC3-F971CD8B6B78}" vid="{18ACC967-A273-477E-B36D-4A8FF07664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597448F63884FBE9E50CF303FD1BE" ma:contentTypeVersion="6" ma:contentTypeDescription="Create a new document." ma:contentTypeScope="" ma:versionID="7180d860375f210612a03f574716c08d">
  <xsd:schema xmlns:xsd="http://www.w3.org/2001/XMLSchema" xmlns:xs="http://www.w3.org/2001/XMLSchema" xmlns:p="http://schemas.microsoft.com/office/2006/metadata/properties" xmlns:ns2="e2430df3-0cd0-4659-8324-58e18b9b8a2c" targetNamespace="http://schemas.microsoft.com/office/2006/metadata/properties" ma:root="true" ma:fieldsID="a964dcd4bb1b159187f522ac4b0ac8ee" ns2:_="">
    <xsd:import namespace="e2430df3-0cd0-4659-8324-58e18b9b8a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30df3-0cd0-4659-8324-58e18b9b8a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C2C6F-B45F-483B-8B5A-E6EEA28C40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90FD01-42B7-41D6-8AD6-48245B2C3F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91440-12B2-490C-8D8E-DA3BF4D249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30df3-0cd0-4659-8324-58e18b9b8a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1394</Words>
  <Application>Microsoft Office PowerPoint</Application>
  <PresentationFormat>Widescreen</PresentationFormat>
  <Paragraphs>245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Segoe UI</vt:lpstr>
      <vt:lpstr>Segoe UI Light</vt:lpstr>
      <vt:lpstr>Segoe UI Semilight</vt:lpstr>
      <vt:lpstr>Times New Roman</vt:lpstr>
      <vt:lpstr>Webdings</vt:lpstr>
      <vt:lpstr>Wingdings</vt:lpstr>
      <vt:lpstr>Office Theme</vt:lpstr>
      <vt:lpstr>Sales Forecast for StarTech</vt:lpstr>
      <vt:lpstr>| Agenda</vt:lpstr>
      <vt:lpstr>A systematic data driven approach was followed to forecast sales</vt:lpstr>
      <vt:lpstr>| Agenda</vt:lpstr>
      <vt:lpstr>Executive Summary</vt:lpstr>
      <vt:lpstr>| Agenda</vt:lpstr>
      <vt:lpstr> </vt:lpstr>
      <vt:lpstr>PowerPoint Presentation</vt:lpstr>
      <vt:lpstr>| Agenda</vt:lpstr>
      <vt:lpstr>Bivariate analysis was performed on the two hypotheses that had appropriate data</vt:lpstr>
      <vt:lpstr>Promotional periods contribute to higher sales and the least increase in sales was observed for Mellow store </vt:lpstr>
      <vt:lpstr>Promotions during festive day generate more sales compared to non festive promotion</vt:lpstr>
      <vt:lpstr>Q4 generates the most sales and Q1 generates the least sales in each store during the promotion period</vt:lpstr>
      <vt:lpstr>PowerPoint Presentation</vt:lpstr>
      <vt:lpstr>Repeat customers contribute equally to sales during promotion and non-promotion period</vt:lpstr>
      <vt:lpstr>| Agenda</vt:lpstr>
      <vt:lpstr>Forecasting sales for fiscal year 2018 by studying the data from 2011 to 2017</vt:lpstr>
      <vt:lpstr>PowerPoint Presentation</vt:lpstr>
      <vt:lpstr>THANK YOU</vt:lpstr>
      <vt:lpstr>| Agenda</vt:lpstr>
      <vt:lpstr>Highest per day sale during sales campaign for product were recorded in 2017 </vt:lpstr>
      <vt:lpstr>2017 witnessed the most sales per day during sales campaign across all the stores </vt:lpstr>
      <vt:lpstr>Repeat customers contribute equally to sales during promotion or non-promotion period</vt:lpstr>
      <vt:lpstr>Classical Decomposition of Time Series was performed to observe the different components of time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StarTech</dc:title>
  <dc:creator>Joseph Varghese Alex</dc:creator>
  <cp:lastModifiedBy>Twinkle Panda</cp:lastModifiedBy>
  <cp:revision>211</cp:revision>
  <dcterms:created xsi:type="dcterms:W3CDTF">2019-09-18T11:16:57Z</dcterms:created>
  <dcterms:modified xsi:type="dcterms:W3CDTF">2022-10-13T17:24:50Z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0x010100BB4597448F63884FBE9E50CF303FD1BE</vt:lpwstr>
  </property>
</Properties>
</file>