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7" r:id="rId2"/>
    <p:sldId id="256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38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9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0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9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6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6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9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4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7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2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1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8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Desktop/Copy%20of%20US%20State%20Wind%20Energy%20Facts%202018.xlsx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file:///C:/Users/User/Desktop/Copy%20of%20US%20State%20Wind%20Energy%20Facts%202018.xls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B1537A92-BF5A-2679-8331-5E25BDC3D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03" r="-2" b="20195"/>
          <a:stretch/>
        </p:blipFill>
        <p:spPr>
          <a:xfrm>
            <a:off x="-3028" y="317622"/>
            <a:ext cx="12191980" cy="6857990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56BD7DD2-1738-4D5D-955B-0F7C68C99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534478" y="3308697"/>
            <a:ext cx="2657521" cy="3554844"/>
          </a:xfrm>
          <a:custGeom>
            <a:avLst/>
            <a:gdLst>
              <a:gd name="connsiteX0" fmla="*/ 1231997 w 3761741"/>
              <a:gd name="connsiteY0" fmla="*/ 3753085 h 5031909"/>
              <a:gd name="connsiteX1" fmla="*/ 1491504 w 3761741"/>
              <a:gd name="connsiteY1" fmla="*/ 3915246 h 5031909"/>
              <a:gd name="connsiteX2" fmla="*/ 1372239 w 3761741"/>
              <a:gd name="connsiteY2" fmla="*/ 4360348 h 5031909"/>
              <a:gd name="connsiteX3" fmla="*/ 927138 w 3761741"/>
              <a:gd name="connsiteY3" fmla="*/ 4241084 h 5031909"/>
              <a:gd name="connsiteX4" fmla="*/ 1046403 w 3761741"/>
              <a:gd name="connsiteY4" fmla="*/ 3795982 h 5031909"/>
              <a:gd name="connsiteX5" fmla="*/ 1231997 w 3761741"/>
              <a:gd name="connsiteY5" fmla="*/ 3753085 h 5031909"/>
              <a:gd name="connsiteX6" fmla="*/ 1759997 w 3761741"/>
              <a:gd name="connsiteY6" fmla="*/ 3489191 h 5031909"/>
              <a:gd name="connsiteX7" fmla="*/ 1919508 w 3761741"/>
              <a:gd name="connsiteY7" fmla="*/ 3568587 h 5031909"/>
              <a:gd name="connsiteX8" fmla="*/ 1860512 w 3761741"/>
              <a:gd name="connsiteY8" fmla="*/ 3788765 h 5031909"/>
              <a:gd name="connsiteX9" fmla="*/ 1640334 w 3761741"/>
              <a:gd name="connsiteY9" fmla="*/ 3729768 h 5031909"/>
              <a:gd name="connsiteX10" fmla="*/ 1699331 w 3761741"/>
              <a:gd name="connsiteY10" fmla="*/ 3509591 h 5031909"/>
              <a:gd name="connsiteX11" fmla="*/ 1759997 w 3761741"/>
              <a:gd name="connsiteY11" fmla="*/ 3489191 h 5031909"/>
              <a:gd name="connsiteX12" fmla="*/ 0 w 3761741"/>
              <a:gd name="connsiteY12" fmla="*/ 0 h 5031909"/>
              <a:gd name="connsiteX13" fmla="*/ 3761741 w 3761741"/>
              <a:gd name="connsiteY13" fmla="*/ 0 h 5031909"/>
              <a:gd name="connsiteX14" fmla="*/ 3681829 w 3761741"/>
              <a:gd name="connsiteY14" fmla="*/ 50256 h 5031909"/>
              <a:gd name="connsiteX15" fmla="*/ 2937684 w 3761741"/>
              <a:gd name="connsiteY15" fmla="*/ 451413 h 5031909"/>
              <a:gd name="connsiteX16" fmla="*/ 2372686 w 3761741"/>
              <a:gd name="connsiteY16" fmla="*/ 1727662 h 5031909"/>
              <a:gd name="connsiteX17" fmla="*/ 2465529 w 3761741"/>
              <a:gd name="connsiteY17" fmla="*/ 2404960 h 5031909"/>
              <a:gd name="connsiteX18" fmla="*/ 1386395 w 3761741"/>
              <a:gd name="connsiteY18" fmla="*/ 3432457 h 5031909"/>
              <a:gd name="connsiteX19" fmla="*/ 717407 w 3761741"/>
              <a:gd name="connsiteY19" fmla="*/ 3749372 h 5031909"/>
              <a:gd name="connsiteX20" fmla="*/ 322998 w 3761741"/>
              <a:gd name="connsiteY20" fmla="*/ 4542230 h 5031909"/>
              <a:gd name="connsiteX21" fmla="*/ 7948 w 3761741"/>
              <a:gd name="connsiteY21" fmla="*/ 5025561 h 5031909"/>
              <a:gd name="connsiteX22" fmla="*/ 0 w 3761741"/>
              <a:gd name="connsiteY22" fmla="*/ 5031909 h 503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761741" h="5031909">
                <a:moveTo>
                  <a:pt x="1231997" y="3753085"/>
                </a:moveTo>
                <a:cubicBezTo>
                  <a:pt x="1336336" y="3760459"/>
                  <a:pt x="1435268" y="3817843"/>
                  <a:pt x="1491504" y="3915246"/>
                </a:cubicBezTo>
                <a:cubicBezTo>
                  <a:pt x="1581482" y="4071092"/>
                  <a:pt x="1528085" y="4270371"/>
                  <a:pt x="1372239" y="4360348"/>
                </a:cubicBezTo>
                <a:cubicBezTo>
                  <a:pt x="1216394" y="4450325"/>
                  <a:pt x="1017115" y="4396929"/>
                  <a:pt x="927138" y="4241084"/>
                </a:cubicBezTo>
                <a:cubicBezTo>
                  <a:pt x="837160" y="4085238"/>
                  <a:pt x="890557" y="3885959"/>
                  <a:pt x="1046403" y="3795982"/>
                </a:cubicBezTo>
                <a:cubicBezTo>
                  <a:pt x="1104845" y="3762240"/>
                  <a:pt x="1169394" y="3748660"/>
                  <a:pt x="1231997" y="3753085"/>
                </a:cubicBezTo>
                <a:close/>
                <a:moveTo>
                  <a:pt x="1759997" y="3489191"/>
                </a:moveTo>
                <a:cubicBezTo>
                  <a:pt x="1822331" y="3481456"/>
                  <a:pt x="1886126" y="3510769"/>
                  <a:pt x="1919508" y="3568587"/>
                </a:cubicBezTo>
                <a:cubicBezTo>
                  <a:pt x="1964017" y="3645679"/>
                  <a:pt x="1937603" y="3744256"/>
                  <a:pt x="1860512" y="3788765"/>
                </a:cubicBezTo>
                <a:cubicBezTo>
                  <a:pt x="1783420" y="3833274"/>
                  <a:pt x="1684844" y="3806860"/>
                  <a:pt x="1640334" y="3729768"/>
                </a:cubicBezTo>
                <a:cubicBezTo>
                  <a:pt x="1595825" y="3652677"/>
                  <a:pt x="1622238" y="3554100"/>
                  <a:pt x="1699331" y="3509591"/>
                </a:cubicBezTo>
                <a:cubicBezTo>
                  <a:pt x="1718604" y="3498464"/>
                  <a:pt x="1739219" y="3491769"/>
                  <a:pt x="1759997" y="3489191"/>
                </a:cubicBezTo>
                <a:close/>
                <a:moveTo>
                  <a:pt x="0" y="0"/>
                </a:moveTo>
                <a:lnTo>
                  <a:pt x="3761741" y="0"/>
                </a:lnTo>
                <a:lnTo>
                  <a:pt x="3681829" y="50256"/>
                </a:lnTo>
                <a:cubicBezTo>
                  <a:pt x="3438848" y="191089"/>
                  <a:pt x="3181881" y="311202"/>
                  <a:pt x="2937684" y="451413"/>
                </a:cubicBezTo>
                <a:cubicBezTo>
                  <a:pt x="2479845" y="715229"/>
                  <a:pt x="2214753" y="1139058"/>
                  <a:pt x="2372686" y="1727662"/>
                </a:cubicBezTo>
                <a:cubicBezTo>
                  <a:pt x="2431549" y="1947175"/>
                  <a:pt x="2491082" y="2185236"/>
                  <a:pt x="2465529" y="2404960"/>
                </a:cubicBezTo>
                <a:cubicBezTo>
                  <a:pt x="2399653" y="2971510"/>
                  <a:pt x="2011160" y="3315831"/>
                  <a:pt x="1386395" y="3432457"/>
                </a:cubicBezTo>
                <a:cubicBezTo>
                  <a:pt x="1135728" y="3479297"/>
                  <a:pt x="864140" y="3520006"/>
                  <a:pt x="717407" y="3749372"/>
                </a:cubicBezTo>
                <a:cubicBezTo>
                  <a:pt x="559240" y="3996927"/>
                  <a:pt x="433133" y="4268292"/>
                  <a:pt x="322998" y="4542230"/>
                </a:cubicBezTo>
                <a:cubicBezTo>
                  <a:pt x="247175" y="4731198"/>
                  <a:pt x="151079" y="4898056"/>
                  <a:pt x="7948" y="5025561"/>
                </a:cubicBezTo>
                <a:lnTo>
                  <a:pt x="0" y="503190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09A13B-4750-4C28-974C-8E9C13C5B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55816" y="-1555812"/>
            <a:ext cx="6858000" cy="9969624"/>
          </a:xfrm>
          <a:prstGeom prst="rect">
            <a:avLst/>
          </a:prstGeom>
          <a:gradFill>
            <a:gsLst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5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D8CDB-BC7D-AB3D-7F16-18694359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" y="634861"/>
            <a:ext cx="5048250" cy="58212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 Solkawind</a:t>
            </a:r>
            <a:br>
              <a:rPr lang="en-US" sz="5400" b="1" u="sng" dirty="0">
                <a:solidFill>
                  <a:srgbClr val="FFFFFF"/>
                </a:solidFill>
              </a:rPr>
            </a:br>
            <a:br>
              <a:rPr lang="en-US" sz="5400" b="1" u="sng" dirty="0">
                <a:solidFill>
                  <a:srgbClr val="FFFFFF"/>
                </a:solidFill>
              </a:rPr>
            </a:br>
            <a:br>
              <a:rPr lang="en-US" sz="5400" b="1" u="sng" dirty="0">
                <a:solidFill>
                  <a:srgbClr val="FFFFFF"/>
                </a:solidFill>
              </a:rPr>
            </a:br>
            <a:br>
              <a:rPr lang="en-US" sz="5400" b="1" u="sng" dirty="0">
                <a:solidFill>
                  <a:srgbClr val="FFFFFF"/>
                </a:solidFill>
              </a:rPr>
            </a:br>
            <a:br>
              <a:rPr lang="en-US" sz="5400" b="1" u="sng" dirty="0">
                <a:solidFill>
                  <a:srgbClr val="FFFFFF"/>
                </a:solidFill>
              </a:rPr>
            </a:br>
            <a:br>
              <a:rPr lang="en-US" sz="1200" b="1" u="sng" dirty="0">
                <a:solidFill>
                  <a:srgbClr val="FFFFFF"/>
                </a:solidFill>
              </a:rPr>
            </a:br>
            <a:br>
              <a:rPr lang="en-US" sz="1200" b="1" u="sng" dirty="0">
                <a:solidFill>
                  <a:srgbClr val="FFFFFF"/>
                </a:solidFill>
              </a:rPr>
            </a:br>
            <a:br>
              <a:rPr lang="en-US" sz="1200" b="1" u="sng" dirty="0">
                <a:solidFill>
                  <a:srgbClr val="FFFFFF"/>
                </a:solidFill>
              </a:rPr>
            </a:br>
            <a:br>
              <a:rPr lang="en-US" sz="1200" b="1" u="sng" dirty="0">
                <a:solidFill>
                  <a:srgbClr val="FFFFFF"/>
                </a:solidFill>
              </a:rPr>
            </a:br>
            <a:endParaRPr lang="en-US" sz="2800" u="sng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68223-2858-E053-F79F-15784390A0F6}"/>
              </a:ext>
            </a:extLst>
          </p:cNvPr>
          <p:cNvSpPr txBox="1"/>
          <p:nvPr/>
        </p:nvSpPr>
        <p:spPr>
          <a:xfrm>
            <a:off x="348643" y="5888504"/>
            <a:ext cx="220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dirty="0">
                <a:solidFill>
                  <a:schemeClr val="bg1"/>
                </a:solidFill>
              </a:rPr>
              <a:t>Group-5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2596E-AF73-E0E5-E89B-45A120CA5DB3}"/>
              </a:ext>
            </a:extLst>
          </p:cNvPr>
          <p:cNvSpPr txBox="1"/>
          <p:nvPr/>
        </p:nvSpPr>
        <p:spPr>
          <a:xfrm>
            <a:off x="3139279" y="3100286"/>
            <a:ext cx="6999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“US State Wind Energy Facts 2018”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7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86BDB-971A-95A2-EB60-FF07324FC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933" y="715265"/>
            <a:ext cx="3901736" cy="180351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5B0B7-24EE-E5C3-F825-61FC7AD95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933" y="3058145"/>
            <a:ext cx="3901736" cy="224052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significant investment in wind turbine infrastructure,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Solkawind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experiencing a decline in revenue by a significant percentage in the coming year.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CE0C11-6E56-8C7F-834B-7E2BA2CFD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9" r="6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745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D938D-4DEA-46C4-A62E-9ABD23F8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02998-5894-57A3-D99C-65DE6E606A44}"/>
              </a:ext>
            </a:extLst>
          </p:cNvPr>
          <p:cNvSpPr txBox="1"/>
          <p:nvPr/>
        </p:nvSpPr>
        <p:spPr>
          <a:xfrm>
            <a:off x="477452" y="433982"/>
            <a:ext cx="4948844" cy="10424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Solutions</a:t>
            </a:r>
          </a:p>
        </p:txBody>
      </p:sp>
      <p:pic>
        <p:nvPicPr>
          <p:cNvPr id="5" name="Picture 4" descr="Water vapour in air could power devices">
            <a:extLst>
              <a:ext uri="{FF2B5EF4-FFF2-40B4-BE49-F238E27FC236}">
                <a16:creationId xmlns:a16="http://schemas.microsoft.com/office/drawing/2014/main" id="{2667E7EA-FE29-5411-B94B-E8E5491C7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3" r="22093" b="1"/>
          <a:stretch/>
        </p:blipFill>
        <p:spPr>
          <a:xfrm>
            <a:off x="5124084" y="1"/>
            <a:ext cx="7067916" cy="5679191"/>
          </a:xfrm>
          <a:custGeom>
            <a:avLst/>
            <a:gdLst/>
            <a:ahLst/>
            <a:cxnLst/>
            <a:rect l="l" t="t" r="r" b="b"/>
            <a:pathLst>
              <a:path w="7067916" h="5679191">
                <a:moveTo>
                  <a:pt x="5937534" y="5135947"/>
                </a:moveTo>
                <a:cubicBezTo>
                  <a:pt x="5955933" y="5133031"/>
                  <a:pt x="5974326" y="5133563"/>
                  <a:pt x="5991684" y="5137321"/>
                </a:cubicBezTo>
                <a:cubicBezTo>
                  <a:pt x="6026400" y="5144836"/>
                  <a:pt x="6056978" y="5165255"/>
                  <a:pt x="6075187" y="5196795"/>
                </a:cubicBezTo>
                <a:cubicBezTo>
                  <a:pt x="6111607" y="5259875"/>
                  <a:pt x="6084765" y="5343555"/>
                  <a:pt x="6015234" y="5383699"/>
                </a:cubicBezTo>
                <a:cubicBezTo>
                  <a:pt x="5945703" y="5423842"/>
                  <a:pt x="5859813" y="5405248"/>
                  <a:pt x="5823394" y="5342168"/>
                </a:cubicBezTo>
                <a:cubicBezTo>
                  <a:pt x="5786974" y="5279088"/>
                  <a:pt x="5813816" y="5195408"/>
                  <a:pt x="5883347" y="5155264"/>
                </a:cubicBezTo>
                <a:cubicBezTo>
                  <a:pt x="5900730" y="5145228"/>
                  <a:pt x="5919135" y="5138864"/>
                  <a:pt x="5937534" y="5135947"/>
                </a:cubicBezTo>
                <a:close/>
                <a:moveTo>
                  <a:pt x="6569625" y="4727663"/>
                </a:moveTo>
                <a:cubicBezTo>
                  <a:pt x="6650640" y="4737356"/>
                  <a:pt x="6723696" y="4780631"/>
                  <a:pt x="6765110" y="4852362"/>
                </a:cubicBezTo>
                <a:cubicBezTo>
                  <a:pt x="6838735" y="4979883"/>
                  <a:pt x="6784472" y="5149048"/>
                  <a:pt x="6643912" y="5230200"/>
                </a:cubicBezTo>
                <a:cubicBezTo>
                  <a:pt x="6503351" y="5311353"/>
                  <a:pt x="6329720" y="5273763"/>
                  <a:pt x="6256095" y="5146242"/>
                </a:cubicBezTo>
                <a:cubicBezTo>
                  <a:pt x="6182471" y="5018721"/>
                  <a:pt x="6236733" y="4849557"/>
                  <a:pt x="6377294" y="4768404"/>
                </a:cubicBezTo>
                <a:cubicBezTo>
                  <a:pt x="6412434" y="4748116"/>
                  <a:pt x="6449641" y="4735249"/>
                  <a:pt x="6486836" y="4729354"/>
                </a:cubicBezTo>
                <a:cubicBezTo>
                  <a:pt x="6514732" y="4724932"/>
                  <a:pt x="6542621" y="4724432"/>
                  <a:pt x="6569625" y="4727663"/>
                </a:cubicBezTo>
                <a:close/>
                <a:moveTo>
                  <a:pt x="4883726" y="0"/>
                </a:moveTo>
                <a:lnTo>
                  <a:pt x="6067704" y="0"/>
                </a:lnTo>
                <a:lnTo>
                  <a:pt x="7067916" y="0"/>
                </a:lnTo>
                <a:lnTo>
                  <a:pt x="7067916" y="4561693"/>
                </a:lnTo>
                <a:lnTo>
                  <a:pt x="7034742" y="4557937"/>
                </a:lnTo>
                <a:cubicBezTo>
                  <a:pt x="6853258" y="4540713"/>
                  <a:pt x="6670056" y="4534243"/>
                  <a:pt x="6488514" y="4547719"/>
                </a:cubicBezTo>
                <a:cubicBezTo>
                  <a:pt x="6264162" y="4564516"/>
                  <a:pt x="6118747" y="4760666"/>
                  <a:pt x="5978019" y="4937720"/>
                </a:cubicBezTo>
                <a:cubicBezTo>
                  <a:pt x="5627350" y="5379064"/>
                  <a:pt x="5218215" y="5536615"/>
                  <a:pt x="4791586" y="5344798"/>
                </a:cubicBezTo>
                <a:cubicBezTo>
                  <a:pt x="4626126" y="5270408"/>
                  <a:pt x="4484365" y="5121197"/>
                  <a:pt x="4355354" y="4980490"/>
                </a:cubicBezTo>
                <a:cubicBezTo>
                  <a:pt x="4009469" y="4603119"/>
                  <a:pt x="3597504" y="4629399"/>
                  <a:pt x="3215143" y="4876126"/>
                </a:cubicBezTo>
                <a:cubicBezTo>
                  <a:pt x="2943692" y="5051874"/>
                  <a:pt x="2687599" y="5260847"/>
                  <a:pt x="2406113" y="5411544"/>
                </a:cubicBezTo>
                <a:cubicBezTo>
                  <a:pt x="1707773" y="5787063"/>
                  <a:pt x="1022273" y="5789747"/>
                  <a:pt x="421590" y="5276775"/>
                </a:cubicBezTo>
                <a:cubicBezTo>
                  <a:pt x="-56880" y="4867782"/>
                  <a:pt x="-271463" y="3840132"/>
                  <a:pt x="566218" y="3250270"/>
                </a:cubicBezTo>
                <a:cubicBezTo>
                  <a:pt x="760203" y="3113637"/>
                  <a:pt x="943222" y="2957027"/>
                  <a:pt x="1126371" y="2802345"/>
                </a:cubicBezTo>
                <a:cubicBezTo>
                  <a:pt x="1299556" y="2655997"/>
                  <a:pt x="1358675" y="2449385"/>
                  <a:pt x="1302357" y="2225687"/>
                </a:cubicBezTo>
                <a:cubicBezTo>
                  <a:pt x="1240067" y="1979799"/>
                  <a:pt x="1155407" y="1739276"/>
                  <a:pt x="1117638" y="1488008"/>
                </a:cubicBezTo>
                <a:cubicBezTo>
                  <a:pt x="1050261" y="1039959"/>
                  <a:pt x="1226674" y="663622"/>
                  <a:pt x="1730966" y="502696"/>
                </a:cubicBezTo>
                <a:cubicBezTo>
                  <a:pt x="2144524" y="370704"/>
                  <a:pt x="2521883" y="462351"/>
                  <a:pt x="2901105" y="610346"/>
                </a:cubicBezTo>
                <a:cubicBezTo>
                  <a:pt x="3229040" y="738211"/>
                  <a:pt x="3585064" y="864609"/>
                  <a:pt x="3927078" y="715576"/>
                </a:cubicBezTo>
                <a:cubicBezTo>
                  <a:pt x="4203888" y="594747"/>
                  <a:pt x="4439765" y="348646"/>
                  <a:pt x="4692158" y="155484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C75A54-0783-50A2-2B30-5C14C6A64E2D}"/>
              </a:ext>
            </a:extLst>
          </p:cNvPr>
          <p:cNvSpPr txBox="1"/>
          <p:nvPr/>
        </p:nvSpPr>
        <p:spPr>
          <a:xfrm>
            <a:off x="477452" y="4148459"/>
            <a:ext cx="4636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Resource Reallocation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Installed Capacity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Innovation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diversification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E1BD4-3D3D-F45D-161A-236559466308}"/>
              </a:ext>
            </a:extLst>
          </p:cNvPr>
          <p:cNvSpPr txBox="1"/>
          <p:nvPr/>
        </p:nvSpPr>
        <p:spPr>
          <a:xfrm>
            <a:off x="477454" y="1581900"/>
            <a:ext cx="4646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Solkawind revenue decreased by  a certain percentage due to discrepancies in wind turbine deployment across states. Some states have more turbines but low Equivalent Homes Powered metrics, indicating inefficient resource allocation and investment.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PURPOSED SOLUTIONS: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27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3CB1A-A593-69AE-A151-717325DD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258"/>
            <a:ext cx="5602778" cy="1451509"/>
          </a:xfrm>
        </p:spPr>
        <p:txBody>
          <a:bodyPr>
            <a:normAutofit/>
          </a:bodyPr>
          <a:lstStyle/>
          <a:p>
            <a:r>
              <a:rPr lang="en-IN" sz="5400" b="1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FCD2-C930-70BB-0A5E-C9F464332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91994"/>
            <a:ext cx="5852100" cy="3361691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Underperforming Projects</a:t>
            </a:r>
            <a:r>
              <a:rPr lang="en-I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Allocation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Maximize Revenue Generation</a:t>
            </a:r>
            <a:endParaRPr lang="en-I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Regional Strategies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A1EFD-45EE-F4FA-E267-898C95183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9" r="29760"/>
          <a:stretch/>
        </p:blipFill>
        <p:spPr>
          <a:xfrm>
            <a:off x="646534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727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739E-0901-B318-CAD3-4401CF36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1"/>
            <a:ext cx="5369169" cy="1866861"/>
          </a:xfrm>
        </p:spPr>
        <p:txBody>
          <a:bodyPr>
            <a:noAutofit/>
          </a:bodyPr>
          <a:lstStyle/>
          <a:p>
            <a:r>
              <a:rPr lang="en-IN" sz="5000" b="1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US" sz="5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1B3A-BCDF-0C5C-2B57-FD38C2B5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93" y="2697466"/>
            <a:ext cx="5355276" cy="3174788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Energy Production per Turbine</a:t>
            </a:r>
            <a:endParaRPr lang="en-IN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Capacity Utilization Rate</a:t>
            </a:r>
            <a:endParaRPr lang="en-IN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Revenue per Megawatt-hour (MWh) </a:t>
            </a:r>
            <a:r>
              <a:rPr lang="en-IN" i="0" u="none" strike="noStrike" dirty="0">
                <a:effectLst/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by </a:t>
            </a: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State</a:t>
            </a:r>
            <a:endParaRPr lang="en-IN" i="0" u="none" strike="noStrike" dirty="0">
              <a:effectLst/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Transmission and Distribution Losses 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Evaluation of Average Wind Speed by State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 descr="Wind farm silhouette">
            <a:extLst>
              <a:ext uri="{FF2B5EF4-FFF2-40B4-BE49-F238E27FC236}">
                <a16:creationId xmlns:a16="http://schemas.microsoft.com/office/drawing/2014/main" id="{B0AC5F95-D1FC-1C97-CCC8-1471C4C5D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2" r="24760" b="2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  <p:graphicFrame>
        <p:nvGraphicFramePr>
          <p:cNvPr id="4" name="Object 3">
            <a:hlinkClick r:id="rId3" action="ppaction://hlinkfile"/>
            <a:extLst>
              <a:ext uri="{FF2B5EF4-FFF2-40B4-BE49-F238E27FC236}">
                <a16:creationId xmlns:a16="http://schemas.microsoft.com/office/drawing/2014/main" id="{31E5D88D-56C2-2E7D-2E18-284652417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915443"/>
              </p:ext>
            </p:extLst>
          </p:nvPr>
        </p:nvGraphicFramePr>
        <p:xfrm>
          <a:off x="609600" y="5972866"/>
          <a:ext cx="929804" cy="78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570" imgH="771690" progId="Excel.Sheet.12">
                  <p:link updateAutomatic="1"/>
                </p:oleObj>
              </mc:Choice>
              <mc:Fallback>
                <p:oleObj name="Worksheet" showAsIcon="1" r:id="rId4" imgW="914570" imgH="771690" progId="Excel.Sheet.12">
                  <p:link updateAutomatic="1"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93DCD87-1B51-A1D2-6EB8-3360BD92B6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5972866"/>
                        <a:ext cx="929804" cy="78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98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674DE55D-5E7B-49C3-AC0F-EE10C2D05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hank You Slide Images - Free Download on Freepik">
            <a:extLst>
              <a:ext uri="{FF2B5EF4-FFF2-40B4-BE49-F238E27FC236}">
                <a16:creationId xmlns:a16="http://schemas.microsoft.com/office/drawing/2014/main" id="{2B70CDAC-52A0-7804-6EB9-7DFF29DC9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0"/>
          <a:stretch/>
        </p:blipFill>
        <p:spPr>
          <a:xfrm>
            <a:off x="315473" y="-232958"/>
            <a:ext cx="11986020" cy="6857990"/>
          </a:xfrm>
          <a:custGeom>
            <a:avLst/>
            <a:gdLst/>
            <a:ahLst/>
            <a:cxnLst/>
            <a:rect l="l" t="t" r="r" b="b"/>
            <a:pathLst>
              <a:path w="11986020" h="6858000">
                <a:moveTo>
                  <a:pt x="530902" y="3322416"/>
                </a:moveTo>
                <a:cubicBezTo>
                  <a:pt x="557490" y="3324013"/>
                  <a:pt x="584315" y="3328297"/>
                  <a:pt x="611046" y="3335460"/>
                </a:cubicBezTo>
                <a:cubicBezTo>
                  <a:pt x="824897" y="3392761"/>
                  <a:pt x="951804" y="3612571"/>
                  <a:pt x="894503" y="3826422"/>
                </a:cubicBezTo>
                <a:cubicBezTo>
                  <a:pt x="837202" y="4040274"/>
                  <a:pt x="617392" y="4167182"/>
                  <a:pt x="403541" y="4109881"/>
                </a:cubicBezTo>
                <a:cubicBezTo>
                  <a:pt x="189690" y="4052579"/>
                  <a:pt x="62782" y="3832768"/>
                  <a:pt x="120083" y="3618917"/>
                </a:cubicBezTo>
                <a:cubicBezTo>
                  <a:pt x="170221" y="3431798"/>
                  <a:pt x="344782" y="3311244"/>
                  <a:pt x="530902" y="3322416"/>
                </a:cubicBezTo>
                <a:close/>
                <a:moveTo>
                  <a:pt x="1391559" y="1925584"/>
                </a:moveTo>
                <a:cubicBezTo>
                  <a:pt x="1436942" y="1928308"/>
                  <a:pt x="1482727" y="1935621"/>
                  <a:pt x="1528353" y="1947846"/>
                </a:cubicBezTo>
                <a:cubicBezTo>
                  <a:pt x="1893364" y="2045650"/>
                  <a:pt x="2109977" y="2420837"/>
                  <a:pt x="2012173" y="2785847"/>
                </a:cubicBezTo>
                <a:cubicBezTo>
                  <a:pt x="1914369" y="3150857"/>
                  <a:pt x="1539183" y="3367471"/>
                  <a:pt x="1174173" y="3269667"/>
                </a:cubicBezTo>
                <a:cubicBezTo>
                  <a:pt x="809163" y="3171862"/>
                  <a:pt x="592548" y="2796676"/>
                  <a:pt x="690352" y="2431666"/>
                </a:cubicBezTo>
                <a:cubicBezTo>
                  <a:pt x="775931" y="2112283"/>
                  <a:pt x="1073881" y="1906514"/>
                  <a:pt x="1391559" y="1925584"/>
                </a:cubicBezTo>
                <a:close/>
                <a:moveTo>
                  <a:pt x="2206528" y="0"/>
                </a:moveTo>
                <a:lnTo>
                  <a:pt x="11986020" y="0"/>
                </a:lnTo>
                <a:lnTo>
                  <a:pt x="11986020" y="6858000"/>
                </a:lnTo>
                <a:lnTo>
                  <a:pt x="151376" y="6858000"/>
                </a:lnTo>
                <a:lnTo>
                  <a:pt x="86817" y="6665489"/>
                </a:lnTo>
                <a:cubicBezTo>
                  <a:pt x="-144285" y="5835902"/>
                  <a:pt x="53711" y="4858120"/>
                  <a:pt x="1074148" y="4210833"/>
                </a:cubicBezTo>
                <a:cubicBezTo>
                  <a:pt x="1452236" y="3970934"/>
                  <a:pt x="1807671" y="3694142"/>
                  <a:pt x="2163452" y="3420870"/>
                </a:cubicBezTo>
                <a:cubicBezTo>
                  <a:pt x="2499873" y="3162313"/>
                  <a:pt x="2607470" y="2788715"/>
                  <a:pt x="2485522" y="2378659"/>
                </a:cubicBezTo>
                <a:cubicBezTo>
                  <a:pt x="2350715" y="1927911"/>
                  <a:pt x="2171827" y="1485899"/>
                  <a:pt x="2085365" y="1026482"/>
                </a:cubicBezTo>
                <a:cubicBezTo>
                  <a:pt x="2017886" y="668078"/>
                  <a:pt x="2043512" y="336833"/>
                  <a:pt x="2176751" y="54992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75A71C-ABE8-13D5-32D6-28671C397690}"/>
              </a:ext>
            </a:extLst>
          </p:cNvPr>
          <p:cNvSpPr txBox="1"/>
          <p:nvPr/>
        </p:nvSpPr>
        <p:spPr>
          <a:xfrm>
            <a:off x="1240893" y="4272667"/>
            <a:ext cx="37701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MUSKAN BISHT 500124992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PIYUSH  SHAHI 500123343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  KOTHARI 500117908R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SIDDHANT SWARUP 500122305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SIDHARTHA BISWAL 500124991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VAIBHAV  CHAUHAN 500124352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SAURAV KANT 500125635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VRINDA KULSHRESHTHA 500117945</a:t>
            </a:r>
          </a:p>
        </p:txBody>
      </p:sp>
    </p:spTree>
    <p:extLst>
      <p:ext uri="{BB962C8B-B14F-4D97-AF65-F5344CB8AC3E}">
        <p14:creationId xmlns:p14="http://schemas.microsoft.com/office/powerpoint/2010/main" val="322508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C34D69"/>
      </a:accent1>
      <a:accent2>
        <a:srgbClr val="B13B88"/>
      </a:accent2>
      <a:accent3>
        <a:srgbClr val="BB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75AC8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179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Posterama</vt:lpstr>
      <vt:lpstr>Times New Roman</vt:lpstr>
      <vt:lpstr>Wingdings</vt:lpstr>
      <vt:lpstr>SplashVTI</vt:lpstr>
      <vt:lpstr>file:///C:\Users\User\Desktop\Copy%20of%20US%20State%20Wind%20Energy%20Facts%202018.xlsx</vt:lpstr>
      <vt:lpstr>Client- Solkawind         </vt:lpstr>
      <vt:lpstr>Problem statement:</vt:lpstr>
      <vt:lpstr>PowerPoint Presentation</vt:lpstr>
      <vt:lpstr>Objectives</vt:lpstr>
      <vt:lpstr>Key Performance Indicators (KPIs)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 Solkawind</dc:title>
  <dc:creator>Saurav kant</dc:creator>
  <cp:lastModifiedBy>Saurav kant</cp:lastModifiedBy>
  <cp:revision>135</cp:revision>
  <dcterms:created xsi:type="dcterms:W3CDTF">2024-02-20T15:06:09Z</dcterms:created>
  <dcterms:modified xsi:type="dcterms:W3CDTF">2024-02-22T12:04:02Z</dcterms:modified>
</cp:coreProperties>
</file>