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334" r:id="rId3"/>
    <p:sldId id="258" r:id="rId4"/>
    <p:sldId id="338" r:id="rId5"/>
    <p:sldId id="300" r:id="rId6"/>
    <p:sldId id="315" r:id="rId7"/>
    <p:sldId id="339" r:id="rId8"/>
    <p:sldId id="264" r:id="rId9"/>
    <p:sldId id="326" r:id="rId10"/>
    <p:sldId id="340" r:id="rId11"/>
    <p:sldId id="327" r:id="rId12"/>
    <p:sldId id="332" r:id="rId13"/>
    <p:sldId id="341" r:id="rId14"/>
    <p:sldId id="342" r:id="rId15"/>
    <p:sldId id="343" r:id="rId16"/>
    <p:sldId id="344" r:id="rId17"/>
    <p:sldId id="335" r:id="rId18"/>
    <p:sldId id="337" r:id="rId19"/>
    <p:sldId id="328" r:id="rId20"/>
    <p:sldId id="329"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3" d="100"/>
          <a:sy n="103" d="100"/>
        </p:scale>
        <p:origin x="902" y="58"/>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3/29/2024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7BD40A-0B13-4FDE-9701-6DBC408B0E2D}" type="slidenum">
              <a:rPr lang="en-US" smtClean="0"/>
              <a:pPr/>
              <a:t>5</a:t>
            </a:fld>
            <a:endParaRPr lang="en-US"/>
          </a:p>
        </p:txBody>
      </p:sp>
    </p:spTree>
    <p:extLst>
      <p:ext uri="{BB962C8B-B14F-4D97-AF65-F5344CB8AC3E}">
        <p14:creationId xmlns:p14="http://schemas.microsoft.com/office/powerpoint/2010/main" val="121398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cxnSp>
        <p:nvCxnSpPr>
          <p:cNvPr id="4" name="Straight Connector 3"/>
          <p:cNvCxnSpPr/>
          <p:nvPr/>
        </p:nvCxnSpPr>
        <p:spPr>
          <a:xfrm rot="5400000">
            <a:off x="-2286824" y="2571750"/>
            <a:ext cx="51435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285736" y="2570938"/>
            <a:ext cx="51435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914400"/>
            <a:ext cx="8229600" cy="3703320"/>
          </a:xfrm>
        </p:spPr>
        <p:txBody>
          <a:bodyPr/>
          <a:lstStyle>
            <a:lvl1pPr>
              <a:defRPr baseline="0">
                <a:latin typeface="Perpetua" pitchFamily="18" charset="0"/>
              </a:defRPr>
            </a:lvl1pPr>
            <a:lvl2pPr>
              <a:defRPr baseline="0">
                <a:solidFill>
                  <a:srgbClr val="0070C0"/>
                </a:solidFill>
                <a:latin typeface="Perpetua" pitchFamily="18" charset="0"/>
              </a:defRPr>
            </a:lvl2pPr>
            <a:lvl3pPr>
              <a:defRPr baseline="0">
                <a:latin typeface="Perpetua" pitchFamily="18" charset="0"/>
              </a:defRPr>
            </a:lvl3pPr>
            <a:lvl4pPr>
              <a:defRPr baseline="0">
                <a:latin typeface="Perpetua" pitchFamily="18" charset="0"/>
              </a:defRPr>
            </a:lvl4pPr>
            <a:lvl5pPr>
              <a:defRPr baseline="0">
                <a:latin typeface="Perpetua" pitchFamily="18"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cxnSp>
        <p:nvCxnSpPr>
          <p:cNvPr id="4" name="Straight Connector 3"/>
          <p:cNvCxnSpPr/>
          <p:nvPr userDrawn="1"/>
        </p:nvCxnSpPr>
        <p:spPr>
          <a:xfrm>
            <a:off x="533400" y="85725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4296"/>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071552"/>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286776" y="4786329"/>
            <a:ext cx="548700" cy="250724"/>
          </a:xfrm>
          <a:prstGeom prst="rect">
            <a:avLst/>
          </a:prstGeom>
        </p:spPr>
        <p:txBody>
          <a:bodyPr vert="horz" lIns="91440" tIns="45720" rIns="91440" bIns="45720" rtlCol="0" anchor="ctr"/>
          <a:lstStyle>
            <a:lvl1pPr marR="0" lvl="0" algn="ctr" rtl="0">
              <a:lnSpc>
                <a:spcPct val="100000"/>
              </a:lnSpc>
              <a:spcBef>
                <a:spcPts val="0"/>
              </a:spcBef>
              <a:spcAft>
                <a:spcPts val="0"/>
              </a:spcAft>
              <a:buClr>
                <a:srgbClr val="000000"/>
              </a:buClr>
              <a:buFont typeface="Arial"/>
              <a:buNone/>
              <a:defRPr lang="en" sz="1000" b="0" i="0" u="none" strike="noStrike" cap="none" baseline="0" smtClean="0">
                <a:solidFill>
                  <a:schemeClr val="tx1">
                    <a:tint val="75000"/>
                  </a:schemeClr>
                </a:solidFill>
                <a:latin typeface="Calibri Light" pitchFamily="34" charset="0"/>
                <a:ea typeface="Arial"/>
                <a:cs typeface="Arial"/>
                <a:sym typeface="Aria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US" smtClean="0"/>
              <a:pPr/>
              <a:t>‹#›</a:t>
            </a:fld>
            <a:endParaRPr lang="en-US" dirty="0"/>
          </a:p>
        </p:txBody>
      </p:sp>
      <p:sp>
        <p:nvSpPr>
          <p:cNvPr id="10" name="Date Placeholder 3"/>
          <p:cNvSpPr>
            <a:spLocks noGrp="1"/>
          </p:cNvSpPr>
          <p:nvPr>
            <p:ph type="dt" sz="half" idx="2"/>
          </p:nvPr>
        </p:nvSpPr>
        <p:spPr>
          <a:xfrm>
            <a:off x="5919790" y="4797444"/>
            <a:ext cx="1776410" cy="274637"/>
          </a:xfrm>
          <a:prstGeom prst="rect">
            <a:avLst/>
          </a:prstGeom>
        </p:spPr>
        <p:txBody>
          <a:bodyPr vert="horz" lIns="91440" tIns="45720" rIns="91440" bIns="45720" rtlCol="0" anchor="ctr"/>
          <a:lstStyle>
            <a:lvl1pPr marR="0" algn="ctr" rtl="0">
              <a:lnSpc>
                <a:spcPct val="100000"/>
              </a:lnSpc>
              <a:spcBef>
                <a:spcPts val="0"/>
              </a:spcBef>
              <a:spcAft>
                <a:spcPts val="0"/>
              </a:spcAft>
              <a:buClr>
                <a:srgbClr val="000000"/>
              </a:buClr>
              <a:buFont typeface="Arial"/>
              <a:defRPr lang="en-US" sz="1400" b="0" i="0" u="none" strike="noStrike" cap="none" baseline="0" dirty="0">
                <a:solidFill>
                  <a:schemeClr val="tx1">
                    <a:tint val="75000"/>
                  </a:schemeClr>
                </a:solidFill>
                <a:latin typeface="Calibri Light" pitchFamily="34" charset="0"/>
                <a:ea typeface="Arial"/>
                <a:cs typeface="Arial"/>
                <a:sym typeface="Arial"/>
              </a:defRPr>
            </a:lvl1pPr>
          </a:lstStyle>
          <a:p>
            <a:fld id="{E7122256-D84A-4410-9661-CDE574E386A8}" type="datetime5">
              <a:rPr lang="en-US" smtClean="0"/>
              <a:t>29-Mar-24</a:t>
            </a:fld>
            <a:endParaRPr lang="en-US"/>
          </a:p>
        </p:txBody>
      </p:sp>
      <p:sp>
        <p:nvSpPr>
          <p:cNvPr id="12" name="Footer Placeholder 4"/>
          <p:cNvSpPr>
            <a:spLocks noGrp="1"/>
          </p:cNvSpPr>
          <p:nvPr>
            <p:ph type="ftr" sz="quarter" idx="3"/>
          </p:nvPr>
        </p:nvSpPr>
        <p:spPr>
          <a:xfrm>
            <a:off x="285720" y="4797444"/>
            <a:ext cx="5353080" cy="274637"/>
          </a:xfrm>
          <a:prstGeom prst="rect">
            <a:avLst/>
          </a:prstGeom>
        </p:spPr>
        <p:txBody>
          <a:bodyPr vert="horz" lIns="91440" tIns="45720" rIns="91440" bIns="45720" rtlCol="0" anchor="ctr"/>
          <a:lstStyle>
            <a:lvl1pPr algn="l">
              <a:defRPr sz="1400" baseline="0">
                <a:solidFill>
                  <a:schemeClr val="tx1">
                    <a:tint val="75000"/>
                  </a:schemeClr>
                </a:solidFill>
                <a:latin typeface="Calibri Light" pitchFamily="34" charset="0"/>
              </a:defRPr>
            </a:lvl1pPr>
          </a:lstStyle>
          <a:p>
            <a:r>
              <a:rPr lang="en-US"/>
              <a:t>IT258 DS - Mini-project Endsem  Evaluation [Jan-Apr 2024]</a:t>
            </a:r>
            <a:endParaRPr lang="en-US" dirty="0"/>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6" r:id="rId3"/>
  </p:sldLayoutIdLst>
  <p:hf sldNum="0"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00" b="0" i="0" u="none" strike="noStrike" cap="none" baseline="0">
          <a:solidFill>
            <a:srgbClr val="C00000"/>
          </a:solidFill>
          <a:latin typeface="Libre Baskerville"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baseline="0">
          <a:solidFill>
            <a:srgbClr val="000000"/>
          </a:solidFill>
          <a:latin typeface="EB Garamond" charset="0"/>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30737" y="1047750"/>
            <a:ext cx="8520600" cy="2052600"/>
          </a:xfrm>
        </p:spPr>
        <p:txBody>
          <a:bodyPr/>
          <a:lstStyle/>
          <a:p>
            <a:r>
              <a:rPr lang="en-US" sz="2800" b="1" dirty="0"/>
              <a:t>High Frequency Price Prediction of Index</a:t>
            </a:r>
            <a:br>
              <a:rPr lang="en-US" sz="1800" b="1" dirty="0"/>
            </a:br>
            <a:r>
              <a:rPr lang="en-US" sz="2800" b="1" dirty="0"/>
              <a:t>Futures</a:t>
            </a:r>
            <a:endParaRPr lang="en-US" sz="1800" b="1" dirty="0">
              <a:solidFill>
                <a:srgbClr val="0070C0"/>
              </a:solidFill>
            </a:endParaRPr>
          </a:p>
        </p:txBody>
      </p:sp>
      <p:sp>
        <p:nvSpPr>
          <p:cNvPr id="3" name="Subtitle 2"/>
          <p:cNvSpPr>
            <a:spLocks noGrp="1"/>
          </p:cNvSpPr>
          <p:nvPr>
            <p:ph type="subTitle" idx="1"/>
          </p:nvPr>
        </p:nvSpPr>
        <p:spPr>
          <a:xfrm>
            <a:off x="381000" y="3638550"/>
            <a:ext cx="8062912" cy="1390650"/>
          </a:xfrm>
        </p:spPr>
        <p:txBody>
          <a:bodyPr/>
          <a:lstStyle/>
          <a:p>
            <a:pPr algn="l"/>
            <a:r>
              <a:rPr lang="en-US" sz="2000" dirty="0" err="1"/>
              <a:t>Abhaysingh</a:t>
            </a:r>
            <a:r>
              <a:rPr lang="en-US" sz="2000" dirty="0"/>
              <a:t> Rajput </a:t>
            </a:r>
            <a:r>
              <a:rPr lang="en-US" sz="2000"/>
              <a:t>[ 221AI002 </a:t>
            </a:r>
            <a:r>
              <a:rPr lang="en-US" sz="2000" dirty="0"/>
              <a:t>]</a:t>
            </a:r>
          </a:p>
          <a:p>
            <a:pPr algn="l"/>
            <a:r>
              <a:rPr lang="en-US" sz="2000" dirty="0"/>
              <a:t>Rohil Sharma           [ 221AI033 ]</a:t>
            </a:r>
          </a:p>
        </p:txBody>
      </p:sp>
      <p:sp>
        <p:nvSpPr>
          <p:cNvPr id="5" name="Footer Placeholder 4"/>
          <p:cNvSpPr>
            <a:spLocks noGrp="1"/>
          </p:cNvSpPr>
          <p:nvPr>
            <p:ph type="ftr" sz="quarter" idx="4294967295"/>
          </p:nvPr>
        </p:nvSpPr>
        <p:spPr>
          <a:xfrm>
            <a:off x="457200" y="400050"/>
            <a:ext cx="8382000" cy="514350"/>
          </a:xfrm>
        </p:spPr>
        <p:txBody>
          <a:bodyPr/>
          <a:lstStyle/>
          <a:p>
            <a:pPr algn="ctr"/>
            <a:r>
              <a:rPr lang="en-US" sz="2400" b="1" dirty="0"/>
              <a:t>IT258 DS - Mini-project Endsem  Evaluation [Jan-Apr 2024]</a:t>
            </a:r>
          </a:p>
        </p:txBody>
      </p:sp>
      <p:pic>
        <p:nvPicPr>
          <p:cNvPr id="15362" name="Picture 2" descr="C:\Users\ADMIN\AppData\Local\Packages\Microsoft.Windows.Photos_8wekyb3d8bbwe\TempState\ShareServiceTempFolder\nitk logo-revised.jpeg"/>
          <p:cNvPicPr>
            <a:picLocks noChangeAspect="1" noChangeArrowheads="1"/>
          </p:cNvPicPr>
          <p:nvPr/>
        </p:nvPicPr>
        <p:blipFill>
          <a:blip r:embed="rId2" cstate="print"/>
          <a:srcRect/>
          <a:stretch>
            <a:fillRect/>
          </a:stretch>
        </p:blipFill>
        <p:spPr bwMode="auto">
          <a:xfrm>
            <a:off x="4038600" y="971550"/>
            <a:ext cx="904875" cy="891519"/>
          </a:xfrm>
          <a:prstGeom prst="rect">
            <a:avLst/>
          </a:prstGeom>
          <a:noFill/>
        </p:spPr>
      </p:pic>
    </p:spTree>
  </p:cSld>
  <p:clrMapOvr>
    <a:overrideClrMapping bg1="lt1" tx1="dk1" bg2="lt2" tx2="dk2" accent1="accent1" accent2="accent2" accent3="accent3" accent4="accent4" accent5="accent5" accent6="accent6" hlink="hlink" folHlink="folHlink"/>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5F46-99A9-47DF-9A84-F4A28BC7D506}"/>
              </a:ext>
            </a:extLst>
          </p:cNvPr>
          <p:cNvSpPr>
            <a:spLocks noGrp="1"/>
          </p:cNvSpPr>
          <p:nvPr>
            <p:ph type="title"/>
          </p:nvPr>
        </p:nvSpPr>
        <p:spPr/>
        <p:txBody>
          <a:bodyPr/>
          <a:lstStyle/>
          <a:p>
            <a:r>
              <a:rPr lang="en-IN" dirty="0"/>
              <a:t>Existing Methodology : LEE AND MYKLAND TECHNOLOGY </a:t>
            </a:r>
            <a:endParaRPr lang="en-US" dirty="0"/>
          </a:p>
        </p:txBody>
      </p:sp>
      <p:sp>
        <p:nvSpPr>
          <p:cNvPr id="3" name="Content Placeholder 2">
            <a:extLst>
              <a:ext uri="{FF2B5EF4-FFF2-40B4-BE49-F238E27FC236}">
                <a16:creationId xmlns:a16="http://schemas.microsoft.com/office/drawing/2014/main" id="{7E784A66-2A1C-47BD-A3D6-F5197ADDA460}"/>
              </a:ext>
            </a:extLst>
          </p:cNvPr>
          <p:cNvSpPr>
            <a:spLocks noGrp="1"/>
          </p:cNvSpPr>
          <p:nvPr>
            <p:ph sz="quarter" idx="1"/>
          </p:nvPr>
        </p:nvSpPr>
        <p:spPr/>
        <p:txBody>
          <a:bodyPr/>
          <a:lstStyle/>
          <a:p>
            <a:pPr marL="114300" indent="0">
              <a:buNone/>
            </a:pPr>
            <a:r>
              <a:rPr lang="en-US" dirty="0"/>
              <a:t>3.Initialization:</a:t>
            </a:r>
          </a:p>
          <a:p>
            <a:pPr marL="114300" indent="0">
              <a:buNone/>
            </a:pPr>
            <a:r>
              <a:rPr lang="en-US" dirty="0"/>
              <a:t>   - Set parameters like observation count and time window length.</a:t>
            </a:r>
          </a:p>
          <a:p>
            <a:pPr marL="114300" indent="0">
              <a:buNone/>
            </a:pPr>
            <a:r>
              <a:rPr lang="en-US" dirty="0"/>
              <a:t>   - Decide on handling irregularities like price jumps.</a:t>
            </a:r>
          </a:p>
          <a:p>
            <a:pPr marL="114300" indent="0">
              <a:buNone/>
            </a:pPr>
            <a:r>
              <a:rPr lang="en-US" dirty="0"/>
              <a:t> 4. Estimation Algorithm:</a:t>
            </a:r>
          </a:p>
          <a:p>
            <a:pPr marL="114300" indent="0">
              <a:buNone/>
            </a:pPr>
            <a:r>
              <a:rPr lang="en-US" dirty="0"/>
              <a:t>   - Calculate realized volatility for each observation.</a:t>
            </a:r>
          </a:p>
          <a:p>
            <a:pPr marL="114300" indent="0">
              <a:buNone/>
            </a:pPr>
            <a:r>
              <a:rPr lang="en-US" dirty="0"/>
              <a:t>   - Smooth volatility using a kernel function to reduce noise.</a:t>
            </a:r>
          </a:p>
          <a:p>
            <a:pPr marL="114300" indent="0">
              <a:buNone/>
            </a:pPr>
            <a:r>
              <a:rPr lang="en-US" dirty="0"/>
              <a:t>   - Aggregate smoothed estimates over a time window.</a:t>
            </a:r>
          </a:p>
          <a:p>
            <a:pPr marL="114300" indent="0">
              <a:buNone/>
            </a:pPr>
            <a:r>
              <a:rPr lang="en-US" dirty="0"/>
              <a:t> 5. Output:</a:t>
            </a:r>
          </a:p>
          <a:p>
            <a:pPr marL="114300" indent="0">
              <a:buNone/>
            </a:pPr>
            <a:r>
              <a:rPr lang="en-US" dirty="0"/>
              <a:t>   - Integrated volatility estimates for each time period.</a:t>
            </a:r>
          </a:p>
          <a:p>
            <a:pPr marL="114300" indent="0">
              <a:buNone/>
            </a:pPr>
            <a:r>
              <a:rPr lang="en-US" dirty="0"/>
              <a:t> The LM estimator involves complex math, but these steps give a basic understanding of how it works.</a:t>
            </a:r>
          </a:p>
          <a:p>
            <a:endParaRPr lang="en-US" dirty="0"/>
          </a:p>
        </p:txBody>
      </p:sp>
    </p:spTree>
    <p:extLst>
      <p:ext uri="{BB962C8B-B14F-4D97-AF65-F5344CB8AC3E}">
        <p14:creationId xmlns:p14="http://schemas.microsoft.com/office/powerpoint/2010/main" val="417797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Proposed enhancements/novelty</a:t>
            </a:r>
            <a:endParaRPr lang="en-US" dirty="0"/>
          </a:p>
        </p:txBody>
      </p:sp>
      <p:sp>
        <p:nvSpPr>
          <p:cNvPr id="32" name="Content Placeholder 31"/>
          <p:cNvSpPr>
            <a:spLocks noGrp="1"/>
          </p:cNvSpPr>
          <p:nvPr>
            <p:ph sz="quarter" idx="1"/>
          </p:nvPr>
        </p:nvSpPr>
        <p:spPr/>
        <p:txBody>
          <a:bodyPr/>
          <a:lstStyle/>
          <a:p>
            <a:r>
              <a:rPr lang="en-US" sz="2000" b="0" i="0" dirty="0">
                <a:solidFill>
                  <a:schemeClr val="tx2">
                    <a:lumMod val="50000"/>
                  </a:schemeClr>
                </a:solidFill>
                <a:effectLst/>
                <a:latin typeface="Söhne"/>
              </a:rPr>
              <a:t>Advanced Feature Engineering: </a:t>
            </a:r>
          </a:p>
          <a:p>
            <a:pPr lvl="1"/>
            <a:r>
              <a:rPr lang="en-US" sz="1600" b="0" i="0" dirty="0">
                <a:solidFill>
                  <a:schemeClr val="tx2">
                    <a:lumMod val="50000"/>
                  </a:schemeClr>
                </a:solidFill>
                <a:effectLst/>
                <a:latin typeface="Söhne"/>
              </a:rPr>
              <a:t>Explore novel features derived from order book dynamics, such as liquidity indicators</a:t>
            </a:r>
          </a:p>
          <a:p>
            <a:pPr lvl="1"/>
            <a:r>
              <a:rPr lang="en-US" sz="1600" b="0" i="0" dirty="0">
                <a:solidFill>
                  <a:schemeClr val="tx2">
                    <a:lumMod val="50000"/>
                  </a:schemeClr>
                </a:solidFill>
                <a:effectLst/>
                <a:latin typeface="Söhne"/>
              </a:rPr>
              <a:t>Utilize bid-ask spread as a feature, calculated as the difference between the best bid and ask prices.</a:t>
            </a:r>
          </a:p>
          <a:p>
            <a:pPr lvl="1"/>
            <a:r>
              <a:rPr lang="en-US" sz="1600" b="0" i="0" dirty="0">
                <a:solidFill>
                  <a:schemeClr val="tx2">
                    <a:lumMod val="50000"/>
                  </a:schemeClr>
                </a:solidFill>
                <a:effectLst/>
                <a:latin typeface="Söhne"/>
              </a:rPr>
              <a:t>Compute metrics like bid-ask spread ratio or bid-ask imbalance to quantify liquidity variations over time.</a:t>
            </a:r>
          </a:p>
          <a:p>
            <a:pPr lvl="1"/>
            <a:r>
              <a:rPr lang="en-US" sz="1600" b="0" i="0" dirty="0">
                <a:solidFill>
                  <a:schemeClr val="tx2">
                    <a:lumMod val="50000"/>
                  </a:schemeClr>
                </a:solidFill>
                <a:effectLst/>
                <a:latin typeface="Söhne"/>
              </a:rPr>
              <a:t>Incorporate volume at the best bid and ask prices as additional liquidity indicators.</a:t>
            </a:r>
          </a:p>
          <a:p>
            <a:pPr lvl="1"/>
            <a:r>
              <a:rPr lang="en-US" sz="1600" b="0" i="0" dirty="0">
                <a:solidFill>
                  <a:schemeClr val="tx2">
                    <a:lumMod val="50000"/>
                  </a:schemeClr>
                </a:solidFill>
                <a:effectLst/>
                <a:latin typeface="Söhne"/>
              </a:rPr>
              <a:t>By capturing nuanced aspects like liquidity it improves the model's ability to forecast price changes accurately</a:t>
            </a:r>
            <a:br>
              <a:rPr lang="en-US" sz="1600" b="0" i="0" dirty="0">
                <a:solidFill>
                  <a:srgbClr val="ECECEC"/>
                </a:solidFill>
                <a:effectLst/>
                <a:latin typeface="Söhne"/>
              </a:rPr>
            </a:br>
            <a:br>
              <a:rPr lang="en-US" sz="1600" b="0" i="0" dirty="0">
                <a:solidFill>
                  <a:srgbClr val="ECECEC"/>
                </a:solidFill>
                <a:effectLst/>
                <a:latin typeface="Söhne"/>
              </a:rPr>
            </a:br>
            <a:endParaRPr lang="en-US" sz="1600" dirty="0">
              <a:solidFill>
                <a:schemeClr val="tx2">
                  <a:lumMod val="50000"/>
                </a:schemeClr>
              </a:solidFill>
            </a:endParaRPr>
          </a:p>
        </p:txBody>
      </p:sp>
      <p:sp>
        <p:nvSpPr>
          <p:cNvPr id="4" name="Date Placeholder 3"/>
          <p:cNvSpPr>
            <a:spLocks noGrp="1"/>
          </p:cNvSpPr>
          <p:nvPr>
            <p:ph type="dt" sz="half" idx="4294967295"/>
          </p:nvPr>
        </p:nvSpPr>
        <p:spPr>
          <a:xfrm>
            <a:off x="7010400" y="4860925"/>
            <a:ext cx="2133600" cy="225425"/>
          </a:xfrm>
        </p:spPr>
        <p:txBody>
          <a:bodyPr/>
          <a:lstStyle/>
          <a:p>
            <a:fld id="{4FEB208D-4E1B-43C3-8CE7-1CD9D3450CB0}" type="datetime5">
              <a:rPr lang="en-US" smtClean="0"/>
              <a:t>29-Mar-24</a:t>
            </a:fld>
            <a:endParaRPr lang="en-US"/>
          </a:p>
        </p:txBody>
      </p:sp>
      <p:sp>
        <p:nvSpPr>
          <p:cNvPr id="5" name="Footer Placeholder 4"/>
          <p:cNvSpPr>
            <a:spLocks noGrp="1"/>
          </p:cNvSpPr>
          <p:nvPr>
            <p:ph type="ftr" sz="quarter" idx="4294967295"/>
          </p:nvPr>
        </p:nvSpPr>
        <p:spPr>
          <a:xfrm>
            <a:off x="0" y="4860925"/>
            <a:ext cx="5867400" cy="282575"/>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2" name="Content Placeholder 31"/>
          <p:cNvSpPr>
            <a:spLocks noGrp="1"/>
          </p:cNvSpPr>
          <p:nvPr>
            <p:ph sz="quarter" idx="1"/>
          </p:nvPr>
        </p:nvSpPr>
        <p:spPr/>
        <p:txBody>
          <a:bodyPr/>
          <a:lstStyle/>
          <a:p>
            <a:pPr lvl="1" algn="just"/>
            <a:r>
              <a:rPr lang="en-IN" sz="1600" dirty="0"/>
              <a:t>LAB 1</a:t>
            </a:r>
          </a:p>
          <a:p>
            <a:pPr lvl="2" algn="just"/>
            <a:r>
              <a:rPr lang="en-IN" sz="1600" baseline="0" dirty="0">
                <a:solidFill>
                  <a:schemeClr val="tx2">
                    <a:lumMod val="50000"/>
                  </a:schemeClr>
                </a:solidFill>
                <a:latin typeface="Tw Cen MT"/>
              </a:rPr>
              <a:t>Computed and Observed the Central Tendencies, of the various features present in the dataset</a:t>
            </a:r>
            <a:r>
              <a:rPr lang="en-IN" sz="1600" dirty="0">
                <a:solidFill>
                  <a:schemeClr val="tx2">
                    <a:lumMod val="50000"/>
                  </a:schemeClr>
                </a:solidFill>
                <a:latin typeface="Tw Cen MT"/>
              </a:rPr>
              <a:t> including mean, median and mode.</a:t>
            </a:r>
          </a:p>
          <a:p>
            <a:pPr lvl="2" algn="just"/>
            <a:r>
              <a:rPr lang="en-IN" sz="1600" dirty="0">
                <a:solidFill>
                  <a:schemeClr val="tx2">
                    <a:lumMod val="50000"/>
                  </a:schemeClr>
                </a:solidFill>
              </a:rPr>
              <a:t>Calculated Dispersion values for the existing features for statistical analysis.</a:t>
            </a:r>
          </a:p>
          <a:p>
            <a:pPr lvl="2" algn="just"/>
            <a:r>
              <a:rPr lang="en-IN" sz="1600" dirty="0">
                <a:solidFill>
                  <a:schemeClr val="tx2">
                    <a:lumMod val="50000"/>
                  </a:schemeClr>
                </a:solidFill>
              </a:rPr>
              <a:t>Conducted shape analysis to plot various graphs like histogram, box plots.</a:t>
            </a:r>
          </a:p>
          <a:p>
            <a:pPr lvl="1" algn="just"/>
            <a:r>
              <a:rPr lang="en-IN" sz="1600" dirty="0"/>
              <a:t>LAB 2</a:t>
            </a:r>
          </a:p>
          <a:p>
            <a:pPr lvl="2" algn="just"/>
            <a:r>
              <a:rPr lang="en-IN" sz="1600" dirty="0">
                <a:solidFill>
                  <a:schemeClr val="tx2">
                    <a:lumMod val="50000"/>
                  </a:schemeClr>
                </a:solidFill>
              </a:rPr>
              <a:t>Exploratory Data Analysis (Visualizing and understanding the features)</a:t>
            </a:r>
          </a:p>
          <a:p>
            <a:pPr lvl="3" algn="just"/>
            <a:r>
              <a:rPr lang="en-IN" sz="1600" dirty="0" err="1">
                <a:solidFill>
                  <a:schemeClr val="tx2">
                    <a:lumMod val="50000"/>
                  </a:schemeClr>
                </a:solidFill>
                <a:latin typeface="Calibri"/>
                <a:cs typeface="Calibri"/>
              </a:rPr>
              <a:t>Hexabin</a:t>
            </a:r>
            <a:r>
              <a:rPr lang="en-IN" sz="1600" dirty="0">
                <a:solidFill>
                  <a:schemeClr val="tx2">
                    <a:lumMod val="50000"/>
                  </a:schemeClr>
                </a:solidFill>
                <a:latin typeface="Calibri"/>
                <a:cs typeface="Calibri"/>
              </a:rPr>
              <a:t> plots-</a:t>
            </a:r>
            <a:r>
              <a:rPr lang="en-US" sz="1600" b="0" i="0" dirty="0">
                <a:solidFill>
                  <a:srgbClr val="29261B"/>
                </a:solidFill>
                <a:effectLst/>
                <a:latin typeface="__tiempos_b6f14e"/>
              </a:rPr>
              <a:t>bivariate </a:t>
            </a:r>
            <a:r>
              <a:rPr lang="en-US" b="0" i="0" dirty="0">
                <a:solidFill>
                  <a:srgbClr val="29261B"/>
                </a:solidFill>
                <a:effectLst/>
                <a:latin typeface="__tiempos_b6f14e"/>
              </a:rPr>
              <a:t>data visualization technique that combines the principles of scatter plots and histograms. </a:t>
            </a:r>
            <a:endParaRPr lang="en-IN" sz="1600" dirty="0">
              <a:solidFill>
                <a:schemeClr val="tx2">
                  <a:lumMod val="50000"/>
                </a:schemeClr>
              </a:solidFill>
            </a:endParaRPr>
          </a:p>
          <a:p>
            <a:pPr lvl="3" algn="just"/>
            <a:endParaRPr lang="en-IN" sz="1600" dirty="0">
              <a:solidFill>
                <a:schemeClr val="tx2">
                  <a:lumMod val="50000"/>
                </a:schemeClr>
              </a:solidFill>
              <a:latin typeface="Calibri"/>
              <a:cs typeface="Calibri"/>
            </a:endParaRPr>
          </a:p>
          <a:p>
            <a:pPr lvl="1"/>
            <a:endParaRPr lang="en-IN" sz="1600" dirty="0">
              <a:solidFill>
                <a:schemeClr val="tx2">
                  <a:lumMod val="50000"/>
                </a:schemeClr>
              </a:solidFill>
              <a:latin typeface="Tw Cen MT"/>
            </a:endParaRPr>
          </a:p>
          <a:p>
            <a:pPr lvl="1"/>
            <a:endParaRPr lang="en-US" sz="1600" dirty="0">
              <a:solidFill>
                <a:schemeClr val="tx2">
                  <a:lumMod val="50000"/>
                </a:schemeClr>
              </a:solidFill>
            </a:endParaRPr>
          </a:p>
          <a:p>
            <a:pPr lvl="1"/>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9EF4B08-9088-49AC-B180-E7B6B39C0B89}"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2" name="Content Placeholder 31"/>
          <p:cNvSpPr>
            <a:spLocks noGrp="1"/>
          </p:cNvSpPr>
          <p:nvPr>
            <p:ph sz="quarter" idx="1"/>
          </p:nvPr>
        </p:nvSpPr>
        <p:spPr/>
        <p:txBody>
          <a:bodyPr/>
          <a:lstStyle/>
          <a:p>
            <a:pPr lvl="3"/>
            <a:r>
              <a:rPr lang="en-IN" sz="1600" dirty="0">
                <a:solidFill>
                  <a:schemeClr val="tx2">
                    <a:lumMod val="50000"/>
                  </a:schemeClr>
                </a:solidFill>
                <a:latin typeface="Calibri"/>
                <a:cs typeface="Calibri"/>
              </a:rPr>
              <a:t>Density contour plots-Contour line representation of dense data</a:t>
            </a:r>
          </a:p>
          <a:p>
            <a:pPr lvl="3"/>
            <a:r>
              <a:rPr lang="en-IN" sz="1600" dirty="0">
                <a:solidFill>
                  <a:schemeClr val="tx2">
                    <a:lumMod val="50000"/>
                  </a:schemeClr>
                </a:solidFill>
                <a:latin typeface="Calibri"/>
                <a:cs typeface="Calibri"/>
              </a:rPr>
              <a:t>Heatmap plots-To find the correlation between different features</a:t>
            </a:r>
            <a:endParaRPr lang="en-IN" sz="1600" dirty="0">
              <a:solidFill>
                <a:schemeClr val="tx2">
                  <a:lumMod val="50000"/>
                </a:schemeClr>
              </a:solidFill>
            </a:endParaRPr>
          </a:p>
          <a:p>
            <a:pPr lvl="3"/>
            <a:r>
              <a:rPr lang="en-IN" sz="1600" dirty="0">
                <a:solidFill>
                  <a:schemeClr val="tx2">
                    <a:lumMod val="50000"/>
                  </a:schemeClr>
                </a:solidFill>
                <a:latin typeface="Calibri"/>
                <a:cs typeface="Calibri"/>
              </a:rPr>
              <a:t>Violin plots-</a:t>
            </a:r>
            <a:r>
              <a:rPr lang="en-US" sz="1600" b="0" i="0" dirty="0">
                <a:solidFill>
                  <a:srgbClr val="29261B"/>
                </a:solidFill>
                <a:effectLst/>
                <a:latin typeface="__tiempos_b6f14e"/>
              </a:rPr>
              <a:t>the width of the </a:t>
            </a:r>
            <a:r>
              <a:rPr lang="en-US" sz="1600" b="0" i="0" dirty="0" err="1">
                <a:solidFill>
                  <a:srgbClr val="29261B"/>
                </a:solidFill>
                <a:effectLst/>
                <a:latin typeface="__tiempos_b6f14e"/>
              </a:rPr>
              <a:t>violinshape</a:t>
            </a:r>
            <a:r>
              <a:rPr lang="en-US" sz="1600" b="0" i="0" dirty="0">
                <a:solidFill>
                  <a:srgbClr val="29261B"/>
                </a:solidFill>
                <a:effectLst/>
                <a:latin typeface="__tiempos_b6f14e"/>
              </a:rPr>
              <a:t> at different values represents the density of data points - wider sections correspond to higher density.</a:t>
            </a:r>
            <a:endParaRPr lang="en-IN" sz="1600" dirty="0">
              <a:solidFill>
                <a:schemeClr val="tx2">
                  <a:lumMod val="50000"/>
                </a:schemeClr>
              </a:solidFill>
            </a:endParaRPr>
          </a:p>
          <a:p>
            <a:pPr lvl="1"/>
            <a:r>
              <a:rPr lang="en-IN" sz="1600" dirty="0">
                <a:solidFill>
                  <a:schemeClr val="tx2">
                    <a:lumMod val="50000"/>
                  </a:schemeClr>
                </a:solidFill>
                <a:latin typeface="Tw Cen MT"/>
              </a:rPr>
              <a:t>LAB 3</a:t>
            </a:r>
          </a:p>
          <a:p>
            <a:pPr lvl="2"/>
            <a:r>
              <a:rPr lang="en-IN" sz="1600" dirty="0">
                <a:solidFill>
                  <a:schemeClr val="tx2">
                    <a:lumMod val="50000"/>
                  </a:schemeClr>
                </a:solidFill>
                <a:latin typeface="Tw Cen MT"/>
              </a:rPr>
              <a:t>Handling the detected outlier from the previous labs firstly using trimming which ended up in huge data loss so ended up performing capping the outliers</a:t>
            </a:r>
          </a:p>
          <a:p>
            <a:pPr lvl="2"/>
            <a:r>
              <a:rPr lang="en-IN" sz="1600" dirty="0">
                <a:solidFill>
                  <a:schemeClr val="tx2">
                    <a:lumMod val="50000"/>
                  </a:schemeClr>
                </a:solidFill>
                <a:latin typeface="Tw Cen MT"/>
              </a:rPr>
              <a:t>The method used to cap the outliers was using IQR from the boxplot concept</a:t>
            </a:r>
          </a:p>
          <a:p>
            <a:pPr lvl="1"/>
            <a:endParaRPr lang="en-US" sz="1600" dirty="0">
              <a:solidFill>
                <a:schemeClr val="tx2">
                  <a:lumMod val="50000"/>
                </a:schemeClr>
              </a:solidFill>
            </a:endParaRPr>
          </a:p>
          <a:p>
            <a:pPr lvl="1"/>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9EF4B08-9088-49AC-B180-E7B6B39C0B89}"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18770177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2" name="Content Placeholder 31"/>
          <p:cNvSpPr>
            <a:spLocks noGrp="1"/>
          </p:cNvSpPr>
          <p:nvPr>
            <p:ph sz="quarter" idx="1"/>
          </p:nvPr>
        </p:nvSpPr>
        <p:spPr/>
        <p:txBody>
          <a:bodyPr/>
          <a:lstStyle/>
          <a:p>
            <a:pPr lvl="1"/>
            <a:r>
              <a:rPr lang="en-IN" sz="1600" dirty="0">
                <a:solidFill>
                  <a:schemeClr val="tx2">
                    <a:lumMod val="50000"/>
                  </a:schemeClr>
                </a:solidFill>
                <a:latin typeface="+mn-lt"/>
              </a:rPr>
              <a:t>LAB 3</a:t>
            </a:r>
          </a:p>
          <a:p>
            <a:pPr lvl="2"/>
            <a:r>
              <a:rPr lang="en-IN" sz="1600" dirty="0">
                <a:solidFill>
                  <a:schemeClr val="tx2">
                    <a:lumMod val="50000"/>
                  </a:schemeClr>
                </a:solidFill>
                <a:latin typeface="+mn-lt"/>
              </a:rPr>
              <a:t>Creating a new feature Liquidity indicator and Visualising it </a:t>
            </a:r>
          </a:p>
          <a:p>
            <a:pPr lvl="2"/>
            <a:r>
              <a:rPr lang="en-IN" sz="1600" dirty="0">
                <a:solidFill>
                  <a:schemeClr val="tx2">
                    <a:lumMod val="50000"/>
                  </a:schemeClr>
                </a:solidFill>
                <a:latin typeface="+mn-lt"/>
              </a:rPr>
              <a:t>Applying suitable feature scaling method , before outlier handling experimented with robust scalar and later used standardization as it suits for the next Important Task of handling the missing values</a:t>
            </a:r>
          </a:p>
          <a:p>
            <a:pPr lvl="2"/>
            <a:r>
              <a:rPr lang="en-IN" sz="1600" dirty="0">
                <a:solidFill>
                  <a:schemeClr val="tx2">
                    <a:lumMod val="50000"/>
                  </a:schemeClr>
                </a:solidFill>
                <a:latin typeface="+mn-lt"/>
              </a:rPr>
              <a:t>Analysed various techniques for handling the missing values like Deleting the missing value or disregarding the feature and with unsatisfactory results ,</a:t>
            </a:r>
          </a:p>
          <a:p>
            <a:pPr lvl="2"/>
            <a:r>
              <a:rPr lang="en-IN" sz="1600" dirty="0">
                <a:solidFill>
                  <a:schemeClr val="tx2">
                    <a:lumMod val="50000"/>
                  </a:schemeClr>
                </a:solidFill>
                <a:latin typeface="+mn-lt"/>
              </a:rPr>
              <a:t>Lastly using k-nearest neighbour to algorithm to </a:t>
            </a:r>
            <a:r>
              <a:rPr lang="en-IN" sz="1600" dirty="0" err="1">
                <a:solidFill>
                  <a:schemeClr val="tx2">
                    <a:lumMod val="50000"/>
                  </a:schemeClr>
                </a:solidFill>
                <a:latin typeface="+mn-lt"/>
              </a:rPr>
              <a:t>imputate</a:t>
            </a:r>
            <a:r>
              <a:rPr lang="en-IN" sz="1600" dirty="0">
                <a:solidFill>
                  <a:schemeClr val="tx2">
                    <a:lumMod val="50000"/>
                  </a:schemeClr>
                </a:solidFill>
                <a:latin typeface="+mn-lt"/>
              </a:rPr>
              <a:t> the missing </a:t>
            </a:r>
            <a:r>
              <a:rPr lang="en-IN" sz="1600" dirty="0" err="1">
                <a:solidFill>
                  <a:schemeClr val="tx2">
                    <a:lumMod val="50000"/>
                  </a:schemeClr>
                </a:solidFill>
                <a:latin typeface="+mn-lt"/>
              </a:rPr>
              <a:t>values,based</a:t>
            </a:r>
            <a:r>
              <a:rPr lang="en-IN" sz="1600" dirty="0">
                <a:solidFill>
                  <a:schemeClr val="tx2">
                    <a:lumMod val="50000"/>
                  </a:schemeClr>
                </a:solidFill>
                <a:latin typeface="+mn-lt"/>
              </a:rPr>
              <a:t> on relative distance rather than uniform average.</a:t>
            </a:r>
          </a:p>
          <a:p>
            <a:pPr lvl="1"/>
            <a:endParaRPr lang="en-US" sz="1600" dirty="0">
              <a:solidFill>
                <a:schemeClr val="tx2">
                  <a:lumMod val="50000"/>
                </a:schemeClr>
              </a:solidFill>
            </a:endParaRPr>
          </a:p>
          <a:p>
            <a:pPr lvl="1"/>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9EF4B08-9088-49AC-B180-E7B6B39C0B89}"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246146039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2" name="Content Placeholder 31"/>
          <p:cNvSpPr>
            <a:spLocks noGrp="1"/>
          </p:cNvSpPr>
          <p:nvPr>
            <p:ph sz="quarter" idx="1"/>
          </p:nvPr>
        </p:nvSpPr>
        <p:spPr/>
        <p:txBody>
          <a:bodyPr/>
          <a:lstStyle/>
          <a:p>
            <a:pPr lvl="1"/>
            <a:r>
              <a:rPr lang="en-IN" sz="1600" dirty="0">
                <a:solidFill>
                  <a:schemeClr val="tx2">
                    <a:lumMod val="50000"/>
                  </a:schemeClr>
                </a:solidFill>
                <a:latin typeface="+mn-lt"/>
              </a:rPr>
              <a:t>LAB 4</a:t>
            </a:r>
          </a:p>
          <a:p>
            <a:pPr lvl="2"/>
            <a:r>
              <a:rPr lang="en-IN" sz="1600" dirty="0">
                <a:solidFill>
                  <a:schemeClr val="tx2">
                    <a:lumMod val="50000"/>
                  </a:schemeClr>
                </a:solidFill>
                <a:latin typeface="+mn-lt"/>
              </a:rPr>
              <a:t>Performed Advanced Exploratory analysis by finding the corelation and covariance between different features and visualising it using heatmaps</a:t>
            </a:r>
          </a:p>
          <a:p>
            <a:pPr lvl="2"/>
            <a:r>
              <a:rPr lang="en-IN" sz="1600" dirty="0">
                <a:solidFill>
                  <a:schemeClr val="tx2">
                    <a:lumMod val="50000"/>
                  </a:schemeClr>
                </a:solidFill>
                <a:latin typeface="+mn-lt"/>
              </a:rPr>
              <a:t>To handle curse of dimensionality performed dimensionality reduction using principal component analysis and experimented with various components and visualized it’s correlation using heatmaps.</a:t>
            </a:r>
          </a:p>
          <a:p>
            <a:pPr lvl="1"/>
            <a:endParaRPr lang="en-US" sz="1600" dirty="0">
              <a:solidFill>
                <a:schemeClr val="tx2">
                  <a:lumMod val="50000"/>
                </a:schemeClr>
              </a:solidFill>
            </a:endParaRPr>
          </a:p>
          <a:p>
            <a:pPr lvl="1"/>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9EF4B08-9088-49AC-B180-E7B6B39C0B89}"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4651174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2" name="Content Placeholder 31"/>
          <p:cNvSpPr>
            <a:spLocks noGrp="1"/>
          </p:cNvSpPr>
          <p:nvPr>
            <p:ph sz="quarter" idx="1"/>
          </p:nvPr>
        </p:nvSpPr>
        <p:spPr/>
        <p:txBody>
          <a:bodyPr/>
          <a:lstStyle/>
          <a:p>
            <a:pPr lvl="1"/>
            <a:r>
              <a:rPr lang="en-IN" sz="1600" dirty="0">
                <a:solidFill>
                  <a:schemeClr val="tx2">
                    <a:lumMod val="50000"/>
                  </a:schemeClr>
                </a:solidFill>
                <a:latin typeface="+mn-lt"/>
              </a:rPr>
              <a:t>LAB 5</a:t>
            </a:r>
          </a:p>
          <a:p>
            <a:pPr lvl="2"/>
            <a:r>
              <a:rPr lang="en-US" sz="1600" dirty="0">
                <a:solidFill>
                  <a:schemeClr val="tx2">
                    <a:lumMod val="50000"/>
                  </a:schemeClr>
                </a:solidFill>
                <a:latin typeface="+mn-lt"/>
              </a:rPr>
              <a:t>Model creation and </a:t>
            </a:r>
            <a:r>
              <a:rPr lang="en-US" sz="1600" dirty="0" err="1">
                <a:solidFill>
                  <a:schemeClr val="tx2">
                    <a:lumMod val="50000"/>
                  </a:schemeClr>
                </a:solidFill>
                <a:latin typeface="+mn-lt"/>
              </a:rPr>
              <a:t>HyperParameterTuning</a:t>
            </a:r>
            <a:endParaRPr lang="en-US" sz="1600" dirty="0">
              <a:solidFill>
                <a:schemeClr val="tx2">
                  <a:lumMod val="50000"/>
                </a:schemeClr>
              </a:solidFill>
              <a:latin typeface="+mn-lt"/>
            </a:endParaRPr>
          </a:p>
          <a:p>
            <a:pPr lvl="3"/>
            <a:r>
              <a:rPr lang="en-US" sz="1600" dirty="0">
                <a:solidFill>
                  <a:schemeClr val="tx2">
                    <a:lumMod val="50000"/>
                  </a:schemeClr>
                </a:solidFill>
                <a:latin typeface="+mn-lt"/>
              </a:rPr>
              <a:t>Using different model to find the best performing</a:t>
            </a:r>
          </a:p>
          <a:p>
            <a:pPr lvl="3"/>
            <a:r>
              <a:rPr lang="en-US" b="1" dirty="0">
                <a:solidFill>
                  <a:schemeClr val="tx2">
                    <a:lumMod val="50000"/>
                  </a:schemeClr>
                </a:solidFill>
                <a:latin typeface="+mn-lt"/>
              </a:rPr>
              <a:t>Random forest</a:t>
            </a:r>
            <a:r>
              <a:rPr lang="en-US" dirty="0">
                <a:solidFill>
                  <a:schemeClr val="tx2">
                    <a:lumMod val="50000"/>
                  </a:schemeClr>
                </a:solidFill>
                <a:latin typeface="+mn-lt"/>
              </a:rPr>
              <a:t>-</a:t>
            </a:r>
            <a:r>
              <a:rPr lang="en-US" sz="1100" b="0" i="0" dirty="0">
                <a:solidFill>
                  <a:srgbClr val="29261B"/>
                </a:solidFill>
                <a:effectLst/>
                <a:latin typeface="+mn-lt"/>
              </a:rPr>
              <a:t>Random </a:t>
            </a:r>
            <a:r>
              <a:rPr lang="en-US" sz="1200" b="0" i="0" dirty="0">
                <a:solidFill>
                  <a:srgbClr val="29261B"/>
                </a:solidFill>
                <a:effectLst/>
                <a:latin typeface="+mn-lt"/>
              </a:rPr>
              <a:t>Forest is a powerful ensemble learning algorithm that can handle high-dimensional data and is capable of capturing complex non-linear relationships. </a:t>
            </a:r>
          </a:p>
          <a:p>
            <a:pPr lvl="3"/>
            <a:r>
              <a:rPr lang="en-IN" sz="1200" b="1" i="0" dirty="0">
                <a:solidFill>
                  <a:srgbClr val="29261B"/>
                </a:solidFill>
                <a:effectLst/>
                <a:latin typeface="+mn-lt"/>
              </a:rPr>
              <a:t>Gradient Boosting Models-</a:t>
            </a:r>
            <a:r>
              <a:rPr lang="en-US" sz="1200" b="0" i="0" dirty="0" err="1">
                <a:solidFill>
                  <a:srgbClr val="29261B"/>
                </a:solidFill>
                <a:effectLst/>
                <a:latin typeface="+mn-lt"/>
              </a:rPr>
              <a:t>CatBoost</a:t>
            </a:r>
            <a:r>
              <a:rPr lang="en-US" sz="1200" b="0" i="0" dirty="0">
                <a:solidFill>
                  <a:srgbClr val="29261B"/>
                </a:solidFill>
                <a:effectLst/>
                <a:latin typeface="+mn-lt"/>
              </a:rPr>
              <a:t> are popular choices for HFT data. These gradient boosting models can effectively model complex patterns and interactions in the data.</a:t>
            </a:r>
          </a:p>
          <a:p>
            <a:pPr marL="1511300" lvl="3" indent="0">
              <a:buNone/>
            </a:pPr>
            <a:endParaRPr lang="en-US" sz="1050" dirty="0">
              <a:solidFill>
                <a:schemeClr val="tx2">
                  <a:lumMod val="50000"/>
                </a:schemeClr>
              </a:solidFill>
            </a:endParaRPr>
          </a:p>
          <a:p>
            <a:pPr lvl="3"/>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B9EF4B08-9088-49AC-B180-E7B6B39C0B89}"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9747731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Analysis</a:t>
            </a:r>
            <a:endParaRPr lang="en-US" dirty="0"/>
          </a:p>
        </p:txBody>
      </p:sp>
      <p:sp>
        <p:nvSpPr>
          <p:cNvPr id="32" name="Content Placeholder 31"/>
          <p:cNvSpPr>
            <a:spLocks noGrp="1"/>
          </p:cNvSpPr>
          <p:nvPr>
            <p:ph sz="quarter" idx="1"/>
          </p:nvPr>
        </p:nvSpPr>
        <p:spPr>
          <a:xfrm>
            <a:off x="602700" y="1156812"/>
            <a:ext cx="8229600" cy="3703320"/>
          </a:xfrm>
        </p:spPr>
        <p:txBody>
          <a:bodyPr/>
          <a:lstStyle/>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96A8D936-0835-49B5-B408-6D0C51CC9D8D}"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graphicFrame>
        <p:nvGraphicFramePr>
          <p:cNvPr id="8" name="Table 7">
            <a:extLst>
              <a:ext uri="{FF2B5EF4-FFF2-40B4-BE49-F238E27FC236}">
                <a16:creationId xmlns:a16="http://schemas.microsoft.com/office/drawing/2014/main" id="{916181E3-1C6C-81E0-7A3F-2BE9F8A587BE}"/>
              </a:ext>
            </a:extLst>
          </p:cNvPr>
          <p:cNvGraphicFramePr>
            <a:graphicFrameLocks noGrp="1"/>
          </p:cNvGraphicFramePr>
          <p:nvPr>
            <p:extLst>
              <p:ext uri="{D42A27DB-BD31-4B8C-83A1-F6EECF244321}">
                <p14:modId xmlns:p14="http://schemas.microsoft.com/office/powerpoint/2010/main" val="1729895873"/>
              </p:ext>
            </p:extLst>
          </p:nvPr>
        </p:nvGraphicFramePr>
        <p:xfrm>
          <a:off x="1371600" y="173355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07684951"/>
                    </a:ext>
                  </a:extLst>
                </a:gridCol>
                <a:gridCol w="3048000">
                  <a:extLst>
                    <a:ext uri="{9D8B030D-6E8A-4147-A177-3AD203B41FA5}">
                      <a16:colId xmlns:a16="http://schemas.microsoft.com/office/drawing/2014/main" val="855286160"/>
                    </a:ext>
                  </a:extLst>
                </a:gridCol>
              </a:tblGrid>
              <a:tr h="370840">
                <a:tc>
                  <a:txBody>
                    <a:bodyPr/>
                    <a:lstStyle/>
                    <a:p>
                      <a:r>
                        <a:rPr lang="en-US" dirty="0"/>
                        <a:t>Models </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279786092"/>
                  </a:ext>
                </a:extLst>
              </a:tr>
              <a:tr h="370840">
                <a:tc>
                  <a:txBody>
                    <a:bodyPr/>
                    <a:lstStyle/>
                    <a:p>
                      <a:r>
                        <a:rPr lang="en-US" dirty="0"/>
                        <a:t>Random Forest Classifier</a:t>
                      </a:r>
                      <a:endParaRPr lang="en-IN" dirty="0"/>
                    </a:p>
                  </a:txBody>
                  <a:tcPr/>
                </a:tc>
                <a:tc>
                  <a:txBody>
                    <a:bodyPr/>
                    <a:lstStyle/>
                    <a:p>
                      <a:r>
                        <a:rPr lang="en-US" dirty="0"/>
                        <a:t>0.667</a:t>
                      </a:r>
                      <a:endParaRPr lang="en-IN" dirty="0"/>
                    </a:p>
                  </a:txBody>
                  <a:tcPr/>
                </a:tc>
                <a:extLst>
                  <a:ext uri="{0D108BD9-81ED-4DB2-BD59-A6C34878D82A}">
                    <a16:rowId xmlns:a16="http://schemas.microsoft.com/office/drawing/2014/main" val="3795411190"/>
                  </a:ext>
                </a:extLst>
              </a:tr>
              <a:tr h="370840">
                <a:tc>
                  <a:txBody>
                    <a:bodyPr/>
                    <a:lstStyle/>
                    <a:p>
                      <a:r>
                        <a:rPr lang="en-US" dirty="0"/>
                        <a:t>Cat Boost</a:t>
                      </a:r>
                      <a:endParaRPr lang="en-IN" dirty="0"/>
                    </a:p>
                  </a:txBody>
                  <a:tcPr/>
                </a:tc>
                <a:tc>
                  <a:txBody>
                    <a:bodyPr/>
                    <a:lstStyle/>
                    <a:p>
                      <a:r>
                        <a:rPr lang="en-US" dirty="0"/>
                        <a:t>0.671</a:t>
                      </a:r>
                      <a:endParaRPr lang="en-IN" dirty="0"/>
                    </a:p>
                  </a:txBody>
                  <a:tcPr/>
                </a:tc>
                <a:extLst>
                  <a:ext uri="{0D108BD9-81ED-4DB2-BD59-A6C34878D82A}">
                    <a16:rowId xmlns:a16="http://schemas.microsoft.com/office/drawing/2014/main" val="2442964348"/>
                  </a:ext>
                </a:extLst>
              </a:tr>
              <a:tr h="370840">
                <a:tc>
                  <a:txBody>
                    <a:bodyPr/>
                    <a:lstStyle/>
                    <a:p>
                      <a:r>
                        <a:rPr lang="en-US" dirty="0"/>
                        <a:t>Logistic Regression</a:t>
                      </a:r>
                      <a:endParaRPr lang="en-IN" dirty="0"/>
                    </a:p>
                  </a:txBody>
                  <a:tcPr/>
                </a:tc>
                <a:tc>
                  <a:txBody>
                    <a:bodyPr/>
                    <a:lstStyle/>
                    <a:p>
                      <a:r>
                        <a:rPr lang="en-US" dirty="0"/>
                        <a:t>0.663</a:t>
                      </a:r>
                      <a:endParaRPr lang="en-IN" dirty="0"/>
                    </a:p>
                  </a:txBody>
                  <a:tcPr/>
                </a:tc>
                <a:extLst>
                  <a:ext uri="{0D108BD9-81ED-4DB2-BD59-A6C34878D82A}">
                    <a16:rowId xmlns:a16="http://schemas.microsoft.com/office/drawing/2014/main" val="3072943900"/>
                  </a:ext>
                </a:extLst>
              </a:tr>
            </a:tbl>
          </a:graphicData>
        </a:graphic>
      </p:graphicFrame>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Work</a:t>
            </a:r>
            <a:endParaRPr lang="en-US" dirty="0"/>
          </a:p>
        </p:txBody>
      </p:sp>
      <p:sp>
        <p:nvSpPr>
          <p:cNvPr id="32" name="Content Placeholder 31"/>
          <p:cNvSpPr>
            <a:spLocks noGrp="1"/>
          </p:cNvSpPr>
          <p:nvPr>
            <p:ph sz="quarter" idx="1"/>
          </p:nvPr>
        </p:nvSpPr>
        <p:spPr/>
        <p:txBody>
          <a:bodyPr/>
          <a:lstStyle/>
          <a:p>
            <a:r>
              <a:rPr lang="en-IN" sz="2000" dirty="0"/>
              <a:t>Summarize project work briefly.</a:t>
            </a:r>
            <a:endParaRPr lang="en-IN" sz="1600" dirty="0"/>
          </a:p>
          <a:p>
            <a:endParaRPr lang="en-IN" sz="2000" dirty="0"/>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DA81A092-9253-4268-AD77-C63534AA2CB2}" type="datetime5">
              <a:rPr lang="en-US" smtClean="0"/>
              <a:t>29-Mar-24</a:t>
            </a:fld>
            <a:endParaRPr lang="en-US"/>
          </a:p>
        </p:txBody>
      </p:sp>
      <p:sp>
        <p:nvSpPr>
          <p:cNvPr id="5" name="Footer Placeholder 4"/>
          <p:cNvSpPr>
            <a:spLocks noGrp="1"/>
          </p:cNvSpPr>
          <p:nvPr>
            <p:ph type="ftr" sz="quarter" idx="4294967295"/>
          </p:nvPr>
        </p:nvSpPr>
        <p:spPr>
          <a:xfrm>
            <a:off x="0" y="4861323"/>
            <a:ext cx="58674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Contribution</a:t>
            </a:r>
            <a:endParaRPr lang="en-US" dirty="0"/>
          </a:p>
        </p:txBody>
      </p:sp>
      <p:sp>
        <p:nvSpPr>
          <p:cNvPr id="7" name="Content Placeholder 6"/>
          <p:cNvSpPr>
            <a:spLocks noGrp="1"/>
          </p:cNvSpPr>
          <p:nvPr>
            <p:ph sz="quarter" idx="1"/>
          </p:nvPr>
        </p:nvSpPr>
        <p:spPr/>
        <p:txBody>
          <a:bodyPr/>
          <a:lstStyle/>
          <a:p>
            <a:r>
              <a:rPr lang="en-US" sz="2000" dirty="0" err="1"/>
              <a:t>Abhaysingh</a:t>
            </a:r>
            <a:r>
              <a:rPr lang="en-US" sz="2000" dirty="0"/>
              <a:t> Rajput -</a:t>
            </a:r>
          </a:p>
          <a:p>
            <a:r>
              <a:rPr lang="en-US" sz="2000" dirty="0"/>
              <a:t>Rohil Sharma -</a:t>
            </a:r>
          </a:p>
        </p:txBody>
      </p:sp>
      <p:sp>
        <p:nvSpPr>
          <p:cNvPr id="4" name="Date Placeholder 3"/>
          <p:cNvSpPr>
            <a:spLocks noGrp="1"/>
          </p:cNvSpPr>
          <p:nvPr>
            <p:ph type="dt" sz="half" idx="4294967295"/>
          </p:nvPr>
        </p:nvSpPr>
        <p:spPr>
          <a:xfrm>
            <a:off x="7010400" y="4860132"/>
            <a:ext cx="2133600" cy="226219"/>
          </a:xfrm>
        </p:spPr>
        <p:txBody>
          <a:bodyPr/>
          <a:lstStyle/>
          <a:p>
            <a:fld id="{4F99387E-1739-46A2-AFB4-AD5198229970}" type="datetime5">
              <a:rPr lang="en-US" smtClean="0"/>
              <a:t>29-Mar-24</a:t>
            </a:fld>
            <a:endParaRPr lang="en-US"/>
          </a:p>
        </p:txBody>
      </p:sp>
      <p:sp>
        <p:nvSpPr>
          <p:cNvPr id="5" name="Footer Placeholder 4"/>
          <p:cNvSpPr>
            <a:spLocks noGrp="1"/>
          </p:cNvSpPr>
          <p:nvPr>
            <p:ph type="ftr" sz="quarter" idx="4294967295"/>
          </p:nvPr>
        </p:nvSpPr>
        <p:spPr>
          <a:xfrm>
            <a:off x="0" y="4861323"/>
            <a:ext cx="4800600" cy="28217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sz="quarter" idx="1"/>
          </p:nvPr>
        </p:nvSpPr>
        <p:spPr>
          <a:xfrm>
            <a:off x="381000" y="895350"/>
            <a:ext cx="8229600" cy="3886200"/>
          </a:xfrm>
        </p:spPr>
        <p:txBody>
          <a:bodyPr>
            <a:normAutofit fontScale="55000" lnSpcReduction="20000"/>
          </a:bodyPr>
          <a:lstStyle/>
          <a:p>
            <a:r>
              <a:rPr lang="en-US" sz="2800" dirty="0"/>
              <a:t>Introduction </a:t>
            </a:r>
            <a:r>
              <a:rPr lang="en-US" sz="2800" dirty="0">
                <a:solidFill>
                  <a:srgbClr val="FF0000"/>
                </a:solidFill>
              </a:rPr>
              <a:t>(1-2 slides)</a:t>
            </a:r>
          </a:p>
          <a:p>
            <a:r>
              <a:rPr lang="en-US" sz="2800" dirty="0"/>
              <a:t>Literature Review (</a:t>
            </a:r>
            <a:r>
              <a:rPr lang="en-US" sz="2800" dirty="0">
                <a:solidFill>
                  <a:srgbClr val="FF0000"/>
                </a:solidFill>
              </a:rPr>
              <a:t>1 slide, discuss 3-4 relevant papers )</a:t>
            </a:r>
          </a:p>
          <a:p>
            <a:r>
              <a:rPr lang="en-US" sz="2800" dirty="0"/>
              <a:t>Outcome of Literature Review </a:t>
            </a:r>
            <a:r>
              <a:rPr lang="en-US" sz="2800" dirty="0">
                <a:solidFill>
                  <a:srgbClr val="FF0000"/>
                </a:solidFill>
              </a:rPr>
              <a:t>(1 slide)</a:t>
            </a:r>
          </a:p>
          <a:p>
            <a:r>
              <a:rPr lang="en-US" sz="2800" dirty="0"/>
              <a:t>Problem Statement  and Objectives </a:t>
            </a:r>
            <a:r>
              <a:rPr lang="en-US" sz="2800" dirty="0">
                <a:solidFill>
                  <a:srgbClr val="FF0000"/>
                </a:solidFill>
              </a:rPr>
              <a:t>(1 slide)</a:t>
            </a:r>
          </a:p>
          <a:p>
            <a:r>
              <a:rPr lang="en-US" sz="2800" dirty="0"/>
              <a:t>Existing Methodology </a:t>
            </a:r>
            <a:r>
              <a:rPr lang="en-US" sz="2800" dirty="0">
                <a:solidFill>
                  <a:srgbClr val="FF0000"/>
                </a:solidFill>
              </a:rPr>
              <a:t>(1-2 slides, concisely)</a:t>
            </a:r>
          </a:p>
          <a:p>
            <a:r>
              <a:rPr lang="en-IN" sz="2800" dirty="0"/>
              <a:t>Proposed enhancements/novelty </a:t>
            </a:r>
            <a:r>
              <a:rPr lang="en-IN" sz="2800" dirty="0">
                <a:solidFill>
                  <a:srgbClr val="FF0000"/>
                </a:solidFill>
              </a:rPr>
              <a:t>(in detail)</a:t>
            </a:r>
            <a:endParaRPr lang="en-US" sz="2800" dirty="0"/>
          </a:p>
          <a:p>
            <a:r>
              <a:rPr lang="en-US" sz="2800" dirty="0"/>
              <a:t>Dataset details </a:t>
            </a:r>
            <a:r>
              <a:rPr lang="en-US" sz="2800" dirty="0">
                <a:solidFill>
                  <a:srgbClr val="FF0000"/>
                </a:solidFill>
              </a:rPr>
              <a:t>(1 slide)</a:t>
            </a:r>
          </a:p>
          <a:p>
            <a:r>
              <a:rPr lang="en-IN" sz="2800" dirty="0"/>
              <a:t>Work done </a:t>
            </a:r>
            <a:r>
              <a:rPr lang="en-IN" sz="2800" dirty="0">
                <a:solidFill>
                  <a:srgbClr val="FF0000"/>
                </a:solidFill>
              </a:rPr>
              <a:t>(in detail)</a:t>
            </a:r>
          </a:p>
          <a:p>
            <a:pPr lvl="1">
              <a:lnSpc>
                <a:spcPct val="120000"/>
              </a:lnSpc>
              <a:spcBef>
                <a:spcPts val="0"/>
              </a:spcBef>
            </a:pPr>
            <a:r>
              <a:rPr lang="en-US" sz="2400" dirty="0"/>
              <a:t>Exploratory Data Analysis </a:t>
            </a:r>
            <a:r>
              <a:rPr lang="en-US" sz="2400" dirty="0">
                <a:solidFill>
                  <a:srgbClr val="FF0000"/>
                </a:solidFill>
              </a:rPr>
              <a:t>(required)</a:t>
            </a:r>
          </a:p>
          <a:p>
            <a:pPr lvl="1">
              <a:lnSpc>
                <a:spcPct val="120000"/>
              </a:lnSpc>
              <a:spcBef>
                <a:spcPts val="0"/>
              </a:spcBef>
            </a:pPr>
            <a:r>
              <a:rPr lang="en-US" sz="2400" dirty="0"/>
              <a:t>Data preprocessing and modeling </a:t>
            </a:r>
            <a:r>
              <a:rPr lang="en-US" sz="2400" dirty="0">
                <a:solidFill>
                  <a:srgbClr val="FF0000"/>
                </a:solidFill>
              </a:rPr>
              <a:t>(required)</a:t>
            </a:r>
          </a:p>
          <a:p>
            <a:pPr lvl="1">
              <a:lnSpc>
                <a:spcPct val="120000"/>
              </a:lnSpc>
              <a:spcBef>
                <a:spcPts val="0"/>
              </a:spcBef>
            </a:pPr>
            <a:r>
              <a:rPr lang="en-US" sz="2400" dirty="0"/>
              <a:t>Advanced processing </a:t>
            </a:r>
            <a:r>
              <a:rPr lang="en-US" sz="2400" dirty="0">
                <a:solidFill>
                  <a:srgbClr val="FF0000"/>
                </a:solidFill>
              </a:rPr>
              <a:t>(required)</a:t>
            </a:r>
          </a:p>
          <a:p>
            <a:pPr lvl="1">
              <a:lnSpc>
                <a:spcPct val="120000"/>
              </a:lnSpc>
              <a:spcBef>
                <a:spcPts val="0"/>
              </a:spcBef>
            </a:pPr>
            <a:r>
              <a:rPr lang="en-US" sz="2400" dirty="0"/>
              <a:t>Other work done </a:t>
            </a:r>
            <a:r>
              <a:rPr lang="en-US" sz="2400" dirty="0">
                <a:solidFill>
                  <a:srgbClr val="FF0000"/>
                </a:solidFill>
              </a:rPr>
              <a:t>(required)</a:t>
            </a:r>
            <a:endParaRPr lang="en-IN" sz="2400" dirty="0">
              <a:solidFill>
                <a:srgbClr val="FF0000"/>
              </a:solidFill>
            </a:endParaRPr>
          </a:p>
          <a:p>
            <a:r>
              <a:rPr lang="en-IN" sz="2800" dirty="0"/>
              <a:t>Results and Analysis </a:t>
            </a:r>
            <a:r>
              <a:rPr lang="en-IN" sz="2800" dirty="0">
                <a:solidFill>
                  <a:srgbClr val="FF0000"/>
                </a:solidFill>
              </a:rPr>
              <a:t>(in detail)</a:t>
            </a:r>
            <a:endParaRPr lang="en-IN" sz="2800" dirty="0"/>
          </a:p>
          <a:p>
            <a:pPr>
              <a:lnSpc>
                <a:spcPct val="120000"/>
              </a:lnSpc>
            </a:pPr>
            <a:r>
              <a:rPr lang="en-IN" sz="2800" dirty="0"/>
              <a:t>Comparison with base paper using standard metrics </a:t>
            </a:r>
            <a:r>
              <a:rPr lang="en-IN" sz="2800" dirty="0">
                <a:solidFill>
                  <a:srgbClr val="FF0000"/>
                </a:solidFill>
              </a:rPr>
              <a:t>(in detail)</a:t>
            </a:r>
            <a:endParaRPr lang="en-IN" sz="2800" dirty="0"/>
          </a:p>
          <a:p>
            <a:pPr>
              <a:lnSpc>
                <a:spcPct val="120000"/>
              </a:lnSpc>
            </a:pPr>
            <a:r>
              <a:rPr lang="en-IN" sz="2900" dirty="0"/>
              <a:t>Conclusion and Future work </a:t>
            </a:r>
            <a:r>
              <a:rPr lang="en-IN" sz="3200" dirty="0">
                <a:solidFill>
                  <a:srgbClr val="FF0000"/>
                </a:solidFill>
              </a:rPr>
              <a:t>(1 slide)</a:t>
            </a:r>
            <a:endParaRPr lang="en-US" sz="2900" dirty="0"/>
          </a:p>
          <a:p>
            <a:r>
              <a:rPr lang="en-US" sz="2800" dirty="0"/>
              <a:t>Individual Contribution </a:t>
            </a:r>
            <a:r>
              <a:rPr lang="en-US" sz="2800" dirty="0">
                <a:solidFill>
                  <a:srgbClr val="FF0000"/>
                </a:solidFill>
              </a:rPr>
              <a:t>(1 slide for each member)</a:t>
            </a:r>
          </a:p>
          <a:p>
            <a:r>
              <a:rPr lang="en-US" sz="2700" dirty="0"/>
              <a:t>References</a:t>
            </a:r>
          </a:p>
        </p:txBody>
      </p:sp>
      <p:sp>
        <p:nvSpPr>
          <p:cNvPr id="4" name="Date Placeholder 3"/>
          <p:cNvSpPr>
            <a:spLocks noGrp="1"/>
          </p:cNvSpPr>
          <p:nvPr>
            <p:ph type="dt" sz="half" idx="4294967295"/>
          </p:nvPr>
        </p:nvSpPr>
        <p:spPr>
          <a:xfrm>
            <a:off x="7010400" y="4860132"/>
            <a:ext cx="2133600" cy="226219"/>
          </a:xfrm>
        </p:spPr>
        <p:txBody>
          <a:bodyPr/>
          <a:lstStyle/>
          <a:p>
            <a:fld id="{780C969E-E436-48DA-A3C5-E41CAAFE76CF}" type="datetime5">
              <a:rPr lang="en-US" smtClean="0"/>
              <a:t>29-Mar-24</a:t>
            </a:fld>
            <a:endParaRPr lang="en-US"/>
          </a:p>
        </p:txBody>
      </p:sp>
      <p:sp>
        <p:nvSpPr>
          <p:cNvPr id="5" name="Footer Placeholder 4"/>
          <p:cNvSpPr>
            <a:spLocks noGrp="1"/>
          </p:cNvSpPr>
          <p:nvPr>
            <p:ph type="ftr" sz="quarter" idx="4294967295"/>
          </p:nvPr>
        </p:nvSpPr>
        <p:spPr>
          <a:xfrm>
            <a:off x="0" y="4861323"/>
            <a:ext cx="5791200" cy="282178"/>
          </a:xfrm>
        </p:spPr>
        <p:txBody>
          <a:bodyPr/>
          <a:lstStyle/>
          <a:p>
            <a:r>
              <a:rPr lang="en-US"/>
              <a:t>IT258 DS - Mini-project Endsem  Evaluation [Jan-Apr 2024]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sz="quarter" idx="1"/>
          </p:nvPr>
        </p:nvSpPr>
        <p:spPr/>
        <p:txBody>
          <a:bodyPr/>
          <a:lstStyle/>
          <a:p>
            <a:r>
              <a:rPr lang="en-US" sz="2000" dirty="0">
                <a:solidFill>
                  <a:schemeClr val="tx1"/>
                </a:solidFill>
                <a:latin typeface="TW Cen MT"/>
              </a:rPr>
              <a:t>"Time Series Analysis: Forecasting and Control" by George E. P. Box, Gwilym M. Jenkins, and Gregory C. </a:t>
            </a:r>
            <a:r>
              <a:rPr lang="en-US" sz="2000" dirty="0" err="1">
                <a:solidFill>
                  <a:schemeClr val="tx1"/>
                </a:solidFill>
                <a:latin typeface="TW Cen MT"/>
              </a:rPr>
              <a:t>Reinsel</a:t>
            </a:r>
            <a:r>
              <a:rPr lang="en-US" sz="2000" dirty="0">
                <a:solidFill>
                  <a:schemeClr val="tx1"/>
                </a:solidFill>
                <a:latin typeface="TW Cen MT"/>
              </a:rPr>
              <a:t>.</a:t>
            </a:r>
          </a:p>
          <a:p>
            <a:r>
              <a:rPr lang="en-US" sz="2000" dirty="0">
                <a:solidFill>
                  <a:schemeClr val="tx1"/>
                </a:solidFill>
                <a:latin typeface="TW Cen MT"/>
              </a:rPr>
              <a:t>"An Introduction to Statistical Learning" by Gareth James, Daniela Witten, Trevor Hastie, and Robert </a:t>
            </a:r>
            <a:r>
              <a:rPr lang="en-US" sz="2000" dirty="0" err="1">
                <a:solidFill>
                  <a:schemeClr val="tx1"/>
                </a:solidFill>
                <a:latin typeface="TW Cen MT"/>
              </a:rPr>
              <a:t>Tibshirani</a:t>
            </a:r>
            <a:r>
              <a:rPr lang="en-US" sz="2000" dirty="0">
                <a:solidFill>
                  <a:schemeClr val="tx1"/>
                </a:solidFill>
                <a:latin typeface="TW Cen MT"/>
              </a:rPr>
              <a:t>.</a:t>
            </a:r>
            <a:endParaRPr lang="en-US" sz="2000" dirty="0">
              <a:solidFill>
                <a:schemeClr val="tx1"/>
              </a:solidFill>
              <a:latin typeface="TW Cen MT"/>
              <a:ea typeface="Open Sans"/>
              <a:cs typeface="Open Sans"/>
            </a:endParaRPr>
          </a:p>
          <a:p>
            <a:r>
              <a:rPr lang="en-US" sz="2000" dirty="0">
                <a:solidFill>
                  <a:schemeClr val="tx1"/>
                </a:solidFill>
                <a:latin typeface="TW Cen MT"/>
                <a:ea typeface="Open Sans"/>
                <a:cs typeface="Open Sans"/>
              </a:rPr>
              <a:t>Statistical and Machine Learning forecasting methods: Concerns and ways forward</a:t>
            </a:r>
          </a:p>
          <a:p>
            <a:r>
              <a:rPr lang="en-US" sz="2000" dirty="0">
                <a:solidFill>
                  <a:schemeClr val="tx1"/>
                </a:solidFill>
                <a:latin typeface="TW Cen MT"/>
                <a:ea typeface="Open Sans"/>
                <a:cs typeface="Open Sans"/>
              </a:rPr>
              <a:t>A</a:t>
            </a:r>
            <a:r>
              <a:rPr lang="en-US" sz="2000" dirty="0">
                <a:solidFill>
                  <a:schemeClr val="tx1"/>
                </a:solidFill>
                <a:latin typeface="TW Cen MT"/>
              </a:rPr>
              <a:t> survey on machine learning models for financial time series forecasting</a:t>
            </a:r>
          </a:p>
          <a:p>
            <a:r>
              <a:rPr lang="en-US" sz="2000" dirty="0">
                <a:solidFill>
                  <a:schemeClr val="tx1"/>
                </a:solidFill>
                <a:latin typeface="TW Cen MT"/>
              </a:rPr>
              <a:t>High</a:t>
            </a:r>
            <a:r>
              <a:rPr lang="en-US" sz="2000" dirty="0">
                <a:solidFill>
                  <a:schemeClr val="tx1"/>
                </a:solidFill>
                <a:latin typeface="TW Cen MT"/>
                <a:ea typeface="+mn-lt"/>
                <a:cs typeface="+mn-lt"/>
              </a:rPr>
              <a:t> frequency trading and extreme price </a:t>
            </a:r>
            <a:r>
              <a:rPr lang="en-US" sz="2000" dirty="0" err="1">
                <a:solidFill>
                  <a:schemeClr val="tx1"/>
                </a:solidFill>
                <a:latin typeface="TW Cen MT"/>
                <a:ea typeface="+mn-lt"/>
                <a:cs typeface="+mn-lt"/>
              </a:rPr>
              <a:t>movements,Journal</a:t>
            </a:r>
            <a:r>
              <a:rPr lang="en-US" sz="2000" dirty="0">
                <a:solidFill>
                  <a:schemeClr val="tx1"/>
                </a:solidFill>
                <a:latin typeface="TW Cen MT"/>
                <a:ea typeface="+mn-lt"/>
                <a:cs typeface="+mn-lt"/>
              </a:rPr>
              <a:t> of Financial </a:t>
            </a:r>
            <a:r>
              <a:rPr lang="en-US" sz="2000" dirty="0" err="1">
                <a:solidFill>
                  <a:schemeClr val="tx1"/>
                </a:solidFill>
                <a:latin typeface="TW Cen MT"/>
                <a:ea typeface="+mn-lt"/>
                <a:cs typeface="+mn-lt"/>
              </a:rPr>
              <a:t>Economics,Volume</a:t>
            </a:r>
            <a:r>
              <a:rPr lang="en-US" sz="2000" dirty="0">
                <a:solidFill>
                  <a:schemeClr val="tx1"/>
                </a:solidFill>
                <a:latin typeface="TW Cen MT"/>
                <a:ea typeface="+mn-lt"/>
                <a:cs typeface="+mn-lt"/>
              </a:rPr>
              <a:t> 128, Issue 2,2018</a:t>
            </a:r>
            <a:endParaRPr lang="en-US" sz="2000" dirty="0">
              <a:solidFill>
                <a:schemeClr val="tx1"/>
              </a:solidFill>
              <a:latin typeface="TW Cen MT"/>
            </a:endParaRPr>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34E05F66-3278-41D6-AC6F-0AAB3EB544B5}" type="datetime5">
              <a:rPr lang="en-US" smtClean="0"/>
              <a:t>29-Mar-24</a:t>
            </a:fld>
            <a:endParaRPr lang="en-US"/>
          </a:p>
        </p:txBody>
      </p:sp>
      <p:sp>
        <p:nvSpPr>
          <p:cNvPr id="5" name="Footer Placeholder 4"/>
          <p:cNvSpPr>
            <a:spLocks noGrp="1"/>
          </p:cNvSpPr>
          <p:nvPr>
            <p:ph type="ftr" sz="quarter" idx="4294967295"/>
          </p:nvPr>
        </p:nvSpPr>
        <p:spPr>
          <a:xfrm>
            <a:off x="1" y="4861323"/>
            <a:ext cx="4259263" cy="225028"/>
          </a:xfrm>
        </p:spPr>
        <p:txBody>
          <a:bodyPr/>
          <a:lstStyle/>
          <a:p>
            <a:r>
              <a:rPr lang="en-US"/>
              <a:t>IT258 DS - Mini-project Endsem  Evaluation [Jan-Apr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Pre Processing</a:t>
            </a:r>
          </a:p>
        </p:txBody>
      </p:sp>
      <p:sp>
        <p:nvSpPr>
          <p:cNvPr id="9" name="Content Placeholder 8"/>
          <p:cNvSpPr>
            <a:spLocks noGrp="1"/>
          </p:cNvSpPr>
          <p:nvPr>
            <p:ph sz="quarter" idx="1"/>
          </p:nvPr>
        </p:nvSpPr>
        <p:spPr/>
        <p:txBody>
          <a:bodyPr/>
          <a:lstStyle/>
          <a:p>
            <a:r>
              <a:rPr lang="en-US" dirty="0"/>
              <a:t>In this data science project, our goal is to predict future 1-second price changes using high-frequency order book data from a futures contract. The dataset contains snapshots over time, with each row representing one snapshot. We aim to forecast the movement of the "mid" price, where a label of "1" indicates an expected price increase, while "0" suggests either no change or a decrease.</a:t>
            </a:r>
          </a:p>
          <a:p>
            <a:endParaRPr lang="en-US" dirty="0"/>
          </a:p>
          <a:p>
            <a:r>
              <a:rPr lang="en-US" dirty="0"/>
              <a:t>Before constructing our predictive models, we need to preprocess the dataset extensively. This involves cleaning the data, handling missing values, performing feature engineering, and potentially scaling or transforming features for modeling. We also need to address any imbalances in the target variable and explore techniques such as resampling.</a:t>
            </a:r>
          </a:p>
          <a:p>
            <a:endParaRPr lang="en-US" sz="1400" dirty="0"/>
          </a:p>
        </p:txBody>
      </p:sp>
      <p:sp>
        <p:nvSpPr>
          <p:cNvPr id="4" name="Date Placeholder 3"/>
          <p:cNvSpPr>
            <a:spLocks noGrp="1"/>
          </p:cNvSpPr>
          <p:nvPr>
            <p:ph type="dt" sz="half" idx="4294967295"/>
          </p:nvPr>
        </p:nvSpPr>
        <p:spPr>
          <a:xfrm>
            <a:off x="7010400" y="4860132"/>
            <a:ext cx="2133600" cy="226219"/>
          </a:xfrm>
        </p:spPr>
        <p:txBody>
          <a:bodyPr/>
          <a:lstStyle/>
          <a:p>
            <a:fld id="{4D2E2038-4954-47E7-9835-C72BB74E0620}" type="datetime5">
              <a:rPr lang="en-US" smtClean="0"/>
              <a:t>29-Mar-24</a:t>
            </a:fld>
            <a:endParaRPr lang="en-US"/>
          </a:p>
        </p:txBody>
      </p:sp>
      <p:sp>
        <p:nvSpPr>
          <p:cNvPr id="5" name="Footer Placeholder 4"/>
          <p:cNvSpPr>
            <a:spLocks noGrp="1"/>
          </p:cNvSpPr>
          <p:nvPr>
            <p:ph type="ftr" sz="quarter" idx="4294967295"/>
          </p:nvPr>
        </p:nvSpPr>
        <p:spPr>
          <a:xfrm>
            <a:off x="0" y="4861323"/>
            <a:ext cx="4953000" cy="282178"/>
          </a:xfrm>
        </p:spPr>
        <p:txBody>
          <a:bodyPr/>
          <a:lstStyle/>
          <a:p>
            <a:r>
              <a:rPr lang="en-US"/>
              <a:t>IT258 DS - Mini-project Endsem  Evaluation [Jan-Apr 2024]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1060-0272-4CFE-B7BB-CB372C526267}"/>
              </a:ext>
            </a:extLst>
          </p:cNvPr>
          <p:cNvSpPr>
            <a:spLocks noGrp="1"/>
          </p:cNvSpPr>
          <p:nvPr>
            <p:ph type="title"/>
          </p:nvPr>
        </p:nvSpPr>
        <p:spPr/>
        <p:txBody>
          <a:bodyPr/>
          <a:lstStyle/>
          <a:p>
            <a:r>
              <a:rPr lang="en-US" dirty="0"/>
              <a:t>Introduction – Model </a:t>
            </a:r>
          </a:p>
        </p:txBody>
      </p:sp>
      <p:sp>
        <p:nvSpPr>
          <p:cNvPr id="3" name="Content Placeholder 2">
            <a:extLst>
              <a:ext uri="{FF2B5EF4-FFF2-40B4-BE49-F238E27FC236}">
                <a16:creationId xmlns:a16="http://schemas.microsoft.com/office/drawing/2014/main" id="{A101F20E-0185-46EE-9BA6-0DF62884F73A}"/>
              </a:ext>
            </a:extLst>
          </p:cNvPr>
          <p:cNvSpPr>
            <a:spLocks noGrp="1"/>
          </p:cNvSpPr>
          <p:nvPr>
            <p:ph sz="quarter" idx="1"/>
          </p:nvPr>
        </p:nvSpPr>
        <p:spPr/>
        <p:txBody>
          <a:bodyPr/>
          <a:lstStyle/>
          <a:p>
            <a:r>
              <a:rPr lang="en-US" dirty="0"/>
              <a:t>After completing the preprocessing steps, we can train and evaluate various machine learning models to predict the probability of a "1" at each timestep in the test set. This entails selecting suitable algorithms, tuning hyperparameters, and assessing model performance using metrics like accuracy, precision, recall, and F1-score.</a:t>
            </a:r>
          </a:p>
          <a:p>
            <a:endParaRPr lang="en-US" dirty="0"/>
          </a:p>
          <a:p>
            <a:r>
              <a:rPr lang="en-US" dirty="0"/>
              <a:t>Overall, our aim is to accurately forecast future price changes in the futures contract by effectively preprocessing the data and constructing robust predictive models using the provided order book data.</a:t>
            </a:r>
          </a:p>
          <a:p>
            <a:endParaRPr lang="en-US" dirty="0"/>
          </a:p>
        </p:txBody>
      </p:sp>
    </p:spTree>
    <p:extLst>
      <p:ext uri="{BB962C8B-B14F-4D97-AF65-F5344CB8AC3E}">
        <p14:creationId xmlns:p14="http://schemas.microsoft.com/office/powerpoint/2010/main" val="96419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5" name="Date Placeholder 4"/>
          <p:cNvSpPr>
            <a:spLocks noGrp="1"/>
          </p:cNvSpPr>
          <p:nvPr>
            <p:ph type="dt" sz="half" idx="4294967295"/>
          </p:nvPr>
        </p:nvSpPr>
        <p:spPr>
          <a:xfrm>
            <a:off x="7010400" y="4860132"/>
            <a:ext cx="2133600" cy="226219"/>
          </a:xfrm>
        </p:spPr>
        <p:txBody>
          <a:bodyPr/>
          <a:lstStyle/>
          <a:p>
            <a:fld id="{6E74FA3E-A71D-4BCA-9A0B-87446069E212}" type="datetime5">
              <a:rPr lang="en-US" smtClean="0"/>
              <a:t>29-Mar-24</a:t>
            </a:fld>
            <a:endParaRPr lang="en-US"/>
          </a:p>
        </p:txBody>
      </p:sp>
      <p:sp>
        <p:nvSpPr>
          <p:cNvPr id="6" name="Footer Placeholder 5"/>
          <p:cNvSpPr>
            <a:spLocks noGrp="1"/>
          </p:cNvSpPr>
          <p:nvPr>
            <p:ph type="ftr" sz="quarter" idx="4294967295"/>
          </p:nvPr>
        </p:nvSpPr>
        <p:spPr>
          <a:xfrm>
            <a:off x="0" y="4861323"/>
            <a:ext cx="5410200" cy="282178"/>
          </a:xfrm>
        </p:spPr>
        <p:txBody>
          <a:bodyPr/>
          <a:lstStyle/>
          <a:p>
            <a:r>
              <a:rPr lang="en-US"/>
              <a:t>IT258 DS - Mini-project Endsem  Evaluation [Jan-Apr 2024]</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651337578"/>
              </p:ext>
            </p:extLst>
          </p:nvPr>
        </p:nvGraphicFramePr>
        <p:xfrm>
          <a:off x="838200" y="891930"/>
          <a:ext cx="7467599" cy="4081311"/>
        </p:xfrm>
        <a:graphic>
          <a:graphicData uri="http://schemas.openxmlformats.org/drawingml/2006/table">
            <a:tbl>
              <a:tblPr>
                <a:tableStyleId>{BC89EF96-8CEA-46FF-86C4-4CE0E7609802}</a:tableStyleId>
              </a:tblPr>
              <a:tblGrid>
                <a:gridCol w="1341181">
                  <a:extLst>
                    <a:ext uri="{9D8B030D-6E8A-4147-A177-3AD203B41FA5}">
                      <a16:colId xmlns:a16="http://schemas.microsoft.com/office/drawing/2014/main" val="20000"/>
                    </a:ext>
                  </a:extLst>
                </a:gridCol>
                <a:gridCol w="2099236">
                  <a:extLst>
                    <a:ext uri="{9D8B030D-6E8A-4147-A177-3AD203B41FA5}">
                      <a16:colId xmlns:a16="http://schemas.microsoft.com/office/drawing/2014/main" val="20001"/>
                    </a:ext>
                  </a:extLst>
                </a:gridCol>
                <a:gridCol w="1869633">
                  <a:extLst>
                    <a:ext uri="{9D8B030D-6E8A-4147-A177-3AD203B41FA5}">
                      <a16:colId xmlns:a16="http://schemas.microsoft.com/office/drawing/2014/main" val="20002"/>
                    </a:ext>
                  </a:extLst>
                </a:gridCol>
                <a:gridCol w="2157549">
                  <a:extLst>
                    <a:ext uri="{9D8B030D-6E8A-4147-A177-3AD203B41FA5}">
                      <a16:colId xmlns:a16="http://schemas.microsoft.com/office/drawing/2014/main" val="20003"/>
                    </a:ext>
                  </a:extLst>
                </a:gridCol>
              </a:tblGrid>
              <a:tr h="318352">
                <a:tc>
                  <a:txBody>
                    <a:bodyPr/>
                    <a:lstStyle/>
                    <a:p>
                      <a:pPr algn="ctr" fontAlgn="ctr"/>
                      <a:r>
                        <a:rPr lang="en-IN" sz="1500" u="none" strike="noStrike" dirty="0">
                          <a:effectLst/>
                        </a:rPr>
                        <a:t>Author/year</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Methodology</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Advantages</a:t>
                      </a:r>
                      <a:endParaRPr lang="en-IN" sz="1500" b="1" i="0" u="none" strike="noStrike" dirty="0">
                        <a:solidFill>
                          <a:srgbClr val="000000"/>
                        </a:solidFill>
                        <a:effectLst/>
                        <a:latin typeface="Calibri" panose="020F0502020204030204" pitchFamily="34" charset="0"/>
                      </a:endParaRPr>
                    </a:p>
                  </a:txBody>
                  <a:tcPr marL="9525" marR="9525" marT="7144" marB="0" anchor="ctr"/>
                </a:tc>
                <a:tc>
                  <a:txBody>
                    <a:bodyPr/>
                    <a:lstStyle/>
                    <a:p>
                      <a:pPr algn="ctr" fontAlgn="ctr"/>
                      <a:r>
                        <a:rPr lang="en-IN" sz="1500" u="none" strike="noStrike" dirty="0">
                          <a:effectLst/>
                        </a:rPr>
                        <a:t>Limitations</a:t>
                      </a:r>
                      <a:endParaRPr lang="en-IN" sz="1500" b="1" i="0" u="none" strike="noStrike" dirty="0">
                        <a:solidFill>
                          <a:srgbClr val="000000"/>
                        </a:solidFill>
                        <a:effectLst/>
                        <a:latin typeface="Calibri" panose="020F0502020204030204" pitchFamily="34" charset="0"/>
                      </a:endParaRPr>
                    </a:p>
                  </a:txBody>
                  <a:tcPr marL="9525" marR="9525" marT="7144" marB="0" anchor="ctr"/>
                </a:tc>
                <a:extLst>
                  <a:ext uri="{0D108BD9-81ED-4DB2-BD59-A6C34878D82A}">
                    <a16:rowId xmlns:a16="http://schemas.microsoft.com/office/drawing/2014/main" val="10000"/>
                  </a:ext>
                </a:extLst>
              </a:tr>
              <a:tr h="1167474">
                <a:tc>
                  <a:txBody>
                    <a:bodyPr/>
                    <a:lstStyle/>
                    <a:p>
                      <a:pPr lvl="0" algn="ctr">
                        <a:lnSpc>
                          <a:spcPct val="114999"/>
                        </a:lnSpc>
                        <a:spcAft>
                          <a:spcPts val="0"/>
                        </a:spcAft>
                        <a:buNone/>
                      </a:pPr>
                      <a:r>
                        <a:rPr lang="en-US" sz="1600" b="0" i="0" u="none" strike="noStrike" kern="1200" noProof="0" dirty="0">
                          <a:solidFill>
                            <a:schemeClr val="tx1"/>
                          </a:solidFill>
                          <a:effectLst/>
                          <a:latin typeface="Tw Cen MT"/>
                        </a:rPr>
                        <a:t>Mostafa </a:t>
                      </a:r>
                      <a:r>
                        <a:rPr lang="en-US" sz="1600" b="0" i="0" u="none" strike="noStrike" kern="1200" noProof="0" dirty="0" err="1">
                          <a:solidFill>
                            <a:schemeClr val="tx1"/>
                          </a:solidFill>
                          <a:effectLst/>
                          <a:latin typeface="Tw Cen MT"/>
                        </a:rPr>
                        <a:t>Goudarzi</a:t>
                      </a:r>
                      <a:r>
                        <a:rPr lang="en-US" sz="1600" b="0" i="0" u="none" strike="noStrike" kern="1200" noProof="0" dirty="0">
                          <a:solidFill>
                            <a:schemeClr val="tx1"/>
                          </a:solidFill>
                          <a:effectLst/>
                          <a:latin typeface="Tw Cen MT"/>
                        </a:rPr>
                        <a:t> / 2023</a:t>
                      </a:r>
                      <a:endParaRPr kumimoji="0" lang="en-US" dirty="0">
                        <a:solidFill>
                          <a:schemeClr val="tx1"/>
                        </a:solidFill>
                      </a:endParaRPr>
                    </a:p>
                  </a:txBody>
                  <a:tcPr marL="9525" marR="9525" marT="7144" marB="0" anchor="ctr"/>
                </a:tc>
                <a:tc>
                  <a:txBody>
                    <a:bodyPr/>
                    <a:lstStyle/>
                    <a:p>
                      <a:pPr lvl="0" algn="ctr">
                        <a:lnSpc>
                          <a:spcPct val="100000"/>
                        </a:lnSpc>
                        <a:spcBef>
                          <a:spcPts val="0"/>
                        </a:spcBef>
                        <a:spcAft>
                          <a:spcPts val="0"/>
                        </a:spcAft>
                        <a:buNone/>
                      </a:pPr>
                      <a:r>
                        <a:rPr lang="en-IN" sz="900" b="0" i="0" u="none" strike="noStrike" noProof="0" dirty="0">
                          <a:solidFill>
                            <a:schemeClr val="tx1"/>
                          </a:solidFill>
                          <a:effectLst/>
                        </a:rPr>
                        <a:t>We aim to identify High-Frequency Trading (HFT) using selected features and a suitable machine learning algorithm. Our goal is to achieve Automated Market-Making (AMM) classification with fuzzy logic. After identifying the optimal algorithm, we test it on different trading day data and interpret the results.</a:t>
                      </a:r>
                      <a:endParaRPr lang="en-US" dirty="0">
                        <a:solidFill>
                          <a:schemeClr val="tx1"/>
                        </a:solidFill>
                      </a:endParaRPr>
                    </a:p>
                  </a:txBody>
                  <a:tcPr marL="9525" marR="9525" marT="7144" marB="0" anchor="ctr"/>
                </a:tc>
                <a:tc>
                  <a:txBody>
                    <a:bodyPr/>
                    <a:lstStyle/>
                    <a:p>
                      <a:pPr lvl="0" algn="ctr">
                        <a:buNone/>
                      </a:pPr>
                      <a:r>
                        <a:rPr lang="en-IN" sz="900" b="0" i="0" u="none" strike="noStrike" noProof="0" dirty="0">
                          <a:solidFill>
                            <a:schemeClr val="tx1"/>
                          </a:solidFill>
                          <a:effectLst/>
                        </a:rPr>
                        <a:t>The empirical results from the evaluation of the models established that the ensemble model combined with random </a:t>
                      </a:r>
                      <a:r>
                        <a:rPr lang="en-IN" sz="900" b="0" i="0" u="none" strike="noStrike" noProof="0" dirty="0" err="1">
                          <a:solidFill>
                            <a:schemeClr val="tx1"/>
                          </a:solidFill>
                          <a:effectLst/>
                        </a:rPr>
                        <a:t>undersampling</a:t>
                      </a:r>
                      <a:r>
                        <a:rPr lang="en-IN" sz="900" b="0" i="0" u="none" strike="noStrike" noProof="0" dirty="0">
                          <a:solidFill>
                            <a:schemeClr val="tx1"/>
                          </a:solidFill>
                          <a:effectLst/>
                        </a:rPr>
                        <a:t> among several supervised learning approaches is the most effective method for detecting HFTs in order book data</a:t>
                      </a:r>
                      <a:endParaRPr lang="en-US" dirty="0">
                        <a:solidFill>
                          <a:schemeClr val="tx1"/>
                        </a:solidFill>
                      </a:endParaRPr>
                    </a:p>
                  </a:txBody>
                  <a:tcPr marL="9525" marR="9525" marT="7144" marB="0" anchor="ctr"/>
                </a:tc>
                <a:tc>
                  <a:txBody>
                    <a:bodyPr/>
                    <a:lstStyle/>
                    <a:p>
                      <a:pPr algn="ctr" fontAlgn="ctr"/>
                      <a:r>
                        <a:rPr lang="en-IN" sz="900" b="0" i="0" u="none" strike="noStrike" dirty="0" err="1">
                          <a:solidFill>
                            <a:schemeClr val="tx1"/>
                          </a:solidFill>
                          <a:effectLst/>
                          <a:latin typeface="Calibri"/>
                        </a:rPr>
                        <a:t>Comparitive</a:t>
                      </a:r>
                      <a:r>
                        <a:rPr lang="en-IN" sz="900" b="0" i="0" u="none" strike="noStrike" dirty="0">
                          <a:solidFill>
                            <a:schemeClr val="tx1"/>
                          </a:solidFill>
                          <a:effectLst/>
                          <a:latin typeface="Calibri"/>
                        </a:rPr>
                        <a:t> study to identify optimal algorithm </a:t>
                      </a:r>
                    </a:p>
                  </a:txBody>
                  <a:tcPr marL="9525" marR="9525" marT="7144" marB="0" anchor="ctr"/>
                </a:tc>
                <a:extLst>
                  <a:ext uri="{0D108BD9-81ED-4DB2-BD59-A6C34878D82A}">
                    <a16:rowId xmlns:a16="http://schemas.microsoft.com/office/drawing/2014/main" val="10001"/>
                  </a:ext>
                </a:extLst>
              </a:tr>
              <a:tr h="780555">
                <a:tc>
                  <a:txBody>
                    <a:bodyPr/>
                    <a:lstStyle/>
                    <a:p>
                      <a:pPr lvl="0" algn="ctr">
                        <a:lnSpc>
                          <a:spcPct val="114999"/>
                        </a:lnSpc>
                        <a:spcAft>
                          <a:spcPts val="0"/>
                        </a:spcAft>
                        <a:buNone/>
                      </a:pPr>
                      <a:r>
                        <a:rPr lang="en-US" sz="1400" b="0" i="0" u="none" strike="noStrike" kern="1200" noProof="0" dirty="0" err="1">
                          <a:solidFill>
                            <a:schemeClr val="tx1"/>
                          </a:solidFill>
                          <a:effectLst/>
                        </a:rPr>
                        <a:t>Rajan</a:t>
                      </a:r>
                      <a:r>
                        <a:rPr lang="en-US" sz="1400" b="0" i="0" u="none" strike="noStrike" kern="1200" noProof="0" dirty="0">
                          <a:solidFill>
                            <a:schemeClr val="tx1"/>
                          </a:solidFill>
                          <a:effectLst/>
                        </a:rPr>
                        <a:t> Lakshmi A</a:t>
                      </a:r>
                      <a:r>
                        <a:rPr lang="en-US" sz="1400" dirty="0">
                          <a:solidFill>
                            <a:schemeClr val="tx1"/>
                          </a:solidFill>
                        </a:rPr>
                        <a:t>/2017</a:t>
                      </a:r>
                      <a:endParaRPr kumimoji="0" lang="en-US" sz="1400" dirty="0">
                        <a:solidFill>
                          <a:schemeClr val="tx1"/>
                        </a:solidFill>
                      </a:endParaRPr>
                    </a:p>
                  </a:txBody>
                  <a:tcPr marL="9525" marR="9525" marT="7144" marB="0" anchor="ctr"/>
                </a:tc>
                <a:tc>
                  <a:txBody>
                    <a:bodyPr/>
                    <a:lstStyle/>
                    <a:p>
                      <a:pPr lvl="0" algn="ctr">
                        <a:buNone/>
                      </a:pPr>
                      <a:r>
                        <a:rPr lang="en-IN" sz="900" b="0" i="0" u="none" strike="noStrike" noProof="0" dirty="0">
                          <a:solidFill>
                            <a:schemeClr val="tx1"/>
                          </a:solidFill>
                          <a:effectLst/>
                        </a:rPr>
                        <a:t>Explores how Low latency trading impact on Indian capital markets and explores the merits and demerits of High frequency trading.  A Study on the Impact of HFT on Institutional Investors, retail investors and small traders</a:t>
                      </a:r>
                      <a:endParaRPr lang="en-US" dirty="0">
                        <a:solidFill>
                          <a:schemeClr val="tx1"/>
                        </a:solidFill>
                      </a:endParaRPr>
                    </a:p>
                  </a:txBody>
                  <a:tcPr marL="9525" marR="9525" marT="7144" marB="0" anchor="ctr"/>
                </a:tc>
                <a:tc>
                  <a:txBody>
                    <a:bodyPr/>
                    <a:lstStyle/>
                    <a:p>
                      <a:pPr algn="ctr" fontAlgn="ctr"/>
                      <a:r>
                        <a:rPr lang="en-IN" sz="900" b="0" i="0" u="none" strike="noStrike" dirty="0">
                          <a:solidFill>
                            <a:schemeClr val="tx1"/>
                          </a:solidFill>
                          <a:effectLst/>
                          <a:latin typeface="Calibri"/>
                        </a:rPr>
                        <a:t>Benefits of HFT algorithms include increased liquidity, better efficiency, increased returns for </a:t>
                      </a:r>
                      <a:r>
                        <a:rPr lang="en-IN" sz="900" b="0" i="0" u="none" strike="noStrike" dirty="0" err="1">
                          <a:solidFill>
                            <a:schemeClr val="tx1"/>
                          </a:solidFill>
                          <a:effectLst/>
                          <a:latin typeface="Calibri"/>
                        </a:rPr>
                        <a:t>investors,lower</a:t>
                      </a:r>
                      <a:r>
                        <a:rPr lang="en-IN" sz="900" b="0" i="0" u="none" strike="noStrike" dirty="0">
                          <a:solidFill>
                            <a:schemeClr val="tx1"/>
                          </a:solidFill>
                          <a:effectLst/>
                          <a:latin typeface="Calibri"/>
                        </a:rPr>
                        <a:t> </a:t>
                      </a:r>
                      <a:r>
                        <a:rPr lang="en-IN" sz="900" b="0" i="0" u="none" strike="noStrike" dirty="0" err="1">
                          <a:solidFill>
                            <a:schemeClr val="tx1"/>
                          </a:solidFill>
                          <a:effectLst/>
                          <a:latin typeface="Calibri"/>
                        </a:rPr>
                        <a:t>volitality</a:t>
                      </a:r>
                      <a:endParaRPr lang="en-IN" sz="900" b="0" i="0" u="none" strike="noStrike" dirty="0">
                        <a:solidFill>
                          <a:schemeClr val="tx1"/>
                        </a:solidFill>
                        <a:effectLst/>
                        <a:latin typeface="Calibri"/>
                      </a:endParaRPr>
                    </a:p>
                  </a:txBody>
                  <a:tcPr marL="9525" marR="9525" marT="7144" marB="0" anchor="ctr"/>
                </a:tc>
                <a:tc>
                  <a:txBody>
                    <a:bodyPr/>
                    <a:lstStyle/>
                    <a:p>
                      <a:pPr lvl="0" algn="ctr">
                        <a:buNone/>
                      </a:pPr>
                      <a:r>
                        <a:rPr lang="en-IN" sz="900" b="0" i="0" u="none" strike="noStrike" noProof="0" dirty="0">
                          <a:solidFill>
                            <a:schemeClr val="tx1"/>
                          </a:solidFill>
                          <a:effectLst/>
                        </a:rPr>
                        <a:t>Harmful HFT Algorithms that might cause market disruption such as high Intra-Day volatility and high Order-to-Trade Ratio.</a:t>
                      </a:r>
                      <a:endParaRPr lang="en-US" dirty="0">
                        <a:solidFill>
                          <a:schemeClr val="tx1"/>
                        </a:solidFill>
                      </a:endParaRPr>
                    </a:p>
                  </a:txBody>
                  <a:tcPr marL="9525" marR="9525" marT="7144" marB="0" anchor="ctr"/>
                </a:tc>
                <a:extLst>
                  <a:ext uri="{0D108BD9-81ED-4DB2-BD59-A6C34878D82A}">
                    <a16:rowId xmlns:a16="http://schemas.microsoft.com/office/drawing/2014/main" val="10002"/>
                  </a:ext>
                </a:extLst>
              </a:tr>
              <a:tr h="1691271">
                <a:tc>
                  <a:txBody>
                    <a:bodyPr/>
                    <a:lstStyle/>
                    <a:p>
                      <a:r>
                        <a:rPr lang="en-IN" sz="1350" b="0" i="0" u="none" strike="noStrike" kern="1200" dirty="0">
                          <a:solidFill>
                            <a:schemeClr val="tx1"/>
                          </a:solidFill>
                          <a:effectLst/>
                          <a:latin typeface="+mn-lt"/>
                          <a:ea typeface="+mn-ea"/>
                          <a:cs typeface="+mn-cs"/>
                        </a:rPr>
                        <a:t>Spyros </a:t>
                      </a:r>
                      <a:r>
                        <a:rPr lang="en-IN" sz="1350" b="0" i="0" u="none" strike="noStrike" kern="1200" dirty="0" err="1">
                          <a:solidFill>
                            <a:schemeClr val="tx1"/>
                          </a:solidFill>
                          <a:effectLst/>
                          <a:latin typeface="+mn-lt"/>
                          <a:ea typeface="+mn-ea"/>
                          <a:cs typeface="+mn-cs"/>
                        </a:rPr>
                        <a:t>Makridakis</a:t>
                      </a:r>
                      <a:r>
                        <a:rPr lang="en-IN" sz="1350" b="0" i="0" u="none" strike="noStrike" kern="1200" dirty="0">
                          <a:solidFill>
                            <a:schemeClr val="tx1"/>
                          </a:solidFill>
                          <a:effectLst/>
                          <a:latin typeface="+mn-lt"/>
                          <a:ea typeface="+mn-ea"/>
                          <a:cs typeface="+mn-cs"/>
                        </a:rPr>
                        <a:t>,</a:t>
                      </a:r>
                      <a:endParaRPr lang="en-IN" sz="1350" b="0" i="0" kern="1200" dirty="0">
                        <a:solidFill>
                          <a:schemeClr val="tx1"/>
                        </a:solidFill>
                        <a:effectLst/>
                        <a:latin typeface="+mn-lt"/>
                        <a:ea typeface="+mn-ea"/>
                        <a:cs typeface="+mn-cs"/>
                      </a:endParaRPr>
                    </a:p>
                    <a:p>
                      <a:r>
                        <a:rPr lang="en-IN" sz="1350" b="0" i="0" u="none" strike="noStrike" kern="1200" dirty="0" err="1">
                          <a:solidFill>
                            <a:schemeClr val="tx1"/>
                          </a:solidFill>
                          <a:effectLst/>
                          <a:latin typeface="+mn-lt"/>
                          <a:ea typeface="+mn-ea"/>
                          <a:cs typeface="+mn-cs"/>
                        </a:rPr>
                        <a:t>Evangelos</a:t>
                      </a:r>
                      <a:r>
                        <a:rPr lang="en-IN" sz="1350" b="0" i="0" u="none" strike="noStrike" kern="1200" dirty="0">
                          <a:solidFill>
                            <a:schemeClr val="tx1"/>
                          </a:solidFill>
                          <a:effectLst/>
                          <a:latin typeface="+mn-lt"/>
                          <a:ea typeface="+mn-ea"/>
                          <a:cs typeface="+mn-cs"/>
                        </a:rPr>
                        <a:t> </a:t>
                      </a:r>
                      <a:r>
                        <a:rPr lang="en-IN" sz="1350" b="0" i="0" u="none" strike="noStrike" kern="1200" dirty="0" err="1">
                          <a:solidFill>
                            <a:schemeClr val="tx1"/>
                          </a:solidFill>
                          <a:effectLst/>
                          <a:latin typeface="+mn-lt"/>
                          <a:ea typeface="+mn-ea"/>
                          <a:cs typeface="+mn-cs"/>
                        </a:rPr>
                        <a:t>Spiliotis</a:t>
                      </a:r>
                      <a:r>
                        <a:rPr lang="en-IN" sz="1350" b="0" i="0" u="none" strike="noStrike" kern="1200" dirty="0">
                          <a:solidFill>
                            <a:schemeClr val="tx1"/>
                          </a:solidFill>
                          <a:effectLst/>
                          <a:latin typeface="+mn-lt"/>
                          <a:ea typeface="+mn-ea"/>
                          <a:cs typeface="+mn-cs"/>
                        </a:rPr>
                        <a:t>/</a:t>
                      </a:r>
                      <a:r>
                        <a:rPr lang="en-IN" sz="1350" b="0" i="0" kern="1200" dirty="0">
                          <a:solidFill>
                            <a:schemeClr val="tx1"/>
                          </a:solidFill>
                          <a:effectLst/>
                          <a:latin typeface="+mn-lt"/>
                          <a:ea typeface="+mn-ea"/>
                          <a:cs typeface="+mn-cs"/>
                        </a:rPr>
                        <a:t> March 27, 2018</a:t>
                      </a:r>
                    </a:p>
                  </a:txBody>
                  <a:tcPr marL="9524" marR="9524" marT="7144" marB="0" anchor="ctr"/>
                </a:tc>
                <a:tc>
                  <a:txBody>
                    <a:bodyPr/>
                    <a:lstStyle/>
                    <a:p>
                      <a:pPr lvl="0" algn="ctr">
                        <a:buNone/>
                      </a:pPr>
                      <a:r>
                        <a:rPr lang="en-US" sz="800" b="0" i="0" kern="1200" dirty="0">
                          <a:solidFill>
                            <a:schemeClr val="tx1"/>
                          </a:solidFill>
                          <a:effectLst/>
                          <a:latin typeface="+mn-lt"/>
                          <a:ea typeface="+mn-ea"/>
                          <a:cs typeface="+mn-cs"/>
                        </a:rPr>
                        <a:t>The methodology involves data preprocessing to enhance forecasting accuracy through techniques like seasonal adjustments, transformations, and trend removal. It also explores multiple-horizon forecasting approaches, including iterative, direct, and multi-neural network methods, evaluating their accuracy and computational complexity across various forecasting horizons. Challenges such as overfitting and computational complexity are addressed, with future research directions proposed for improvement.</a:t>
                      </a:r>
                      <a:endParaRPr lang="en-IN" sz="900" b="0" i="0" u="none" strike="noStrike" dirty="0">
                        <a:solidFill>
                          <a:schemeClr val="tx1"/>
                        </a:solidFill>
                        <a:effectLst/>
                        <a:latin typeface="Calibri"/>
                      </a:endParaRPr>
                    </a:p>
                  </a:txBody>
                  <a:tcPr marL="9524" marR="9524" marT="7144" marB="0" anchor="ctr"/>
                </a:tc>
                <a:tc>
                  <a:txBody>
                    <a:bodyPr/>
                    <a:lstStyle/>
                    <a:p>
                      <a:pPr lvl="0" algn="ctr">
                        <a:buNone/>
                      </a:pPr>
                      <a:r>
                        <a:rPr lang="en-US" sz="900" b="0" i="0" u="none" strike="noStrike" dirty="0">
                          <a:solidFill>
                            <a:schemeClr val="tx1"/>
                          </a:solidFill>
                          <a:effectLst/>
                          <a:latin typeface="Calibri"/>
                        </a:rPr>
                        <a:t>The methodology improves forecasting accuracy through diverse preprocessing techniques and multiple-horizon forecasting approaches while addressing challenges like overfitting and computational complexity, laying the groundwork for further advancements in forecasting methodologies.</a:t>
                      </a:r>
                      <a:endParaRPr lang="en-IN" sz="900" b="0" i="0" u="none" strike="noStrike" dirty="0">
                        <a:solidFill>
                          <a:schemeClr val="tx1"/>
                        </a:solidFill>
                        <a:effectLst/>
                        <a:latin typeface="Calibri"/>
                      </a:endParaRPr>
                    </a:p>
                  </a:txBody>
                  <a:tcPr marL="9524" marR="9524" marT="7144" marB="0" anchor="ctr"/>
                </a:tc>
                <a:tc>
                  <a:txBody>
                    <a:bodyPr/>
                    <a:lstStyle/>
                    <a:p>
                      <a:pPr lvl="0" algn="ctr">
                        <a:buNone/>
                      </a:pPr>
                      <a:br>
                        <a:rPr lang="en-US" sz="900" dirty="0">
                          <a:solidFill>
                            <a:schemeClr val="tx1"/>
                          </a:solidFill>
                        </a:rPr>
                      </a:br>
                      <a:r>
                        <a:rPr lang="en-US" sz="900" b="0" i="0" kern="1200" dirty="0">
                          <a:solidFill>
                            <a:schemeClr val="tx1"/>
                          </a:solidFill>
                          <a:effectLst/>
                          <a:latin typeface="+mn-lt"/>
                          <a:ea typeface="+mn-ea"/>
                          <a:cs typeface="+mn-cs"/>
                        </a:rPr>
                        <a:t>The methodology faces challenges including computational complexity, potential overfitting, manual preprocessing requirements, and lack of uncertainty estimation in ML forecasts. </a:t>
                      </a:r>
                      <a:endParaRPr lang="en-IN" sz="900" b="0" i="0" u="none" strike="noStrike" dirty="0">
                        <a:solidFill>
                          <a:schemeClr val="tx1"/>
                        </a:solidFill>
                        <a:effectLst/>
                        <a:latin typeface="Calibri"/>
                      </a:endParaRPr>
                    </a:p>
                  </a:txBody>
                  <a:tcPr marL="9524" marR="9524" marT="7144"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of Literature Review</a:t>
            </a:r>
          </a:p>
        </p:txBody>
      </p:sp>
      <p:sp>
        <p:nvSpPr>
          <p:cNvPr id="10" name="Content Placeholder 9"/>
          <p:cNvSpPr>
            <a:spLocks noGrp="1"/>
          </p:cNvSpPr>
          <p:nvPr>
            <p:ph sz="quarter" idx="1"/>
          </p:nvPr>
        </p:nvSpPr>
        <p:spPr/>
        <p:txBody>
          <a:bodyPr/>
          <a:lstStyle/>
          <a:p>
            <a:r>
              <a:rPr lang="en-US" sz="1600" dirty="0"/>
              <a:t>Results of Paper-1: Findings obtained from the sample analysis show that in supervised learning processes, ensemble sampling coupled with random </a:t>
            </a:r>
            <a:r>
              <a:rPr lang="en-US" sz="1600" dirty="0" err="1"/>
              <a:t>undersampling</a:t>
            </a:r>
            <a:r>
              <a:rPr lang="en-US" sz="1600" dirty="0"/>
              <a:t> emerges as the most effective method for identification high-frequency traders (HFTs) in order-book data. This example shows solid performance, showing consistent success in being able to segment data from different trading days throughout the week. </a:t>
            </a:r>
          </a:p>
          <a:p>
            <a:r>
              <a:rPr lang="en-US" sz="1600" dirty="0"/>
              <a:t>Results of Paper-2: The study shows that algorithmic trading and high-frequency trading (HFT) has increased transaction costs, market volatility and buying and selling imbalances These developments have improved market prices and to facilitate price discovery. In addition, colocation services have reduced delays and leveled the playing field among HFT market makers. However, the adoption of advanced technologies requires technical skills and resources. Concerns arise about lack of control, which can lead to systematic risk, especially because of the potential impact of faulty algorithms or human error, and furthermore, HFT's focus on short-term returns leads to prices a volatility and volatility increase, creating challenges for long-term investors. </a:t>
            </a:r>
            <a:endParaRPr lang="en-US" dirty="0"/>
          </a:p>
        </p:txBody>
      </p:sp>
      <p:sp>
        <p:nvSpPr>
          <p:cNvPr id="5" name="Date Placeholder 4"/>
          <p:cNvSpPr>
            <a:spLocks noGrp="1"/>
          </p:cNvSpPr>
          <p:nvPr>
            <p:ph type="dt" sz="half" idx="4294967295"/>
          </p:nvPr>
        </p:nvSpPr>
        <p:spPr>
          <a:xfrm>
            <a:off x="7010400" y="4860132"/>
            <a:ext cx="2133600" cy="226219"/>
          </a:xfrm>
        </p:spPr>
        <p:txBody>
          <a:bodyPr/>
          <a:lstStyle/>
          <a:p>
            <a:fld id="{9FA4CF47-81F6-4219-B7E0-D4E0A9222BD4}" type="datetime5">
              <a:rPr lang="en-US" smtClean="0"/>
              <a:t>29-Mar-24</a:t>
            </a:fld>
            <a:endParaRPr lang="en-US"/>
          </a:p>
        </p:txBody>
      </p:sp>
      <p:sp>
        <p:nvSpPr>
          <p:cNvPr id="6" name="Footer Placeholder 5"/>
          <p:cNvSpPr>
            <a:spLocks noGrp="1"/>
          </p:cNvSpPr>
          <p:nvPr>
            <p:ph type="ftr" sz="quarter" idx="4294967295"/>
          </p:nvPr>
        </p:nvSpPr>
        <p:spPr>
          <a:xfrm>
            <a:off x="0" y="4743450"/>
            <a:ext cx="5715000" cy="453628"/>
          </a:xfrm>
        </p:spPr>
        <p:txBody>
          <a:bodyPr/>
          <a:lstStyle/>
          <a:p>
            <a:r>
              <a:rPr lang="en-US"/>
              <a:t>IT258 DS - Mini-project Endsem  Evaluation [Jan-Apr 2024]</a:t>
            </a:r>
            <a:endParaRPr lang="en-US" dirty="0"/>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9622-B4FC-47DE-B09C-B5264CFD862C}"/>
              </a:ext>
            </a:extLst>
          </p:cNvPr>
          <p:cNvSpPr>
            <a:spLocks noGrp="1"/>
          </p:cNvSpPr>
          <p:nvPr>
            <p:ph type="title"/>
          </p:nvPr>
        </p:nvSpPr>
        <p:spPr/>
        <p:txBody>
          <a:bodyPr/>
          <a:lstStyle/>
          <a:p>
            <a:r>
              <a:rPr lang="en-US" dirty="0"/>
              <a:t>Outcome of Literature Review</a:t>
            </a:r>
          </a:p>
        </p:txBody>
      </p:sp>
      <p:sp>
        <p:nvSpPr>
          <p:cNvPr id="3" name="Content Placeholder 2">
            <a:extLst>
              <a:ext uri="{FF2B5EF4-FFF2-40B4-BE49-F238E27FC236}">
                <a16:creationId xmlns:a16="http://schemas.microsoft.com/office/drawing/2014/main" id="{A0A1BF0A-11C7-4FB2-90CB-30D7047B0794}"/>
              </a:ext>
            </a:extLst>
          </p:cNvPr>
          <p:cNvSpPr>
            <a:spLocks noGrp="1"/>
          </p:cNvSpPr>
          <p:nvPr>
            <p:ph sz="quarter" idx="1"/>
          </p:nvPr>
        </p:nvSpPr>
        <p:spPr/>
        <p:txBody>
          <a:bodyPr/>
          <a:lstStyle/>
          <a:p>
            <a:r>
              <a:rPr lang="en-US" dirty="0"/>
              <a:t>Results of Paper-3: A literature review comparing the prediction performance of machine learning (ML) and statistical methods highlights the advantages of ML methods in statistics. However, it notes that ML methods tend to follow simple mathematical models in terms of accuracy. The study highlights the importance of ML methods to increase accuracy, reduce computational complexity, automate preprocessing tasks, and provide unbiased estimates to benefit a it's on in predictive applications has increased</a:t>
            </a:r>
          </a:p>
        </p:txBody>
      </p:sp>
    </p:spTree>
    <p:extLst>
      <p:ext uri="{BB962C8B-B14F-4D97-AF65-F5344CB8AC3E}">
        <p14:creationId xmlns:p14="http://schemas.microsoft.com/office/powerpoint/2010/main" val="27830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sz="2000" dirty="0">
                <a:solidFill>
                  <a:schemeClr val="tx1"/>
                </a:solidFill>
                <a:latin typeface="Söhne"/>
              </a:rPr>
              <a:t>Employing sophisticated data preprocessing methodologies to meticulously analyze, visualize, and refine data, rendering it optimal for predictive modeling purposes and choosing suitable model for predictions</a:t>
            </a:r>
            <a:endParaRPr lang="en-US" sz="2000" dirty="0">
              <a:solidFill>
                <a:schemeClr val="tx1"/>
              </a:solidFill>
            </a:endParaRPr>
          </a:p>
          <a:p>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D7269E96-63E7-4474-950A-C6C443E6D5E3}" type="datetime5">
              <a:rPr lang="en-US" smtClean="0"/>
              <a:t>29-Mar-24</a:t>
            </a:fld>
            <a:endParaRPr lang="en-US"/>
          </a:p>
        </p:txBody>
      </p:sp>
      <p:sp>
        <p:nvSpPr>
          <p:cNvPr id="5" name="Footer Placeholder 4"/>
          <p:cNvSpPr>
            <a:spLocks noGrp="1"/>
          </p:cNvSpPr>
          <p:nvPr>
            <p:ph type="ftr" sz="quarter" idx="4294967295"/>
          </p:nvPr>
        </p:nvSpPr>
        <p:spPr>
          <a:xfrm>
            <a:off x="0" y="4861323"/>
            <a:ext cx="6248400" cy="282178"/>
          </a:xfrm>
        </p:spPr>
        <p:txBody>
          <a:bodyPr/>
          <a:lstStyle/>
          <a:p>
            <a:r>
              <a:rPr lang="en-US"/>
              <a:t>IT258 DS - Mini-project Endsem  Evaluation [Jan-Apr 2024]</a:t>
            </a:r>
            <a:endParaRPr lang="en-US" dirty="0"/>
          </a:p>
        </p:txBody>
      </p:sp>
      <p:sp>
        <p:nvSpPr>
          <p:cNvPr id="6" name="Title 1"/>
          <p:cNvSpPr txBox="1">
            <a:spLocks/>
          </p:cNvSpPr>
          <p:nvPr/>
        </p:nvSpPr>
        <p:spPr>
          <a:xfrm>
            <a:off x="457200" y="2361000"/>
            <a:ext cx="8520600" cy="572700"/>
          </a:xfrm>
          <a:prstGeom prst="rect">
            <a:avLst/>
          </a:prstGeom>
          <a:noFill/>
          <a:ln>
            <a:noFill/>
          </a:ln>
        </p:spPr>
        <p:txBody>
          <a:bodyPr spcFirstLastPara="1" wrap="square" lIns="91425" tIns="91425" rIns="91425" bIns="91425" anchor="t" anchorCtr="0"/>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US" sz="2800" b="0" i="0" u="none" strike="noStrike" kern="0" cap="none" spc="0" normalizeH="0" baseline="0" noProof="0">
                <a:ln>
                  <a:noFill/>
                </a:ln>
                <a:solidFill>
                  <a:schemeClr val="dk1"/>
                </a:solidFill>
                <a:effectLst/>
                <a:uLnTx/>
                <a:uFillTx/>
                <a:latin typeface="Libre Baskerville" charset="0"/>
                <a:ea typeface="Arial"/>
                <a:cs typeface="Arial"/>
                <a:sym typeface="Arial"/>
              </a:rPr>
              <a:t>Research Objectives</a:t>
            </a:r>
            <a:endParaRPr kumimoji="0" lang="en-US" sz="2800" b="0" i="0" u="none" strike="noStrike" kern="0" cap="none" spc="0" normalizeH="0" baseline="0" noProof="0" dirty="0">
              <a:ln>
                <a:noFill/>
              </a:ln>
              <a:solidFill>
                <a:schemeClr val="dk1"/>
              </a:solidFill>
              <a:effectLst/>
              <a:uLnTx/>
              <a:uFillTx/>
              <a:latin typeface="Libre Baskerville" charset="0"/>
              <a:ea typeface="Arial"/>
              <a:cs typeface="Arial"/>
              <a:sym typeface="Arial"/>
            </a:endParaRPr>
          </a:p>
        </p:txBody>
      </p:sp>
      <p:sp>
        <p:nvSpPr>
          <p:cNvPr id="7" name="Content Placeholder 2"/>
          <p:cNvSpPr txBox="1">
            <a:spLocks/>
          </p:cNvSpPr>
          <p:nvPr/>
        </p:nvSpPr>
        <p:spPr>
          <a:xfrm>
            <a:off x="457200" y="2952750"/>
            <a:ext cx="8229600" cy="2274570"/>
          </a:xfrm>
          <a:prstGeom prst="rect">
            <a:avLst/>
          </a:prstGeom>
          <a:noFill/>
          <a:ln>
            <a:noFill/>
          </a:ln>
        </p:spPr>
        <p:txBody>
          <a:bodyPr spcFirstLastPara="1" wrap="square" lIns="91425" tIns="91425" rIns="91425" bIns="91425" anchor="t" anchorCtr="0"/>
          <a:lstStyle/>
          <a:p>
            <a:pPr marL="285750" indent="-285750">
              <a:buFont typeface="Arial" panose="020B0604020202020204" pitchFamily="34" charset="0"/>
              <a:buChar char="•"/>
            </a:pPr>
            <a:r>
              <a:rPr lang="en-US" sz="1500" dirty="0">
                <a:latin typeface="Söhne"/>
              </a:rPr>
              <a:t>Perform exploratory data analysis (EDA) to understand the distribution, patterns, and relationships within the order book data, and visualize key insights using descriptive statistics and data visualization techniques.</a:t>
            </a:r>
          </a:p>
          <a:p>
            <a:pPr marL="285750" indent="-285750">
              <a:buFont typeface="Arial" panose="020B0604020202020204" pitchFamily="34" charset="0"/>
              <a:buChar char="•"/>
            </a:pPr>
            <a:r>
              <a:rPr lang="en-US" sz="1500" dirty="0">
                <a:latin typeface="Söhne"/>
              </a:rPr>
              <a:t>Preprocess the data by handling outliers, missing values, and standardizing features, while also exploring feature engineering methods to enhance predictive power and ensure data quality.</a:t>
            </a:r>
          </a:p>
          <a:p>
            <a:pPr marL="285750" indent="-285750">
              <a:buFont typeface="Arial" panose="020B0604020202020204" pitchFamily="34" charset="0"/>
              <a:buChar char="•"/>
            </a:pPr>
            <a:r>
              <a:rPr lang="en-US" sz="1500" dirty="0">
                <a:latin typeface="Söhne"/>
              </a:rPr>
              <a:t>Develop and evaluate machine learning models to predict the probability of future price changes, using appropriate algorithms and hyperparameter tuning, while validating the effectiveness of preprocessing techniques through cross-validation and performance metrics.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Methodology : LEE AND MYKLAND TECHNOLOGY </a:t>
            </a:r>
          </a:p>
        </p:txBody>
      </p:sp>
      <p:sp>
        <p:nvSpPr>
          <p:cNvPr id="32" name="Content Placeholder 31"/>
          <p:cNvSpPr>
            <a:spLocks noGrp="1"/>
          </p:cNvSpPr>
          <p:nvPr>
            <p:ph sz="quarter" idx="1"/>
          </p:nvPr>
        </p:nvSpPr>
        <p:spPr/>
        <p:txBody>
          <a:bodyPr/>
          <a:lstStyle/>
          <a:p>
            <a:pPr marL="114300" indent="0">
              <a:buNone/>
            </a:pPr>
            <a:r>
              <a:rPr lang="en-US" dirty="0"/>
              <a:t>Lee and </a:t>
            </a:r>
            <a:r>
              <a:rPr lang="en-US" dirty="0" err="1"/>
              <a:t>Mykland</a:t>
            </a:r>
            <a:r>
              <a:rPr lang="en-US" dirty="0"/>
              <a:t> developed the LM estimator, a tool in financial econometrics for estimating integrated volatility of asset prices. It's particularly useful in noisy market conditions. Here's a simplified overview:</a:t>
            </a:r>
          </a:p>
          <a:p>
            <a:pPr marL="114300" indent="0">
              <a:buNone/>
            </a:pPr>
            <a:r>
              <a:rPr lang="en-US" dirty="0"/>
              <a:t> </a:t>
            </a:r>
          </a:p>
          <a:p>
            <a:pPr marL="114300" indent="0">
              <a:buNone/>
            </a:pPr>
            <a:r>
              <a:rPr lang="en-US" dirty="0"/>
              <a:t>1. Input: </a:t>
            </a:r>
          </a:p>
          <a:p>
            <a:pPr marL="114300" indent="0">
              <a:buNone/>
            </a:pPr>
            <a:r>
              <a:rPr lang="en-US" dirty="0"/>
              <a:t>   - High-frequency price data (e.g., stock prices).</a:t>
            </a:r>
          </a:p>
          <a:p>
            <a:pPr marL="114300" indent="0">
              <a:buNone/>
            </a:pPr>
            <a:r>
              <a:rPr lang="en-US" dirty="0"/>
              <a:t>   - Sampling frequency (e.g., tick-by-tick data).</a:t>
            </a:r>
          </a:p>
          <a:p>
            <a:pPr marL="114300" indent="0">
              <a:buNone/>
            </a:pPr>
            <a:r>
              <a:rPr lang="en-US" dirty="0"/>
              <a:t> </a:t>
            </a:r>
          </a:p>
          <a:p>
            <a:pPr marL="114300" indent="0">
              <a:buNone/>
            </a:pPr>
            <a:r>
              <a:rPr lang="en-US" dirty="0"/>
              <a:t>2. Preprocessing:</a:t>
            </a:r>
          </a:p>
          <a:p>
            <a:pPr marL="114300" indent="0">
              <a:buNone/>
            </a:pPr>
            <a:r>
              <a:rPr lang="en-US" dirty="0"/>
              <a:t>   - Remove outliers.</a:t>
            </a:r>
          </a:p>
          <a:p>
            <a:pPr marL="114300" indent="0">
              <a:buNone/>
            </a:pPr>
            <a:r>
              <a:rPr lang="en-US" dirty="0"/>
              <a:t>   - Ensure evenly sampled data.</a:t>
            </a:r>
          </a:p>
          <a:p>
            <a:pPr marL="114300" indent="0">
              <a:buNone/>
            </a:pPr>
            <a:r>
              <a:rPr lang="en-US" dirty="0"/>
              <a:t> </a:t>
            </a:r>
          </a:p>
          <a:p>
            <a:pPr marL="114300" indent="0">
              <a:buNone/>
            </a:pPr>
            <a:endParaRPr lang="en-US" sz="2000" dirty="0"/>
          </a:p>
        </p:txBody>
      </p:sp>
      <p:sp>
        <p:nvSpPr>
          <p:cNvPr id="4" name="Date Placeholder 3"/>
          <p:cNvSpPr>
            <a:spLocks noGrp="1"/>
          </p:cNvSpPr>
          <p:nvPr>
            <p:ph type="dt" sz="half" idx="4294967295"/>
          </p:nvPr>
        </p:nvSpPr>
        <p:spPr>
          <a:xfrm>
            <a:off x="7010400" y="4860132"/>
            <a:ext cx="2133600" cy="226219"/>
          </a:xfrm>
        </p:spPr>
        <p:txBody>
          <a:bodyPr/>
          <a:lstStyle/>
          <a:p>
            <a:fld id="{F66A844C-1BAB-44DE-A277-49A8FE8C06A6}" type="datetime5">
              <a:rPr lang="en-US" smtClean="0"/>
              <a:t>29-Mar-24</a:t>
            </a:fld>
            <a:endParaRPr lang="en-US"/>
          </a:p>
        </p:txBody>
      </p:sp>
      <p:sp>
        <p:nvSpPr>
          <p:cNvPr id="5" name="Footer Placeholder 4"/>
          <p:cNvSpPr>
            <a:spLocks noGrp="1"/>
          </p:cNvSpPr>
          <p:nvPr>
            <p:ph type="ftr" sz="quarter" idx="4294967295"/>
          </p:nvPr>
        </p:nvSpPr>
        <p:spPr>
          <a:xfrm>
            <a:off x="311700" y="4647026"/>
            <a:ext cx="5715000" cy="282178"/>
          </a:xfrm>
        </p:spPr>
        <p:txBody>
          <a:bodyPr/>
          <a:lstStyle/>
          <a:p>
            <a:r>
              <a:rPr lang="en-US" dirty="0"/>
              <a:t>IT258 DS - Mini-project </a:t>
            </a:r>
            <a:r>
              <a:rPr lang="en-US" dirty="0" err="1"/>
              <a:t>Endsem</a:t>
            </a:r>
            <a:r>
              <a:rPr lang="en-US" dirty="0"/>
              <a:t>  Evaluation [Jan-Apr 2024]</a:t>
            </a:r>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orkshop_ppt_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20719</TotalTime>
  <Words>2037</Words>
  <Application>Microsoft Office PowerPoint</Application>
  <PresentationFormat>On-screen Show (16:9)</PresentationFormat>
  <Paragraphs>184</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__tiempos_b6f14e</vt:lpstr>
      <vt:lpstr>Arial</vt:lpstr>
      <vt:lpstr>Calibri</vt:lpstr>
      <vt:lpstr>Calibri Light</vt:lpstr>
      <vt:lpstr>EB Garamond</vt:lpstr>
      <vt:lpstr>Libre Baskerville</vt:lpstr>
      <vt:lpstr>Perpetua</vt:lpstr>
      <vt:lpstr>Söhne</vt:lpstr>
      <vt:lpstr>Tw Cen MT</vt:lpstr>
      <vt:lpstr>Tw Cen MT</vt:lpstr>
      <vt:lpstr>Wingdings</vt:lpstr>
      <vt:lpstr>workshop_ppt_theme</vt:lpstr>
      <vt:lpstr>High Frequency Price Prediction of Index Futures</vt:lpstr>
      <vt:lpstr>Agenda </vt:lpstr>
      <vt:lpstr>Introduction – Pre Processing</vt:lpstr>
      <vt:lpstr>Introduction – Model </vt:lpstr>
      <vt:lpstr>Literature Review</vt:lpstr>
      <vt:lpstr>Outcome of Literature Review</vt:lpstr>
      <vt:lpstr>Outcome of Literature Review</vt:lpstr>
      <vt:lpstr>Problem Statement</vt:lpstr>
      <vt:lpstr>Existing Methodology : LEE AND MYKLAND TECHNOLOGY </vt:lpstr>
      <vt:lpstr>Existing Methodology : LEE AND MYKLAND TECHNOLOGY </vt:lpstr>
      <vt:lpstr>Proposed enhancements/novelty</vt:lpstr>
      <vt:lpstr>Work done</vt:lpstr>
      <vt:lpstr>Work done</vt:lpstr>
      <vt:lpstr>Work done</vt:lpstr>
      <vt:lpstr>Work done</vt:lpstr>
      <vt:lpstr>Work done</vt:lpstr>
      <vt:lpstr>Results and Analysis</vt:lpstr>
      <vt:lpstr>Conclusion and Future Work</vt:lpstr>
      <vt:lpstr>Individual Contribution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Abhay Singh</cp:lastModifiedBy>
  <cp:revision>687</cp:revision>
  <dcterms:created xsi:type="dcterms:W3CDTF">2016-03-14T14:21:24Z</dcterms:created>
  <dcterms:modified xsi:type="dcterms:W3CDTF">2024-03-29T03:58:11Z</dcterms:modified>
</cp:coreProperties>
</file>