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71" r:id="rId8"/>
    <p:sldId id="273" r:id="rId9"/>
    <p:sldId id="262" r:id="rId10"/>
    <p:sldId id="263" r:id="rId11"/>
    <p:sldId id="272" r:id="rId12"/>
    <p:sldId id="264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0E34-258E-4A87-949A-0C99C6499C4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3E5-0F33-481F-BEB5-7ED606992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1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Rohinee G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52501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 – Parkinson’s Disease Detection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r>
              <a:rPr lang="en-IN"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</a:t>
            </a:r>
            <a:r>
              <a:rPr sz="1100" b="1" spc="15" dirty="0" err="1">
                <a:solidFill>
                  <a:srgbClr val="2D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 err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0" y="324563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73F92-283A-A213-6BC4-32D315E178CA}"/>
              </a:ext>
            </a:extLst>
          </p:cNvPr>
          <p:cNvSpPr txBox="1"/>
          <p:nvPr/>
        </p:nvSpPr>
        <p:spPr>
          <a:xfrm>
            <a:off x="752475" y="1828800"/>
            <a:ext cx="8239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model uses Convolutional Neural Networks.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model shows an accuracy of 92.3% which is quite good.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proves that the model is highly accurate with a precision of about 91%.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Also, the model is highly sensitive.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model will provide the results in a very short period of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Fast delivery of results will ensure that the patients get the necessary medical treatments for reducing the severity of the disease.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Although there is no cure for this disease, proper treatment can be given to the patients and thereby we can save their lives.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model will reduce the time, workload and effort of the healthcare professionals.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Voice signals can easily be measured which will reduce the burden of both the patient and healthcare professionals.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solution is cost-effective.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F655-0954-7C5F-9A18-DD2384C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IN" sz="4250" dirty="0"/>
              <a:t>PERFORMANCE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1752B-20CC-BBC0-6DE8-126C5EE3EE0E}"/>
              </a:ext>
            </a:extLst>
          </p:cNvPr>
          <p:cNvSpPr txBox="1"/>
          <p:nvPr/>
        </p:nvSpPr>
        <p:spPr>
          <a:xfrm>
            <a:off x="755332" y="1447800"/>
            <a:ext cx="8845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a confusion matrix, actual class instances are represented as rows, while predicted class occurrences are represented as columns. The four possible outcomes: True Positives (TP), True Negatives (TN), False Positives (FP), and False Negatives (FN).4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False Positive (FP): The number of instances that are misclassified as positive.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False Negative (FN): The number of instances that belong to the target class but are misclassified as negative.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Accuracy: Is the probability that a diagnostic test will be carried out accurately. Accuracy displays the classification system's total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Sensitivity/Recall: Is a measure for how thorough classifier is; it measures the capacity to identify every positive instance.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Precision: Can be considered a measure of how exact a classifier is. It is described for each class as the proportion of true positives to the total of true and false positives.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F1-Score: It is the precision and recall of the harmonic mean. It takes both false positives and false negatives into account.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10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5917E-61C6-080F-3D9B-BEE7F1282219}"/>
              </a:ext>
            </a:extLst>
          </p:cNvPr>
          <p:cNvSpPr/>
          <p:nvPr/>
        </p:nvSpPr>
        <p:spPr>
          <a:xfrm>
            <a:off x="533400" y="1600200"/>
            <a:ext cx="1992630" cy="758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Parkinson’s disease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0A3CDA-5A70-F0B1-970F-77D578FC80C5}"/>
              </a:ext>
            </a:extLst>
          </p:cNvPr>
          <p:cNvCxnSpPr>
            <a:stCxn id="10" idx="3"/>
          </p:cNvCxnSpPr>
          <p:nvPr/>
        </p:nvCxnSpPr>
        <p:spPr>
          <a:xfrm>
            <a:off x="2526030" y="1979295"/>
            <a:ext cx="750570" cy="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622B4D-2979-E373-7E93-E743B81FEBE0}"/>
              </a:ext>
            </a:extLst>
          </p:cNvPr>
          <p:cNvSpPr/>
          <p:nvPr/>
        </p:nvSpPr>
        <p:spPr>
          <a:xfrm>
            <a:off x="3276600" y="1600201"/>
            <a:ext cx="1992630" cy="7505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Importing the libraries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386CEC-89F8-D305-551A-79AD3E1E0726}"/>
              </a:ext>
            </a:extLst>
          </p:cNvPr>
          <p:cNvCxnSpPr>
            <a:stCxn id="13" idx="3"/>
          </p:cNvCxnSpPr>
          <p:nvPr/>
        </p:nvCxnSpPr>
        <p:spPr>
          <a:xfrm>
            <a:off x="5269230" y="1975484"/>
            <a:ext cx="750570" cy="3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B081E-92C1-6EE6-C215-682201082595}"/>
              </a:ext>
            </a:extLst>
          </p:cNvPr>
          <p:cNvSpPr/>
          <p:nvPr/>
        </p:nvSpPr>
        <p:spPr>
          <a:xfrm>
            <a:off x="6019800" y="1592578"/>
            <a:ext cx="1992630" cy="7505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Importing the dataset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9EF9C6-7D2E-4CEB-1AFA-4311174EE707}"/>
              </a:ext>
            </a:extLst>
          </p:cNvPr>
          <p:cNvCxnSpPr>
            <a:stCxn id="16" idx="3"/>
          </p:cNvCxnSpPr>
          <p:nvPr/>
        </p:nvCxnSpPr>
        <p:spPr>
          <a:xfrm>
            <a:off x="8012430" y="1967861"/>
            <a:ext cx="902970" cy="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933CD-0D14-02C4-8D44-6EB5BC6D558E}"/>
              </a:ext>
            </a:extLst>
          </p:cNvPr>
          <p:cNvSpPr/>
          <p:nvPr/>
        </p:nvSpPr>
        <p:spPr>
          <a:xfrm>
            <a:off x="8915400" y="1592578"/>
            <a:ext cx="1905000" cy="742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E0F9DE-0140-F741-6D3E-C0EF3FF38B8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867900" y="2334719"/>
            <a:ext cx="0" cy="713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B6639-C87D-508B-9D4B-0773630C8344}"/>
              </a:ext>
            </a:extLst>
          </p:cNvPr>
          <p:cNvSpPr/>
          <p:nvPr/>
        </p:nvSpPr>
        <p:spPr>
          <a:xfrm>
            <a:off x="8915400" y="3067859"/>
            <a:ext cx="1905000" cy="1199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dataset into training and test 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67338-0197-11BA-F407-4C2969140331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 flipV="1">
            <a:off x="8012430" y="3651882"/>
            <a:ext cx="902970" cy="15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C91C89-BEED-E4E4-482D-8612733B9F1B}"/>
              </a:ext>
            </a:extLst>
          </p:cNvPr>
          <p:cNvSpPr/>
          <p:nvPr/>
        </p:nvSpPr>
        <p:spPr>
          <a:xfrm>
            <a:off x="6019800" y="3276599"/>
            <a:ext cx="1992630" cy="750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8C3011-0723-FD1E-2B1C-47DB04AAB3CA}"/>
              </a:ext>
            </a:extLst>
          </p:cNvPr>
          <p:cNvCxnSpPr>
            <a:stCxn id="30" idx="1"/>
          </p:cNvCxnSpPr>
          <p:nvPr/>
        </p:nvCxnSpPr>
        <p:spPr>
          <a:xfrm flipH="1">
            <a:off x="5269230" y="3651882"/>
            <a:ext cx="750570" cy="5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3F12E18-5898-7844-2DAB-8DE4EAFE1142}"/>
              </a:ext>
            </a:extLst>
          </p:cNvPr>
          <p:cNvSpPr/>
          <p:nvPr/>
        </p:nvSpPr>
        <p:spPr>
          <a:xfrm>
            <a:off x="3276600" y="3284222"/>
            <a:ext cx="1981200" cy="9372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Training the model with convolutional neural network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BE53E5-D565-5A03-6694-3928925755BE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438400" y="3750934"/>
            <a:ext cx="838200" cy="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B01D21-394B-E2BC-821F-48B5AC17070F}"/>
              </a:ext>
            </a:extLst>
          </p:cNvPr>
          <p:cNvSpPr/>
          <p:nvPr/>
        </p:nvSpPr>
        <p:spPr>
          <a:xfrm>
            <a:off x="503043" y="3218649"/>
            <a:ext cx="1935357" cy="11277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prediction</a:t>
            </a:r>
          </a:p>
          <a:p>
            <a:pPr algn="ctr"/>
            <a:r>
              <a:rPr lang="en-IN" dirty="0"/>
              <a:t>&amp; </a:t>
            </a:r>
          </a:p>
          <a:p>
            <a:pPr algn="ctr"/>
            <a:r>
              <a:rPr lang="en-IN" dirty="0"/>
              <a:t>Calculating accuracy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3BE68-D3AD-8258-5577-2D135593EC1F}"/>
              </a:ext>
            </a:extLst>
          </p:cNvPr>
          <p:cNvSpPr txBox="1"/>
          <p:nvPr/>
        </p:nvSpPr>
        <p:spPr>
          <a:xfrm>
            <a:off x="752475" y="1447800"/>
            <a:ext cx="8696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accuracy of the model has increased by 30% from other classification algorithms like decision tree, random forest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loss of the model has significantly been reduced and the accuracy of the model has improved upon validation.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3B7435-BE1D-F42A-F99F-CBF54A6A1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" y="2823927"/>
            <a:ext cx="4495800" cy="313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10C4FB-CB4A-146D-E372-BC0FA77F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2952295"/>
            <a:ext cx="5105400" cy="291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B1C9-FE0F-B9BA-5CF4-CD13A0732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BCC1F487-4577-D231-F193-DE76061C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4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94052E-3BCB-661C-A62D-686A4880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0" y="2133600"/>
            <a:ext cx="5181600" cy="2215991"/>
          </a:xfrm>
        </p:spPr>
        <p:txBody>
          <a:bodyPr/>
          <a:lstStyle/>
          <a:p>
            <a:r>
              <a:rPr lang="en-IN" sz="4800" dirty="0"/>
              <a:t>PARKINSON’S DISEASE DETECTION</a:t>
            </a:r>
          </a:p>
        </p:txBody>
      </p:sp>
    </p:spTree>
    <p:extLst>
      <p:ext uri="{BB962C8B-B14F-4D97-AF65-F5344CB8AC3E}">
        <p14:creationId xmlns:p14="http://schemas.microsoft.com/office/powerpoint/2010/main" val="161053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A92A2-F3A8-B8C3-28F7-CA1B8CE2BBC3}"/>
              </a:ext>
            </a:extLst>
          </p:cNvPr>
          <p:cNvSpPr txBox="1"/>
          <p:nvPr/>
        </p:nvSpPr>
        <p:spPr>
          <a:xfrm>
            <a:off x="304800" y="1524000"/>
            <a:ext cx="102911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Parkinson’s disease is a neurological disorder that affects the central nervous system.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This leads to slowed movements, balance problems, rigidness or stiffness, difficulty in swallowing, walking gait and tremors.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It also leads to loss of motor functions.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This disease causes a part of brain, basal ganglia to deteriorate.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Due to this, our body functions and movements are affected.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The nerve cells die and deteriorate due to which the secretion of a neurotransmitter, dopamine, is reduced. 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Neurotransmitters aids in the communication between brain cells.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Due to lesser release of dopamine, the communication between the brain cells is hindered.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This leads to slowed movements and tremors.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As the disease progresses, all the symptoms expand and intensify.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It causes dementia-like signs and symptoms to older people.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295189"/>
            <a:ext cx="2762250" cy="3257550"/>
            <a:chOff x="9067800" y="3295189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7800" y="3295189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2431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20" dirty="0"/>
              <a:t>P</a:t>
            </a:r>
            <a:r>
              <a:rPr spc="15" dirty="0"/>
              <a:t>ROB</a:t>
            </a:r>
            <a:r>
              <a:rPr spc="55" dirty="0"/>
              <a:t>L</a:t>
            </a:r>
            <a:r>
              <a:rPr spc="-20" dirty="0"/>
              <a:t>E</a:t>
            </a:r>
            <a:r>
              <a:rPr spc="20" dirty="0"/>
              <a:t>M</a:t>
            </a:r>
            <a:r>
              <a:rPr dirty="0"/>
              <a:t>	</a:t>
            </a:r>
            <a:r>
              <a:rPr lang="en-IN" dirty="0"/>
              <a:t> </a:t>
            </a:r>
            <a:r>
              <a:rPr spc="10" dirty="0"/>
              <a:t>S</a:t>
            </a:r>
            <a:r>
              <a:rPr spc="-370" dirty="0"/>
              <a:t>T</a:t>
            </a:r>
            <a:r>
              <a:rPr spc="-375" dirty="0"/>
              <a:t>A</a:t>
            </a:r>
            <a:r>
              <a:rPr spc="15" dirty="0"/>
              <a:t>T</a:t>
            </a:r>
            <a:r>
              <a:rPr spc="-10" dirty="0"/>
              <a:t>E</a:t>
            </a:r>
            <a:r>
              <a:rPr spc="-20" dirty="0"/>
              <a:t>ME</a:t>
            </a:r>
            <a:r>
              <a:rPr spc="10" dirty="0"/>
              <a:t>NT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53669-844D-D453-244D-C290CAF55753}"/>
              </a:ext>
            </a:extLst>
          </p:cNvPr>
          <p:cNvSpPr txBox="1"/>
          <p:nvPr/>
        </p:nvSpPr>
        <p:spPr>
          <a:xfrm>
            <a:off x="457200" y="1600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The aim of the project is to develop a model that detects the presence of Parkinson’s disease with the help of voice signals using Convolutional Neural Network (CNN).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The aim of the project is to detect the disease in a short period of time with high accuracy and sensitivity.</a:t>
            </a:r>
          </a:p>
          <a:p>
            <a:pPr marL="309880" indent="-285750" fontAlgn="base">
              <a:buFont typeface="Wingdings" panose="05000000000000000000" pitchFamily="2" charset="2"/>
              <a:buChar char="Ø"/>
            </a:pPr>
            <a:r>
              <a:rPr lang="en-IN" dirty="0"/>
              <a:t>The dataset contains </a:t>
            </a:r>
            <a:r>
              <a:rPr lang="en-US" sz="1800" dirty="0"/>
              <a:t>195 records, 24 columns, and as presented, a series of biomedical voice measurements.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5660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pc="5" dirty="0"/>
              <a:t>PROJECT</a:t>
            </a:r>
            <a:r>
              <a:rPr lang="en-IN" spc="5" dirty="0"/>
              <a:t> </a:t>
            </a:r>
            <a:r>
              <a:rPr spc="-20" dirty="0"/>
              <a:t>OVERVIEW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70123-A038-D921-23C2-1377FB47980D}"/>
              </a:ext>
            </a:extLst>
          </p:cNvPr>
          <p:cNvSpPr txBox="1"/>
          <p:nvPr/>
        </p:nvSpPr>
        <p:spPr>
          <a:xfrm>
            <a:off x="641862" y="1507807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is no cure for Parkinson’s disease.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detection of this disease is also difficult.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takes weeks for the results to come and the accuracy rate is also less.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So, there is a need for us to develop a model that will detect the disease in a very short period of time with high accuracy and sensitivity.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will help save the lives of the patients by identifying the symptoms quickly and then providing early medical attention.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will also be cost-effective for the patients.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model will reduce the time and effort of the medical staffs.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Here, the disease detection is done using voice signals.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vocal cords (voice box) of the patients are affected. Due to this, their voice will be different from normal humans in terms of frequency, pitch and amplitude.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enables the model to detect the disease from the voice signals.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7314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W</a:t>
            </a:r>
            <a:r>
              <a:rPr spc="-20" dirty="0"/>
              <a:t>H</a:t>
            </a:r>
            <a:r>
              <a:rPr spc="20" dirty="0"/>
              <a:t>O</a:t>
            </a:r>
            <a:r>
              <a:rPr spc="-235" dirty="0"/>
              <a:t> </a:t>
            </a:r>
            <a:r>
              <a:rPr spc="-10" dirty="0"/>
              <a:t>AR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10" dirty="0"/>
              <a:t>T</a:t>
            </a:r>
            <a:r>
              <a:rPr spc="-15" dirty="0"/>
              <a:t>H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20" dirty="0"/>
              <a:t>E</a:t>
            </a:r>
            <a:r>
              <a:rPr spc="30" dirty="0"/>
              <a:t>N</a:t>
            </a:r>
            <a:r>
              <a:rPr spc="15" dirty="0"/>
              <a:t>D</a:t>
            </a:r>
            <a:r>
              <a:rPr spc="-45" dirty="0"/>
              <a:t> </a:t>
            </a:r>
            <a:r>
              <a:rPr dirty="0"/>
              <a:t>U</a:t>
            </a:r>
            <a:r>
              <a:rPr spc="10" dirty="0"/>
              <a:t>S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5" dirty="0"/>
              <a:t>S?</a:t>
            </a:r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4A9F9-FC59-7CA9-2FB4-E8CE20B6C7B2}"/>
              </a:ext>
            </a:extLst>
          </p:cNvPr>
          <p:cNvSpPr txBox="1"/>
          <p:nvPr/>
        </p:nvSpPr>
        <p:spPr>
          <a:xfrm>
            <a:off x="739775" y="1951672"/>
            <a:ext cx="9166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end users are patients who want to test if they have the disease and medical professionals who use the model to assess the severity of the disease.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patients who show the symptoms of this can use this model for detecting the presence of the disease rather than taking a physical examination as it is less time consuming and highly accurate.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0D7B-0A17-F20F-514D-C95F6C42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84CF6-3D9A-8707-376B-015BBE31CA55}"/>
              </a:ext>
            </a:extLst>
          </p:cNvPr>
          <p:cNvSpPr txBox="1"/>
          <p:nvPr/>
        </p:nvSpPr>
        <p:spPr>
          <a:xfrm>
            <a:off x="838200" y="15240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dataset was created by Max Little of the University of Oxford, in collaboration with the National Centre for Voice and Speech, Denver, Colorado, who recorded the speech signals. The </a:t>
            </a:r>
            <a:r>
              <a:rPr lang="en-US" dirty="0"/>
              <a:t>dataset is available in Kaggle. The original study presented feature extraction methods for general voice disorders.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study included </a:t>
            </a:r>
            <a:r>
              <a:rPr lang="en-US" sz="1800" dirty="0"/>
              <a:t>voice recordings from 31 people, including 23 people with Parkinson's Disease (PD) (16 males and 7 females) and eight Healthy Controls (HC) (males = 3 and females = 5). The dataset contains 195 records, 24 columns, and as presented, a series of biomedical voice measurements. It is divided into columns that represent each of the voice measurements and rows which represent vocal recordings from individuals.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Each row corresponds to one voice recording for 36 s. The voice was recorded in an industrial acoustic company sound-treated booth by a microphone placed 8 cm from the mouth.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dataset, the “status” column is set to 0 for HC and 1 for those with PD, to distinguish healthy individuals from those with PD.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4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5E3F8C-48F2-F446-8828-8F754EC3E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93000"/>
              </p:ext>
            </p:extLst>
          </p:nvPr>
        </p:nvGraphicFramePr>
        <p:xfrm>
          <a:off x="1341119" y="319099"/>
          <a:ext cx="9281161" cy="6203646"/>
        </p:xfrm>
        <a:graphic>
          <a:graphicData uri="http://schemas.openxmlformats.org/drawingml/2006/table">
            <a:tbl>
              <a:tblPr/>
              <a:tblGrid>
                <a:gridCol w="3302001">
                  <a:extLst>
                    <a:ext uri="{9D8B030D-6E8A-4147-A177-3AD203B41FA5}">
                      <a16:colId xmlns:a16="http://schemas.microsoft.com/office/drawing/2014/main" val="2573391347"/>
                    </a:ext>
                  </a:extLst>
                </a:gridCol>
                <a:gridCol w="5979160">
                  <a:extLst>
                    <a:ext uri="{9D8B030D-6E8A-4147-A177-3AD203B41FA5}">
                      <a16:colId xmlns:a16="http://schemas.microsoft.com/office/drawing/2014/main" val="2753642826"/>
                    </a:ext>
                  </a:extLst>
                </a:gridCol>
              </a:tblGrid>
              <a:tr h="19504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dirty="0">
                          <a:effectLst/>
                        </a:rPr>
                        <a:t>Voice measure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94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dirty="0">
                          <a:effectLst/>
                        </a:rPr>
                        <a:t>Meaning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9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86025"/>
                  </a:ext>
                </a:extLst>
              </a:tr>
              <a:tr h="27505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 name of subject and recording number.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909466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MDVP:Fo</a:t>
                      </a: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(Hz)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vocal fundamental frequency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16159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MDVP:Fhi</a:t>
                      </a: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(Hz)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vocal fundamental frequency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867509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MDVP:Flo</a:t>
                      </a: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(Hz)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vocal fundamental frequency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42265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MDVP:Jitter(%)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513989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MDVP:Jitter</a:t>
                      </a: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(Abs)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887599"/>
                  </a:ext>
                </a:extLst>
              </a:tr>
              <a:tr h="45049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 RAP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 measures of variation in fundamental frequency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998125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 PPQ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91472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Jitter:DDP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646510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MDVP:Shimmer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509072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MDVP:Shimmer(dB)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891969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Shimmer: APQ3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Several measures of variation in amplitude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04067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Shimmer: APQ5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787062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MDVP: APQ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631847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Shimmer:DDA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443061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NHR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the ratio of noise to tonal components in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2148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HNR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voice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928947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for HC and 1 for PD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707235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RPDE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dynamical complexity measures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674984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82783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DFA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fractal scaling exponent (Numerical variables).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932441"/>
                  </a:ext>
                </a:extLst>
              </a:tr>
              <a:tr h="2401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spread1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85" marR="30185" marT="15093" marB="15093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256231"/>
                  </a:ext>
                </a:extLst>
              </a:tr>
              <a:tr h="4093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Spread2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measures of fundamental frequency variation.</a:t>
                      </a:r>
                    </a:p>
                  </a:txBody>
                  <a:tcPr marL="30185" marR="30185" marT="15093" marB="15093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1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84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973" y="16764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762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C1710-A9D8-A955-8434-7ED37AC5F933}"/>
              </a:ext>
            </a:extLst>
          </p:cNvPr>
          <p:cNvSpPr txBox="1"/>
          <p:nvPr/>
        </p:nvSpPr>
        <p:spPr>
          <a:xfrm>
            <a:off x="634365" y="1600200"/>
            <a:ext cx="8357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model is developed using Convolutional Neural Networks (CNN).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This project is executed in Google Colaboratory.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Necessary libraries are imported for creating the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dataset is imported from Kaggle.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data is pre-processed to remove duplicate values and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model is divided into training and test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highly needed features are identified using Feature Selection.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feature scaling is performed to bring all the data into the same range of 0 to 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Pooling and flattening is performed on the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Then, the dataset is trained with the neural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are 220 input layers, 360 hidden layers and 1 output layer and the relevant activation functions are specified.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After training, the performance of the model is evaluated by constructing the confusion matrix and classification report.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accuracy of the model is identified using accuracy_score module from sklearn.metrics.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1460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Trebuchet MS</vt:lpstr>
      <vt:lpstr>Wingdings</vt:lpstr>
      <vt:lpstr>Office Theme</vt:lpstr>
      <vt:lpstr>Rohinee G</vt:lpstr>
      <vt:lpstr>PARKINSON’S DISEASE DETECTION</vt:lpstr>
      <vt:lpstr>AGENDA</vt:lpstr>
      <vt:lpstr>PROBLEM  STATEMENT</vt:lpstr>
      <vt:lpstr>PROJECT OVERVIEW</vt:lpstr>
      <vt:lpstr>WHO ARE THE END USERS?</vt:lpstr>
      <vt:lpstr>DATASET</vt:lpstr>
      <vt:lpstr>PowerPoint Presentation</vt:lpstr>
      <vt:lpstr>YOUR SOLUTION AND ITS VALUE PROPOSITION</vt:lpstr>
      <vt:lpstr>THE WOW IN YOUR SOLUTION</vt:lpstr>
      <vt:lpstr>PERFORMANCE EVALUATION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Rohinee G</dc:title>
  <cp:lastModifiedBy>Rohinee Gopi</cp:lastModifiedBy>
  <cp:revision>7</cp:revision>
  <dcterms:created xsi:type="dcterms:W3CDTF">2024-04-02T07:40:28Z</dcterms:created>
  <dcterms:modified xsi:type="dcterms:W3CDTF">2024-04-02T16:33:05Z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